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80" r:id="rId20"/>
    <p:sldId id="274" r:id="rId21"/>
    <p:sldId id="276" r:id="rId22"/>
    <p:sldId id="275" r:id="rId23"/>
    <p:sldId id="273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4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8F01-8B64-6B44-903B-33BE598B2AF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DB972-1E0D-5747-A57E-46376939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EE48-68E5-32D2-EF00-5C09D37E6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Estimating Optic Flow by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5A37-8516-7EE1-40A4-D8E43EA93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65439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A7BA-8981-9DEB-2951-C8D768DC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Farneback</a:t>
            </a:r>
            <a:r>
              <a:rPr lang="en-US" dirty="0"/>
              <a:t> 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3889-6702-74A3-08F9-AB1E1092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error over windows</a:t>
            </a:r>
          </a:p>
          <a:p>
            <a:pPr lvl="1"/>
            <a:r>
              <a:rPr lang="en-US" dirty="0"/>
              <a:t>and weight (gaussian weights)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02879-EA06-208E-C693-262098F7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2" y="3140998"/>
            <a:ext cx="8442415" cy="931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46CBE-0244-22CF-416B-FEFF396A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2" y="4207195"/>
            <a:ext cx="8407619" cy="24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4217-1901-2E2D-4067-84D04D5C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for small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5A6C-0004-037F-401A-EA783A24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C197E-E16A-7E83-F0B5-6624AA07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" y="1974849"/>
            <a:ext cx="9056803" cy="38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C8DB-F525-B161-9C64-3600244A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doesn’t like motion blur...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C80D-EA7B-FB72-7CEE-40EBFB62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538ED-6CA1-0DCE-38E4-0608531B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49448"/>
            <a:ext cx="8986344" cy="38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6B2F-E32B-A131-5423-60071885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684D7-B84E-8902-3CFC-50E3D2E7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Robust versions of the cost function</a:t>
            </a:r>
          </a:p>
          <a:p>
            <a:pPr lvl="1"/>
            <a:r>
              <a:rPr lang="en-US" dirty="0"/>
              <a:t>replace squared intensity error with something better</a:t>
            </a:r>
          </a:p>
          <a:p>
            <a:r>
              <a:rPr lang="en-US" dirty="0"/>
              <a:t>Iterative re-estimation of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change in derivative estimate locations</a:t>
            </a:r>
          </a:p>
          <a:p>
            <a:r>
              <a:rPr lang="en-US" dirty="0"/>
              <a:t>Flow estimates at multiple scales</a:t>
            </a:r>
          </a:p>
          <a:p>
            <a:pPr lvl="1"/>
            <a:r>
              <a:rPr lang="en-US" dirty="0"/>
              <a:t>1 pixel flow in low res image == many pixels in hi-res</a:t>
            </a:r>
          </a:p>
          <a:p>
            <a:pPr lvl="1"/>
            <a:r>
              <a:rPr lang="en-US" dirty="0"/>
              <a:t>start at coarsest scale (N), zero flow</a:t>
            </a:r>
          </a:p>
          <a:p>
            <a:pPr lvl="1"/>
            <a:r>
              <a:rPr lang="en-US" dirty="0"/>
              <a:t>iterate</a:t>
            </a:r>
          </a:p>
          <a:p>
            <a:pPr lvl="2"/>
            <a:r>
              <a:rPr lang="en-US" dirty="0"/>
              <a:t>estimate flow at scale s using warped image 1 </a:t>
            </a:r>
          </a:p>
          <a:p>
            <a:pPr lvl="3"/>
            <a:r>
              <a:rPr lang="en-US" dirty="0"/>
              <a:t>(original for N)</a:t>
            </a:r>
          </a:p>
          <a:p>
            <a:pPr lvl="2"/>
            <a:r>
              <a:rPr lang="en-US" dirty="0" err="1"/>
              <a:t>upsample</a:t>
            </a:r>
            <a:r>
              <a:rPr lang="en-US" dirty="0"/>
              <a:t> flow estimate to s-1 </a:t>
            </a:r>
          </a:p>
          <a:p>
            <a:pPr lvl="2"/>
            <a:r>
              <a:rPr lang="en-US" dirty="0"/>
              <a:t>warp image 1 at s-1</a:t>
            </a:r>
          </a:p>
          <a:p>
            <a:pPr lvl="1"/>
            <a:r>
              <a:rPr lang="en-US" dirty="0"/>
              <a:t>key idea: each flow is quite small, so...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0FA10-1CAF-9FA4-3045-70810AA5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01583"/>
            <a:ext cx="7772400" cy="7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FA6DF-2CA0-D242-4258-26B89084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B7A2-B744-661B-B72A-E80257BC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flow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B480-5260-B2D8-4FE5-AB15995C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BEA2D-4512-44B7-2639-0A8BC211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5" y="1784349"/>
            <a:ext cx="8596687" cy="41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0A4B-2F28-6C65-8EBB-F132B95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flow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1869-9883-1F30-B2D3-E811A077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the pinhole camera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374D0-8BBD-CE04-D1F3-F7FFFCA4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6" y="2686166"/>
            <a:ext cx="9071314" cy="41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3723-23EF-333F-C575-679D071F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94A3-4CC2-0A1D-D465-1CD2A797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C49C1-559E-7A1F-32C7-B00231D6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01" y="1690689"/>
            <a:ext cx="2679700" cy="165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DB8BC-8422-B5F0-EE10-33EC58EE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2" y="3341689"/>
            <a:ext cx="8972988" cy="36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BAC7-334F-8D28-D391-1520EB89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flows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E3C0-F572-09DC-3389-CC29B971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C6CB3-B5A2-4695-CF9B-D0D69288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" y="3268133"/>
            <a:ext cx="9091734" cy="34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9A4B-9D83-468A-373A-6E9310AE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using </a:t>
            </a:r>
            <a:r>
              <a:rPr lang="en-US" dirty="0" err="1"/>
              <a:t>Farneback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1A14-0AFA-4796-35D1-569AEF35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FB6A0-FA63-1B1F-4195-1F0BE483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0" y="1743857"/>
            <a:ext cx="8907597" cy="4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5B5DC-7B6F-1908-38E2-54A8A358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A6B8-47F8-6723-73E0-78BE0C3A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86DB-19A0-097D-D4CE-926D9CF5E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6C7D4-3B26-8163-A737-A252FE68E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620"/>
            <a:ext cx="8883479" cy="29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F111-AEA9-6962-73B8-9776EF87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3FB1-0566-CD0B-FE3F-C9DC9E1C3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Color of a surface does not change when it moves</a:t>
            </a:r>
          </a:p>
          <a:p>
            <a:pPr lvl="2"/>
            <a:r>
              <a:rPr lang="en-US" dirty="0"/>
              <a:t>usually, intensity</a:t>
            </a:r>
          </a:p>
          <a:p>
            <a:pPr lvl="2"/>
            <a:r>
              <a:rPr lang="en-US" dirty="0"/>
              <a:t>multiple if’s, and’s, but’s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3328-8D19-70EF-E421-4E456EA9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8" y="3849439"/>
            <a:ext cx="8548244" cy="27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8988B-95AE-3ABA-B5D4-0F7224C9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EC4-BAB5-9C3B-127B-51E7961F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using </a:t>
            </a:r>
            <a:r>
              <a:rPr lang="en-US" dirty="0" err="1"/>
              <a:t>Farneback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6F2-6184-BCE0-D784-45EDDEED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u is a parametric flow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E9546-F1D1-EF1A-200E-6A4FA5E7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24" y="2626327"/>
            <a:ext cx="8549351" cy="105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EF375-4754-89CE-2B10-12B9D9C2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5647"/>
            <a:ext cx="9007366" cy="9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95F-E234-95FD-4D15-9050B1A9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5244-3911-8EB3-E9DA-C621155D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3C60-E27F-9C1E-A503-BD62A519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Robust versions of the cost function</a:t>
            </a:r>
          </a:p>
          <a:p>
            <a:pPr lvl="1"/>
            <a:r>
              <a:rPr lang="en-US" dirty="0"/>
              <a:t>replace squared intensity error with something better</a:t>
            </a:r>
          </a:p>
          <a:p>
            <a:r>
              <a:rPr lang="en-US" dirty="0"/>
              <a:t>Iterative re-estimation of flow</a:t>
            </a:r>
          </a:p>
          <a:p>
            <a:pPr lvl="1"/>
            <a:r>
              <a:rPr lang="en-US" dirty="0"/>
              <a:t>note change in derivative estimate locations</a:t>
            </a:r>
          </a:p>
          <a:p>
            <a:r>
              <a:rPr lang="en-US" dirty="0"/>
              <a:t>Smooth estimates</a:t>
            </a:r>
          </a:p>
          <a:p>
            <a:pPr lvl="1"/>
            <a:r>
              <a:rPr lang="en-US" dirty="0"/>
              <a:t>or use overlapping windows</a:t>
            </a:r>
          </a:p>
          <a:p>
            <a:r>
              <a:rPr lang="en-US" dirty="0"/>
              <a:t>Segment image using flow</a:t>
            </a:r>
          </a:p>
        </p:txBody>
      </p:sp>
    </p:spTree>
    <p:extLst>
      <p:ext uri="{BB962C8B-B14F-4D97-AF65-F5344CB8AC3E}">
        <p14:creationId xmlns:p14="http://schemas.microsoft.com/office/powerpoint/2010/main" val="6227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8F1E-DA49-2719-813C-1C90389F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D7CA-1DA4-7EA5-A6FA-6588428B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B3F2-7A7C-463D-910E-7958EF938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model may not work for whole image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the train viewing trees on ground plane</a:t>
            </a:r>
          </a:p>
          <a:p>
            <a:r>
              <a:rPr lang="en-US" dirty="0"/>
              <a:t>Decompose image into regions</a:t>
            </a:r>
          </a:p>
          <a:p>
            <a:pPr lvl="1"/>
            <a:r>
              <a:rPr lang="en-US" dirty="0"/>
              <a:t>all pixels that share a parametric flow model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tree 1, tree 2, ground plane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CB595-48E3-C927-CA18-BEF33DEE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83" y="3952988"/>
            <a:ext cx="6011917" cy="2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0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19D8-88EB-AED4-4537-218EAD3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0FC3-8887-3C82-A1A8-AC19C372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set of parametric flow models </a:t>
            </a:r>
          </a:p>
          <a:p>
            <a:pPr lvl="1"/>
            <a:r>
              <a:rPr lang="en-US" dirty="0"/>
              <a:t>you can segment</a:t>
            </a:r>
          </a:p>
          <a:p>
            <a:pPr lvl="1"/>
            <a:r>
              <a:rPr lang="en-US" dirty="0"/>
              <a:t>using photometric loss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at pixel, move along the flow from each model</a:t>
            </a:r>
          </a:p>
          <a:p>
            <a:pPr lvl="3"/>
            <a:r>
              <a:rPr lang="en-US" dirty="0"/>
              <a:t>choose model where next intensity is closest to start intensity</a:t>
            </a:r>
          </a:p>
          <a:p>
            <a:r>
              <a:rPr lang="en-US" dirty="0"/>
              <a:t>Given a segmentation</a:t>
            </a:r>
          </a:p>
          <a:p>
            <a:pPr lvl="1"/>
            <a:r>
              <a:rPr lang="en-US" dirty="0"/>
              <a:t>you can estimate parametric flow models</a:t>
            </a:r>
          </a:p>
          <a:p>
            <a:pPr lvl="2"/>
            <a:r>
              <a:rPr lang="en-US" dirty="0"/>
              <a:t>use all pixels in the segment to estimate the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3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4EAC-5C3D-0EC6-33B2-5DBC69AF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8A2D-4CA5-1FFC-0F2E-03D52C54C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k-means</a:t>
            </a:r>
          </a:p>
          <a:p>
            <a:pPr lvl="1"/>
            <a:r>
              <a:rPr lang="en-US" dirty="0"/>
              <a:t> (in fairly heavy disguise)</a:t>
            </a:r>
          </a:p>
          <a:p>
            <a:pPr lvl="1"/>
            <a:r>
              <a:rPr lang="en-US" dirty="0"/>
              <a:t>soft allocation is useful (text)</a:t>
            </a:r>
          </a:p>
          <a:p>
            <a:r>
              <a:rPr lang="en-US" dirty="0"/>
              <a:t>Can phrase as estimating a mixture of Gaussians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BBA3-62DE-B07E-FA19-6F73ED76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04D8-2B50-BEF7-35BA-D101BE8A8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C1CCF-CE85-2184-F66F-5E1A4D02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" y="2007476"/>
            <a:ext cx="9101626" cy="28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9418-6FFD-4B7D-D757-46BCDC0F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consistency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6BDF-B431-9E8D-BEF4-F491FBC6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4623E-C112-5172-059F-81154477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5" y="1690689"/>
            <a:ext cx="8536043" cy="252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79FD2-BA5B-5ABE-CDDE-1B29692C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4397147"/>
            <a:ext cx="8536042" cy="24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F888-52A2-9B14-6ED0-2CBD8808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Optical Flow Equation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7619BF-9FEB-2658-CC0E-BA78EAA4A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912" y="2209061"/>
            <a:ext cx="3263900" cy="9779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12CA0-ED2E-B8F4-AF86-36390CD5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65" y="4622667"/>
            <a:ext cx="6737193" cy="2114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3D2D6-9DE9-80D4-8EF9-5DE6585E60AA}"/>
              </a:ext>
            </a:extLst>
          </p:cNvPr>
          <p:cNvSpPr txBox="1"/>
          <p:nvPr/>
        </p:nvSpPr>
        <p:spPr>
          <a:xfrm>
            <a:off x="2764221" y="3867807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ambiguous – one constraint on two variables</a:t>
            </a:r>
          </a:p>
        </p:txBody>
      </p:sp>
    </p:spTree>
    <p:extLst>
      <p:ext uri="{BB962C8B-B14F-4D97-AF65-F5344CB8AC3E}">
        <p14:creationId xmlns:p14="http://schemas.microsoft.com/office/powerpoint/2010/main" val="84478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1127-B995-E21A-E8F9-DF9BF846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Largely unambiguous at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148B-AC0E-0976-AB23-824F5C80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smooth:</a:t>
            </a:r>
          </a:p>
          <a:p>
            <a:pPr lvl="1"/>
            <a:r>
              <a:rPr lang="en-US" dirty="0"/>
              <a:t>compute flow that has</a:t>
            </a:r>
          </a:p>
          <a:p>
            <a:pPr lvl="2"/>
            <a:r>
              <a:rPr lang="en-US" dirty="0"/>
              <a:t>very small gradient magnitudes</a:t>
            </a:r>
          </a:p>
          <a:p>
            <a:pPr lvl="2"/>
            <a:r>
              <a:rPr lang="en-US" dirty="0"/>
              <a:t>meets optic flow equation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2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5875-4106-0EC3-5740-3C1A3550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Horn-Schunk (now obsolete)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1045-AB06-B2E9-D5F5-DB5F5CEA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58D7A-DB8A-6379-6FE1-8EF7277D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10" y="1825625"/>
            <a:ext cx="8132379" cy="40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2E4B-95C5-2821-7FFA-1D158F25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Farneback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703C-6D47-21C8-C249-A1F7B889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small image windows translate</a:t>
            </a:r>
          </a:p>
          <a:p>
            <a:pPr lvl="1"/>
            <a:r>
              <a:rPr lang="en-US" dirty="0"/>
              <a:t>flow is (close to) constant in a small window</a:t>
            </a:r>
          </a:p>
          <a:p>
            <a:r>
              <a:rPr lang="en-US" dirty="0"/>
              <a:t>Approximate image windows with quadratic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window translates, you 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2E9CB-6D35-9306-F11A-6BD2731B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35" y="3429000"/>
            <a:ext cx="47498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F14CD-222F-B23E-070F-79A68A94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4" y="4939862"/>
            <a:ext cx="7630268" cy="761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E50E3-6D0D-8A7B-CC6D-84A6A46D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14" y="6076040"/>
            <a:ext cx="8839971" cy="5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9D6F-A875-0021-5345-453B840C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C485-31EC-6FD1-45E0-4B901DF1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53C0-5195-E01A-70D9-434ECBEA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Farneback</a:t>
            </a:r>
            <a:r>
              <a:rPr lang="en-US" dirty="0"/>
              <a:t>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30DE-B8FF-7AD2-F363-F836700B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Quadratic approximation at each pixel</a:t>
            </a:r>
          </a:p>
          <a:p>
            <a:r>
              <a:rPr lang="en-US" dirty="0"/>
              <a:t>Find flow that minimizes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9DF23-F4ED-4541-2888-3E971D5D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8" y="3248025"/>
            <a:ext cx="8015443" cy="30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3046</TotalTime>
  <Words>417</Words>
  <Application>Microsoft Macintosh PowerPoint</Application>
  <PresentationFormat>On-screen Show (4:3)</PresentationFormat>
  <Paragraphs>91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Estimating Optic Flow by Optimization</vt:lpstr>
      <vt:lpstr>Photometric consistency</vt:lpstr>
      <vt:lpstr>Photometric consistency - II</vt:lpstr>
      <vt:lpstr>The Optical Flow Equation</vt:lpstr>
      <vt:lpstr>Largely unambiguous at corners</vt:lpstr>
      <vt:lpstr>Horn-Schunk (now obsolete)</vt:lpstr>
      <vt:lpstr>Farneback</vt:lpstr>
      <vt:lpstr>PowerPoint Presentation</vt:lpstr>
      <vt:lpstr>Farneback - II</vt:lpstr>
      <vt:lpstr>Farneback - III</vt:lpstr>
      <vt:lpstr>Works for small flows</vt:lpstr>
      <vt:lpstr>But doesn’t like motion blur...</vt:lpstr>
      <vt:lpstr>Potential improvements</vt:lpstr>
      <vt:lpstr>Parametric flow models</vt:lpstr>
      <vt:lpstr>Parametric flow models</vt:lpstr>
      <vt:lpstr>Affine flows</vt:lpstr>
      <vt:lpstr>Affine flows - II</vt:lpstr>
      <vt:lpstr>Estimation using Farneback</vt:lpstr>
      <vt:lpstr>Simplest estimation</vt:lpstr>
      <vt:lpstr>Estimation using Farneback</vt:lpstr>
      <vt:lpstr>Potential improvements</vt:lpstr>
      <vt:lpstr>Layered motion</vt:lpstr>
      <vt:lpstr>Re-estimation</vt:lpstr>
      <vt:lpstr>Re-estimation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18</cp:revision>
  <dcterms:created xsi:type="dcterms:W3CDTF">2026-03-09T16:22:46Z</dcterms:created>
  <dcterms:modified xsi:type="dcterms:W3CDTF">2026-03-11T19:09:09Z</dcterms:modified>
</cp:coreProperties>
</file>