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839" r:id="rId3"/>
    <p:sldId id="840" r:id="rId4"/>
    <p:sldId id="841" r:id="rId5"/>
    <p:sldId id="529" r:id="rId6"/>
    <p:sldId id="812" r:id="rId7"/>
    <p:sldId id="835" r:id="rId8"/>
    <p:sldId id="813" r:id="rId9"/>
    <p:sldId id="815" r:id="rId10"/>
    <p:sldId id="837" r:id="rId11"/>
    <p:sldId id="458" r:id="rId12"/>
    <p:sldId id="479" r:id="rId13"/>
    <p:sldId id="53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2737B-4F58-3046-A6DF-7ED330C3C4C5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29452-9D73-E44B-966A-77359729A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0BD6B-DCA7-40E4-E723-A3360CE99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795B2886-D216-292A-1D15-133FB7B829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5798E-44C2-4537-B907-8991FC942F2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3C591EE-A558-8DA3-5839-67BC4DF7A5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94A96E89-5DE2-E307-4AC4-7440EB221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0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08440-C7E4-4A62-8509-FFFC0368085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6ED3C-2123-48AB-9684-0D63112B765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0E05-09AC-EA43-B8F9-95AAAF07AA11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323-6BB8-6345-9817-D0C4355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3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0E05-09AC-EA43-B8F9-95AAAF07AA11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323-6BB8-6345-9817-D0C4355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2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0E05-09AC-EA43-B8F9-95AAAF07AA11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323-6BB8-6345-9817-D0C4355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0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0E05-09AC-EA43-B8F9-95AAAF07AA11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323-6BB8-6345-9817-D0C4355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6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0E05-09AC-EA43-B8F9-95AAAF07AA11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323-6BB8-6345-9817-D0C4355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5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0E05-09AC-EA43-B8F9-95AAAF07AA11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323-6BB8-6345-9817-D0C4355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2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0E05-09AC-EA43-B8F9-95AAAF07AA11}" type="datetimeFigureOut">
              <a:rPr lang="en-US" smtClean="0"/>
              <a:t>3/3/26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323-6BB8-6345-9817-D0C4355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9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0E05-09AC-EA43-B8F9-95AAAF07AA11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323-6BB8-6345-9817-D0C4355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0E05-09AC-EA43-B8F9-95AAAF07AA11}" type="datetimeFigureOut">
              <a:rPr lang="en-US" smtClean="0"/>
              <a:t>3/3/26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323-6BB8-6345-9817-D0C4355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9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0E05-09AC-EA43-B8F9-95AAAF07AA11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323-6BB8-6345-9817-D0C4355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0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0E05-09AC-EA43-B8F9-95AAAF07AA11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323-6BB8-6345-9817-D0C4355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1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8A0E05-09AC-EA43-B8F9-95AAAF07AA11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A53323-6BB8-6345-9817-D0C4355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8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e.unr.edu/~bebis/CS485/Handouts/hartley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mp.felk.cvut.cz/cmp/courses/dzo/resources/tutorial-pollefeys-eccv/node57.html#:~:text=In%20fact%20the%20two%20view,be%20enforced%20during%20the%20computations." TargetMode="External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55F40-9962-7C38-8D12-5DA2F3C2CB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Estimating the fundamental matrix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8892A-5B7E-186E-B7E2-A1E31C40AB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1663250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7621-9011-2E43-B318-DE73515A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eight point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225012-5DF0-7143-84AE-8812B365CB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9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  <m:e/>
                            <m:e/>
                            <m:e>
                              <m: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/>
                            <m:e/>
                            <m:e/>
                            <m:e/>
                            <m:e/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/>
                            <m:e/>
                            <m:e/>
                            <m:e>
                              <m: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/>
                            <m:e/>
                            <m:e/>
                            <m:e/>
                            <m:e/>
                          </m:mr>
                        </m:m>
                      </m:e>
                    </m:d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  <m:e>
                            <m:eqArr>
                              <m:eqArr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eqArr>
                          </m:e>
                          <m:e>
                            <m:eqArr>
                              <m:eqArr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eqArr>
                          </m:e>
                        </m:eqArr>
                      </m:e>
                    </m:d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/>
              </a:p>
              <a:p>
                <a:pPr marL="342900" indent="-342900"/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pixel coordinates. What might be the order of magnitude of each column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342900" indent="-342900"/>
                <a:r>
                  <a:rPr lang="en-US" dirty="0"/>
                  <a:t>This causes numerical instability!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225012-5DF0-7143-84AE-8812B365CB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5233" b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8CCEAD-FC68-5C46-9366-77B9C7E358D1}"/>
                  </a:ext>
                </a:extLst>
              </p:cNvPr>
              <p:cNvSpPr/>
              <p:nvPr/>
            </p:nvSpPr>
            <p:spPr>
              <a:xfrm>
                <a:off x="3714750" y="3865216"/>
                <a:ext cx="50687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US" sz="27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8CCEAD-FC68-5C46-9366-77B9C7E35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0" y="3865216"/>
                <a:ext cx="506870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8C11BF60-40BA-7543-9E76-5C684EAB637A}"/>
              </a:ext>
            </a:extLst>
          </p:cNvPr>
          <p:cNvSpPr/>
          <p:nvPr/>
        </p:nvSpPr>
        <p:spPr bwMode="auto">
          <a:xfrm rot="5400000">
            <a:off x="3814983" y="1228572"/>
            <a:ext cx="217613" cy="497425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320A38F-8EF6-1B4E-A557-3A065A3E96E5}"/>
                  </a:ext>
                </a:extLst>
              </p:cNvPr>
              <p:cNvSpPr/>
              <p:nvPr/>
            </p:nvSpPr>
            <p:spPr>
              <a:xfrm>
                <a:off x="1425229" y="1998575"/>
                <a:ext cx="3887346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135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35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35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35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135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sz="135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320A38F-8EF6-1B4E-A557-3A065A3E9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229" y="1998575"/>
                <a:ext cx="3887346" cy="30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832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normalized eight-point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1645" name="Rectangle 1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buFontTx/>
                  <a:buChar char="•"/>
                </a:pPr>
                <a:r>
                  <a:rPr lang="en-US" dirty="0"/>
                  <a:t>In each image, center the set of points at the origin, and scale it so the mean squared distance between the origin and the points is 2 pixels</a:t>
                </a:r>
              </a:p>
              <a:p>
                <a:pPr>
                  <a:buFontTx/>
                  <a:buChar char="•"/>
                </a:pPr>
                <a:r>
                  <a:rPr lang="en-US" dirty="0"/>
                  <a:t>Use the eight-point algorithm to compute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from the normalized points</a:t>
                </a:r>
              </a:p>
              <a:p>
                <a:pPr>
                  <a:buFontTx/>
                  <a:buChar char="•"/>
                </a:pPr>
                <a:r>
                  <a:rPr lang="en-US" dirty="0"/>
                  <a:t>Enforce the rank-2 constraint </a:t>
                </a:r>
              </a:p>
              <a:p>
                <a:pPr>
                  <a:buFontTx/>
                  <a:buChar char="•"/>
                </a:pPr>
                <a:r>
                  <a:rPr lang="en-US" dirty="0"/>
                  <a:t>Transform fundamental matrix back to original units: 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are the normalizing transformations in the two images, </a:t>
                </a:r>
                <a:br>
                  <a:rPr lang="en-US" dirty="0"/>
                </a:br>
                <a:r>
                  <a:rPr lang="en-US" dirty="0"/>
                  <a:t>then the fundamental matrix in original coordinates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581645" name="Rectangle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2907" r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3E99D3D5-C9F3-A748-9CB1-2AC28A4E4C3C}"/>
              </a:ext>
            </a:extLst>
          </p:cNvPr>
          <p:cNvSpPr/>
          <p:nvPr/>
        </p:nvSpPr>
        <p:spPr>
          <a:xfrm>
            <a:off x="1157453" y="6311899"/>
            <a:ext cx="718783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R. Hartley. </a:t>
            </a:r>
            <a:r>
              <a:rPr lang="en-US" sz="1350" dirty="0">
                <a:hlinkClick r:id="rId4"/>
              </a:rPr>
              <a:t>In defense of the eight-point algorithm</a:t>
            </a:r>
            <a:r>
              <a:rPr lang="en-US" sz="1350" dirty="0"/>
              <a:t>. TPAMI 1997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estimation algorithms</a:t>
            </a:r>
          </a:p>
        </p:txBody>
      </p:sp>
      <p:graphicFrame>
        <p:nvGraphicFramePr>
          <p:cNvPr id="1024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886075" y="1543050"/>
          <a:ext cx="3400425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7250794" imgH="7250794" progId="Photoshop.Image.10">
                  <p:embed/>
                </p:oleObj>
              </mc:Choice>
              <mc:Fallback>
                <p:oleObj name="Image" r:id="rId3" imgW="7250794" imgH="7250794" progId="Photoshop.Image.10">
                  <p:embed/>
                  <p:pic>
                    <p:nvPicPr>
                      <p:cNvPr id="102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5" y="1543050"/>
                        <a:ext cx="3400425" cy="340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34" name="Group 114"/>
          <p:cNvGraphicFramePr>
            <a:graphicFrameLocks noGrp="1"/>
          </p:cNvGraphicFramePr>
          <p:nvPr/>
        </p:nvGraphicFramePr>
        <p:xfrm>
          <a:off x="1485900" y="5086350"/>
          <a:ext cx="6172200" cy="881777"/>
        </p:xfrm>
        <a:graphic>
          <a:graphicData uri="http://schemas.openxmlformats.org/drawingml/2006/table">
            <a:tbl>
              <a:tblPr/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8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8-point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Normalized 8-point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Nonlinear least squares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7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2.33 pixels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0.92 pixel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0.86 pixel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2.18 pixels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 pixel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0.80 pixel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Seven-point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>
                  <a:buFont typeface="Arial"/>
                  <a:buChar char="•"/>
                </a:pPr>
                <a:r>
                  <a:rPr lang="en-US" dirty="0"/>
                  <a:t>Set up least squares system with seven pairs of matches and solve for null space (two vectors) using SVD </a:t>
                </a:r>
              </a:p>
              <a:p>
                <a:pPr marL="342900" indent="-342900">
                  <a:buFont typeface="Arial"/>
                  <a:buChar char="•"/>
                </a:pPr>
                <a:r>
                  <a:rPr lang="en-US" dirty="0"/>
                  <a:t>Solve for polynomial equation to get coefficients of linear combination of null space vectors that satisfies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3565E5C-3EF1-7144-8C65-721C0837468F}"/>
              </a:ext>
            </a:extLst>
          </p:cNvPr>
          <p:cNvSpPr txBox="1"/>
          <p:nvPr/>
        </p:nvSpPr>
        <p:spPr>
          <a:xfrm>
            <a:off x="3113902" y="5632535"/>
            <a:ext cx="2800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e.g., </a:t>
            </a:r>
            <a:r>
              <a:rPr lang="en-US" sz="1200" dirty="0">
                <a:hlinkClick r:id="rId3"/>
              </a:rPr>
              <a:t>M. Pollefeys tutorial</a:t>
            </a:r>
            <a:r>
              <a:rPr lang="en-US" sz="1200" dirty="0"/>
              <a:t> (2000)</a:t>
            </a:r>
          </a:p>
        </p:txBody>
      </p:sp>
    </p:spTree>
    <p:extLst>
      <p:ext uri="{BB962C8B-B14F-4D97-AF65-F5344CB8AC3E}">
        <p14:creationId xmlns:p14="http://schemas.microsoft.com/office/powerpoint/2010/main" val="203165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F5B19-5F20-8BE3-6593-2943C41D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Follows the recipe for 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425BD-7FA9-20AC-EA04-F86B95D51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some correspondences</a:t>
            </a:r>
          </a:p>
          <a:p>
            <a:r>
              <a:rPr lang="en-US" dirty="0"/>
              <a:t>Set up an optimization problem</a:t>
            </a:r>
          </a:p>
          <a:p>
            <a:r>
              <a:rPr lang="en-US" dirty="0"/>
              <a:t>Construct a start point</a:t>
            </a:r>
          </a:p>
          <a:p>
            <a:endParaRPr lang="en-US" dirty="0"/>
          </a:p>
          <a:p>
            <a:r>
              <a:rPr lang="en-US" dirty="0"/>
              <a:t>In this case, the start point is usually quite good</a:t>
            </a:r>
          </a:p>
          <a:p>
            <a:pPr lvl="1"/>
            <a:r>
              <a:rPr lang="en-US" dirty="0"/>
              <a:t>one sometimes doesn’t polish it</a:t>
            </a:r>
          </a:p>
        </p:txBody>
      </p:sp>
    </p:spTree>
    <p:extLst>
      <p:ext uri="{BB962C8B-B14F-4D97-AF65-F5344CB8AC3E}">
        <p14:creationId xmlns:p14="http://schemas.microsoft.com/office/powerpoint/2010/main" val="280057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1632C-38C4-8C99-9C9E-07C9C0864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D3800-CE38-DD18-B15A-1F6369EE1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Minimize sum of squared </a:t>
            </a:r>
            <a:r>
              <a:rPr lang="en-US" i="1" dirty="0"/>
              <a:t>geometric</a:t>
            </a:r>
            <a:r>
              <a:rPr lang="en-US" dirty="0"/>
              <a:t> distances </a:t>
            </a:r>
          </a:p>
          <a:p>
            <a:endParaRPr lang="en-US" dirty="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8C6A1B4-D491-E9D5-DB8F-EE8E3B9B8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optimization problem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1D9980-2EAC-13DF-2701-1C243ECE9383}"/>
              </a:ext>
            </a:extLst>
          </p:cNvPr>
          <p:cNvSpPr/>
          <p:nvPr/>
        </p:nvSpPr>
        <p:spPr bwMode="auto">
          <a:xfrm>
            <a:off x="628650" y="2800350"/>
            <a:ext cx="3239814" cy="2192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1CCA28-9BB6-2656-0BA6-3FDBE5F60FEA}"/>
              </a:ext>
            </a:extLst>
          </p:cNvPr>
          <p:cNvSpPr/>
          <p:nvPr/>
        </p:nvSpPr>
        <p:spPr bwMode="auto">
          <a:xfrm>
            <a:off x="5393778" y="2857499"/>
            <a:ext cx="3321598" cy="23451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06FD3D-9A74-EDC6-DDF2-A113BC300D17}"/>
              </a:ext>
            </a:extLst>
          </p:cNvPr>
          <p:cNvCxnSpPr>
            <a:cxnSpLocks/>
          </p:cNvCxnSpPr>
          <p:nvPr/>
        </p:nvCxnSpPr>
        <p:spPr bwMode="auto">
          <a:xfrm>
            <a:off x="2159018" y="2874625"/>
            <a:ext cx="1619907" cy="10960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8">
            <a:extLst>
              <a:ext uri="{FF2B5EF4-FFF2-40B4-BE49-F238E27FC236}">
                <a16:creationId xmlns:a16="http://schemas.microsoft.com/office/drawing/2014/main" id="{C63BE922-820C-7C85-066F-3E25EC683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545" y="2857499"/>
            <a:ext cx="53996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500" b="1" i="1" dirty="0">
                <a:latin typeface="Times New Roman" pitchFamily="18" charset="0"/>
              </a:rPr>
              <a:t>x</a:t>
            </a:r>
            <a:r>
              <a:rPr lang="en-US" sz="1500" i="1" baseline="-25000" dirty="0">
                <a:latin typeface="Times New Roman" pitchFamily="18" charset="0"/>
              </a:rPr>
              <a:t>i</a:t>
            </a:r>
          </a:p>
        </p:txBody>
      </p:sp>
      <p:graphicFrame>
        <p:nvGraphicFramePr>
          <p:cNvPr id="18" name="Object 10">
            <a:extLst>
              <a:ext uri="{FF2B5EF4-FFF2-40B4-BE49-F238E27FC236}">
                <a16:creationId xmlns:a16="http://schemas.microsoft.com/office/drawing/2014/main" id="{60E57D65-7A8C-69E4-770C-2FF0CF093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622216"/>
              </p:ext>
            </p:extLst>
          </p:nvPr>
        </p:nvGraphicFramePr>
        <p:xfrm>
          <a:off x="1634344" y="3590343"/>
          <a:ext cx="870268" cy="59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600" imgH="241300" progId="Equation.3">
                  <p:embed/>
                </p:oleObj>
              </mc:Choice>
              <mc:Fallback>
                <p:oleObj name="Equation" r:id="rId3" imgW="355600" imgH="241300" progId="Equation.3">
                  <p:embed/>
                  <p:pic>
                    <p:nvPicPr>
                      <p:cNvPr id="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344" y="3590343"/>
                        <a:ext cx="870268" cy="591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990950-D178-5EA7-3B1F-2A7805A00656}"/>
              </a:ext>
            </a:extLst>
          </p:cNvPr>
          <p:cNvCxnSpPr/>
          <p:nvPr/>
        </p:nvCxnSpPr>
        <p:spPr bwMode="auto">
          <a:xfrm>
            <a:off x="5584721" y="3451249"/>
            <a:ext cx="2546558" cy="5933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1" name="Object 10">
            <a:extLst>
              <a:ext uri="{FF2B5EF4-FFF2-40B4-BE49-F238E27FC236}">
                <a16:creationId xmlns:a16="http://schemas.microsoft.com/office/drawing/2014/main" id="{D3978948-CD78-FEE9-9FC7-427950AC5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184269"/>
              </p:ext>
            </p:extLst>
          </p:nvPr>
        </p:nvGraphicFramePr>
        <p:xfrm>
          <a:off x="5985124" y="3949596"/>
          <a:ext cx="638948" cy="542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4000" imgH="215900" progId="Equation.3">
                  <p:embed/>
                </p:oleObj>
              </mc:Choice>
              <mc:Fallback>
                <p:oleObj name="Equation" r:id="rId5" imgW="254000" imgH="215900" progId="Equation.3">
                  <p:embed/>
                  <p:pic>
                    <p:nvPicPr>
                      <p:cNvPr id="2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124" y="3949596"/>
                        <a:ext cx="638948" cy="542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0">
            <a:extLst>
              <a:ext uri="{FF2B5EF4-FFF2-40B4-BE49-F238E27FC236}">
                <a16:creationId xmlns:a16="http://schemas.microsoft.com/office/drawing/2014/main" id="{7221AFE5-0F6B-30A2-DA01-BBD8F13525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567057"/>
              </p:ext>
            </p:extLst>
          </p:nvPr>
        </p:nvGraphicFramePr>
        <p:xfrm>
          <a:off x="5908129" y="2987278"/>
          <a:ext cx="447493" cy="54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800" imgH="215900" progId="Equation.3">
                  <p:embed/>
                </p:oleObj>
              </mc:Choice>
              <mc:Fallback>
                <p:oleObj name="Equation" r:id="rId7" imgW="177800" imgH="215900" progId="Equation.3">
                  <p:embed/>
                  <p:pic>
                    <p:nvPicPr>
                      <p:cNvPr id="2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129" y="2987278"/>
                        <a:ext cx="447493" cy="5443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239A31-7350-A9EB-040F-86B84C2BAA5C}"/>
              </a:ext>
            </a:extLst>
          </p:cNvPr>
          <p:cNvCxnSpPr/>
          <p:nvPr/>
        </p:nvCxnSpPr>
        <p:spPr bwMode="auto">
          <a:xfrm flipH="1">
            <a:off x="3011214" y="3143250"/>
            <a:ext cx="171450" cy="2857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E09B7A-207F-032A-6345-9F1DD600510D}"/>
              </a:ext>
            </a:extLst>
          </p:cNvPr>
          <p:cNvCxnSpPr>
            <a:cxnSpLocks/>
            <a:stCxn id="19" idx="7"/>
          </p:cNvCxnSpPr>
          <p:nvPr/>
        </p:nvCxnSpPr>
        <p:spPr bwMode="auto">
          <a:xfrm flipH="1">
            <a:off x="6193878" y="3117320"/>
            <a:ext cx="189011" cy="4413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A62D4D9-95F6-4AF4-53AB-5F253237A854}"/>
              </a:ext>
            </a:extLst>
          </p:cNvPr>
          <p:cNvSpPr/>
          <p:nvPr/>
        </p:nvSpPr>
        <p:spPr bwMode="auto">
          <a:xfrm>
            <a:off x="3023826" y="3086099"/>
            <a:ext cx="215988" cy="19927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0945141-DA09-879D-1E93-147153F1352B}"/>
              </a:ext>
            </a:extLst>
          </p:cNvPr>
          <p:cNvSpPr/>
          <p:nvPr/>
        </p:nvSpPr>
        <p:spPr bwMode="auto">
          <a:xfrm>
            <a:off x="6193878" y="3086099"/>
            <a:ext cx="221440" cy="21319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2E153D-F732-9C3C-38CD-BF7D61A19DA6}"/>
                  </a:ext>
                </a:extLst>
              </p:cNvPr>
              <p:cNvSpPr txBox="1"/>
              <p:nvPr/>
            </p:nvSpPr>
            <p:spPr>
              <a:xfrm>
                <a:off x="2286000" y="5527447"/>
                <a:ext cx="4572000" cy="604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dist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  <m:r>
                                    <a:rPr lang="en-US" b="1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dist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2E153D-F732-9C3C-38CD-BF7D61A19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527447"/>
                <a:ext cx="4572000" cy="604461"/>
              </a:xfrm>
              <a:prstGeom prst="rect">
                <a:avLst/>
              </a:prstGeom>
              <a:blipFill>
                <a:blip r:embed="rId9"/>
                <a:stretch>
                  <a:fillRect l="-7222" t="-164583" b="-2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08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5AA41-4804-F2CC-A5AE-25A92FE8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constrained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A1A267-36DE-FA74-667A-E600A9410490}"/>
                  </a:ext>
                </a:extLst>
              </p:cNvPr>
              <p:cNvSpPr txBox="1"/>
              <p:nvPr/>
            </p:nvSpPr>
            <p:spPr>
              <a:xfrm>
                <a:off x="3405352" y="2995448"/>
                <a:ext cx="25645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A1A267-36DE-FA74-667A-E600A9410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352" y="2995448"/>
                <a:ext cx="256452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64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Obtaining a start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675F97-4133-A64D-9DA6-06AB2AE9B0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/>
                <a:r>
                  <a:rPr lang="en-US" dirty="0"/>
                  <a:t>correspondences:</a:t>
                </a:r>
              </a:p>
              <a:p>
                <a:pPr marL="800100" lvl="1" indent="-342900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,1)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′,1)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675F97-4133-A64D-9DA6-06AB2AE9B0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998" t="7423" r="9002" b="16446"/>
          <a:stretch/>
        </p:blipFill>
        <p:spPr>
          <a:xfrm>
            <a:off x="514350" y="3107234"/>
            <a:ext cx="8115300" cy="30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25AB75-DC91-4E2C-A14B-A6836E75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a start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35BE334-A4E5-5240-9D68-E5A9F2F93C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/>
                <a:r>
                  <a:rPr lang="en-US" dirty="0"/>
                  <a:t>correspondences:</a:t>
                </a:r>
              </a:p>
              <a:p>
                <a:pPr marL="800100" lvl="1" indent="-342900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,1)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′,1)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342900" indent="-342900"/>
                <a:r>
                  <a:rPr lang="en-US" dirty="0"/>
                  <a:t>Constraint: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</a:br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342900" indent="-342900"/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35BE334-A4E5-5240-9D68-E5A9F2F93C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E97EB6-91C2-9C45-AD46-DC740310CEBF}"/>
                  </a:ext>
                </a:extLst>
              </p:cNvPr>
              <p:cNvSpPr/>
              <p:nvPr/>
            </p:nvSpPr>
            <p:spPr>
              <a:xfrm>
                <a:off x="4855048" y="3281197"/>
                <a:ext cx="3876061" cy="2343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′,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eqArr>
                                <m:eqArr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eqArr>
                        </m:e>
                      </m:d>
                      <m:r>
                        <a:rPr lang="en-US" sz="1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E97EB6-91C2-9C45-AD46-DC740310C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048" y="3281197"/>
                <a:ext cx="3876061" cy="2343911"/>
              </a:xfrm>
              <a:prstGeom prst="rect">
                <a:avLst/>
              </a:prstGeom>
              <a:blipFill>
                <a:blip r:embed="rId3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utoShape 12">
            <a:extLst>
              <a:ext uri="{FF2B5EF4-FFF2-40B4-BE49-F238E27FC236}">
                <a16:creationId xmlns:a16="http://schemas.microsoft.com/office/drawing/2014/main" id="{C2AB6153-FA52-8F44-82C2-39F16A4DB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8729" y="4253128"/>
            <a:ext cx="400050" cy="40005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7565A5-F8BD-22CE-51B0-DB4FED1EBB42}"/>
                  </a:ext>
                </a:extLst>
              </p:cNvPr>
              <p:cNvSpPr txBox="1"/>
              <p:nvPr/>
            </p:nvSpPr>
            <p:spPr>
              <a:xfrm>
                <a:off x="-200025" y="3944579"/>
                <a:ext cx="4572000" cy="972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1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7565A5-F8BD-22CE-51B0-DB4FED1EB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0025" y="3944579"/>
                <a:ext cx="4572000" cy="9727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1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7621-9011-2E43-B318-DE73515A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eight point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848CE9-D747-CD45-83E5-9FE713C0FF71}"/>
                  </a:ext>
                </a:extLst>
              </p:cNvPr>
              <p:cNvSpPr txBox="1"/>
              <p:nvPr/>
            </p:nvSpPr>
            <p:spPr>
              <a:xfrm>
                <a:off x="722716" y="4466269"/>
                <a:ext cx="596383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/>
                  <a:t>Homogeneous least squares to find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100" dirty="0"/>
                  <a:t>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848CE9-D747-CD45-83E5-9FE713C0F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16" y="4466269"/>
                <a:ext cx="5963834" cy="415498"/>
              </a:xfrm>
              <a:prstGeom prst="rect">
                <a:avLst/>
              </a:prstGeom>
              <a:blipFill>
                <a:blip r:embed="rId2"/>
                <a:stretch>
                  <a:fillRect l="-1064" t="-5882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68F312-69DD-9C41-A243-C02B52DB5B75}"/>
                  </a:ext>
                </a:extLst>
              </p:cNvPr>
              <p:cNvSpPr txBox="1"/>
              <p:nvPr/>
            </p:nvSpPr>
            <p:spPr>
              <a:xfrm>
                <a:off x="1281809" y="5605779"/>
                <a:ext cx="1805494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lang="en-US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1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1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1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10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eqArr>
                                        <m:eqArrPr>
                                          <m:ctrlPr>
                                            <a:rPr lang="en-US" sz="21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sz="21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sz="21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1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𝒇</m:t>
                                              </m:r>
                                            </m:e>
                                          </m:d>
                                          <m:r>
                                            <a:rPr lang="en-US" sz="21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e>
                                      </m:eqAr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1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1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𝑼</m:t>
                                      </m:r>
                                      <m:r>
                                        <a:rPr lang="en-US" sz="21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  <m:sub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1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68F312-69DD-9C41-A243-C02B52DB5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809" y="5605779"/>
                <a:ext cx="1805494" cy="535724"/>
              </a:xfrm>
              <a:prstGeom prst="rect">
                <a:avLst/>
              </a:prstGeom>
              <a:blipFill>
                <a:blip r:embed="rId3"/>
                <a:stretch>
                  <a:fillRect l="-2797" r="-1399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D0453D3F-7E59-7F49-A296-8F43DA78A7AA}"/>
              </a:ext>
            </a:extLst>
          </p:cNvPr>
          <p:cNvGrpSpPr/>
          <p:nvPr/>
        </p:nvGrpSpPr>
        <p:grpSpPr>
          <a:xfrm>
            <a:off x="4548319" y="5368497"/>
            <a:ext cx="3577033" cy="744435"/>
            <a:chOff x="3449698" y="5388331"/>
            <a:chExt cx="4769377" cy="99258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EADD7CC-3FC5-E840-8738-70CFEB793D46}"/>
                </a:ext>
              </a:extLst>
            </p:cNvPr>
            <p:cNvCxnSpPr>
              <a:cxnSpLocks/>
            </p:cNvCxnSpPr>
            <p:nvPr/>
          </p:nvCxnSpPr>
          <p:spPr>
            <a:xfrm>
              <a:off x="3449698" y="5869232"/>
              <a:ext cx="688857" cy="0"/>
            </a:xfrm>
            <a:prstGeom prst="straightConnector1">
              <a:avLst/>
            </a:prstGeom>
            <a:ln w="1016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A22C55A-2649-464E-B5AE-151D00354D5A}"/>
                    </a:ext>
                  </a:extLst>
                </p:cNvPr>
                <p:cNvSpPr txBox="1"/>
                <p:nvPr/>
              </p:nvSpPr>
              <p:spPr>
                <a:xfrm>
                  <a:off x="4138555" y="5388331"/>
                  <a:ext cx="4080520" cy="992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dirty="0"/>
                    <a:t>Eigenvector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1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</m:oMath>
                  </a14:m>
                  <a:r>
                    <a:rPr lang="en-US" sz="2100" b="1" dirty="0">
                      <a:solidFill>
                        <a:srgbClr val="7030A0"/>
                      </a:solidFill>
                    </a:rPr>
                    <a:t> </a:t>
                  </a:r>
                  <a:r>
                    <a:rPr lang="en-US" sz="2100" dirty="0"/>
                    <a:t>with smallest eigenvalue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A22C55A-2649-464E-B5AE-151D00354D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8555" y="5388331"/>
                  <a:ext cx="4080520" cy="992580"/>
                </a:xfrm>
                <a:prstGeom prst="rect">
                  <a:avLst/>
                </a:prstGeom>
                <a:blipFill>
                  <a:blip r:embed="rId4"/>
                  <a:stretch>
                    <a:fillRect l="-2066" t="-3333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8CCEAD-FC68-5C46-9366-77B9C7E358D1}"/>
                  </a:ext>
                </a:extLst>
              </p:cNvPr>
              <p:cNvSpPr/>
              <p:nvPr/>
            </p:nvSpPr>
            <p:spPr>
              <a:xfrm>
                <a:off x="3714750" y="3865216"/>
                <a:ext cx="50687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US" sz="27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8CCEAD-FC68-5C46-9366-77B9C7E35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0" y="3865216"/>
                <a:ext cx="506870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8C11BF60-40BA-7543-9E76-5C684EAB637A}"/>
              </a:ext>
            </a:extLst>
          </p:cNvPr>
          <p:cNvSpPr/>
          <p:nvPr/>
        </p:nvSpPr>
        <p:spPr bwMode="auto">
          <a:xfrm rot="5400000">
            <a:off x="3814983" y="1228572"/>
            <a:ext cx="217613" cy="497425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3D5D4F-DD3E-CF4F-7D8D-672DEC3BC4DA}"/>
                  </a:ext>
                </a:extLst>
              </p:cNvPr>
              <p:cNvSpPr txBox="1"/>
              <p:nvPr/>
            </p:nvSpPr>
            <p:spPr>
              <a:xfrm>
                <a:off x="1018648" y="1471373"/>
                <a:ext cx="7106704" cy="321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9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  <m:e>
                                <m:r>
                                  <a:rPr lang="en-US" sz="20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/>
                              <m:e/>
                              <m:e/>
                              <m:e/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sz="20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/>
                              <m:e/>
                              <m:e/>
                              <m:e/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eqArr>
                                <m:eqArr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eqArr>
                        </m:e>
                      </m:d>
                      <m:r>
                        <a:rPr lang="en-US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3D5D4F-DD3E-CF4F-7D8D-672DEC3BC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48" y="1471373"/>
                <a:ext cx="7106704" cy="32142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42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7B2B-135B-4D87-85BC-ABC5C4B04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Enforcing rank-2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318C5D2-5B82-084C-B731-FAFAE5B061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needs to be singular/rank 2. </a:t>
                </a:r>
              </a:p>
              <a:p>
                <a:pPr marL="800100" lvl="1" indent="-342900"/>
                <a:r>
                  <a:rPr lang="en-US" dirty="0"/>
                  <a:t>Enforce this: take SVD of the initial estimate and throw out the smallest singular value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318C5D2-5B82-084C-B731-FAFAE5B061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5CF765-8F26-430B-B154-60CC1CA181C6}"/>
                  </a:ext>
                </a:extLst>
              </p:cNvPr>
              <p:cNvSpPr txBox="1"/>
              <p:nvPr/>
            </p:nvSpPr>
            <p:spPr>
              <a:xfrm>
                <a:off x="1257300" y="3094852"/>
                <a:ext cx="1806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init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𝚺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5CF765-8F26-430B-B154-60CC1CA18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3094852"/>
                <a:ext cx="1806264" cy="369332"/>
              </a:xfrm>
              <a:prstGeom prst="rect">
                <a:avLst/>
              </a:prstGeom>
              <a:blipFill>
                <a:blip r:embed="rId3"/>
                <a:stretch>
                  <a:fillRect l="-3472" t="-3333" r="-69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36D2F42A-95F5-4622-8553-2148F91F91F4}"/>
              </a:ext>
            </a:extLst>
          </p:cNvPr>
          <p:cNvGrpSpPr/>
          <p:nvPr/>
        </p:nvGrpSpPr>
        <p:grpSpPr>
          <a:xfrm>
            <a:off x="2415912" y="3543301"/>
            <a:ext cx="2397964" cy="1364680"/>
            <a:chOff x="764963" y="3552111"/>
            <a:chExt cx="3197285" cy="18195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3218B2F-B764-4AB4-8FF0-8A0236BD994E}"/>
                    </a:ext>
                  </a:extLst>
                </p:cNvPr>
                <p:cNvSpPr txBox="1"/>
                <p:nvPr/>
              </p:nvSpPr>
              <p:spPr>
                <a:xfrm>
                  <a:off x="764963" y="3965914"/>
                  <a:ext cx="3197285" cy="14057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3218B2F-B764-4AB4-8FF0-8A0236BD99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963" y="3965914"/>
                  <a:ext cx="3197285" cy="1405771"/>
                </a:xfrm>
                <a:prstGeom prst="rect">
                  <a:avLst/>
                </a:prstGeom>
                <a:blipFill>
                  <a:blip r:embed="rId4"/>
                  <a:stretch>
                    <a:fillRect l="-2632" b="-59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3B7F61D-17F7-4EC5-8D82-7F20F40C6F57}"/>
                </a:ext>
              </a:extLst>
            </p:cNvPr>
            <p:cNvCxnSpPr/>
            <p:nvPr/>
          </p:nvCxnSpPr>
          <p:spPr>
            <a:xfrm>
              <a:off x="926432" y="3552111"/>
              <a:ext cx="0" cy="73113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DCE2C0-615F-493B-AE09-25CA55A30DDA}"/>
                  </a:ext>
                </a:extLst>
              </p:cNvPr>
              <p:cNvSpPr txBox="1"/>
              <p:nvPr/>
            </p:nvSpPr>
            <p:spPr>
              <a:xfrm>
                <a:off x="4857750" y="5301734"/>
                <a:ext cx="15120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𝜮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DCE2C0-615F-493B-AE09-25CA55A30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0" y="5301734"/>
                <a:ext cx="1512001" cy="369332"/>
              </a:xfrm>
              <a:prstGeom prst="rect">
                <a:avLst/>
              </a:prstGeom>
              <a:blipFill>
                <a:blip r:embed="rId5"/>
                <a:stretch>
                  <a:fillRect l="-5000" t="-3333" r="-16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6824D7E-C3FD-44FD-A0E0-A5A4A969849C}"/>
              </a:ext>
            </a:extLst>
          </p:cNvPr>
          <p:cNvGrpSpPr/>
          <p:nvPr/>
        </p:nvGrpSpPr>
        <p:grpSpPr>
          <a:xfrm>
            <a:off x="4301862" y="4629150"/>
            <a:ext cx="342900" cy="342900"/>
            <a:chOff x="4572000" y="4379131"/>
            <a:chExt cx="457200" cy="4572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456908-1627-4A15-A3CB-8E50ECA0D6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4379131"/>
              <a:ext cx="457200" cy="457200"/>
            </a:xfrm>
            <a:prstGeom prst="line">
              <a:avLst/>
            </a:prstGeom>
            <a:ln w="1016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5C02D2D-E72D-48F0-9119-401C3C00845B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379131"/>
              <a:ext cx="457200" cy="457200"/>
            </a:xfrm>
            <a:prstGeom prst="line">
              <a:avLst/>
            </a:prstGeom>
            <a:ln w="1016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7756A8-2E9E-4802-9305-92E300D6374A}"/>
              </a:ext>
            </a:extLst>
          </p:cNvPr>
          <p:cNvGrpSpPr/>
          <p:nvPr/>
        </p:nvGrpSpPr>
        <p:grpSpPr>
          <a:xfrm>
            <a:off x="4914900" y="3873700"/>
            <a:ext cx="3070744" cy="992003"/>
            <a:chOff x="2673726" y="4056836"/>
            <a:chExt cx="4094325" cy="13226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4CCB257-EABD-437F-8510-063666D8D8AA}"/>
                    </a:ext>
                  </a:extLst>
                </p:cNvPr>
                <p:cNvSpPr txBox="1"/>
                <p:nvPr/>
              </p:nvSpPr>
              <p:spPr>
                <a:xfrm>
                  <a:off x="3638818" y="4056836"/>
                  <a:ext cx="3129233" cy="13226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4CCB257-EABD-437F-8510-063666D8D8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8818" y="4056836"/>
                  <a:ext cx="3129233" cy="1322671"/>
                </a:xfrm>
                <a:prstGeom prst="rect">
                  <a:avLst/>
                </a:prstGeom>
                <a:blipFill>
                  <a:blip r:embed="rId6"/>
                  <a:stretch>
                    <a:fillRect l="-2703" t="-2500" b="-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9C300E2-9421-4AE2-B08F-5923266623BA}"/>
                </a:ext>
              </a:extLst>
            </p:cNvPr>
            <p:cNvCxnSpPr>
              <a:cxnSpLocks/>
            </p:cNvCxnSpPr>
            <p:nvPr/>
          </p:nvCxnSpPr>
          <p:spPr>
            <a:xfrm>
              <a:off x="2673726" y="4716291"/>
              <a:ext cx="96509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2CD73B4-EC8E-2248-B88D-6B0DE25C2D15}"/>
              </a:ext>
            </a:extLst>
          </p:cNvPr>
          <p:cNvCxnSpPr/>
          <p:nvPr/>
        </p:nvCxnSpPr>
        <p:spPr>
          <a:xfrm>
            <a:off x="5788478" y="4668340"/>
            <a:ext cx="0" cy="54834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66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6BED-29E4-4BC3-BCD1-AC1F9838A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Enforcing rank-2 constraint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3B536-B34E-4990-899A-B5D47AA23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0130" t="12891" r="9720" b="31051"/>
          <a:stretch/>
        </p:blipFill>
        <p:spPr bwMode="auto">
          <a:xfrm>
            <a:off x="1464710" y="2457450"/>
            <a:ext cx="6148273" cy="300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3C51EE-A33B-433E-9915-FBB2D6975019}"/>
                  </a:ext>
                </a:extLst>
              </p:cNvPr>
              <p:cNvSpPr txBox="1"/>
              <p:nvPr/>
            </p:nvSpPr>
            <p:spPr>
              <a:xfrm>
                <a:off x="1464708" y="2007119"/>
                <a:ext cx="290877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dirty="0"/>
                  <a:t>Initial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100" dirty="0"/>
                  <a:t> estimate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3C51EE-A33B-433E-9915-FBB2D6975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708" y="2007119"/>
                <a:ext cx="2908772" cy="415498"/>
              </a:xfrm>
              <a:prstGeom prst="rect">
                <a:avLst/>
              </a:prstGeom>
              <a:blipFill>
                <a:blip r:embed="rId3"/>
                <a:stretch>
                  <a:fillRect t="-2941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D9906D3-ABB7-4311-95B7-1140461E0075}"/>
              </a:ext>
            </a:extLst>
          </p:cNvPr>
          <p:cNvSpPr txBox="1"/>
          <p:nvPr/>
        </p:nvSpPr>
        <p:spPr>
          <a:xfrm>
            <a:off x="4628400" y="2007119"/>
            <a:ext cx="31267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Rank-2 estimate</a:t>
            </a:r>
          </a:p>
        </p:txBody>
      </p:sp>
    </p:spTree>
    <p:extLst>
      <p:ext uri="{BB962C8B-B14F-4D97-AF65-F5344CB8AC3E}">
        <p14:creationId xmlns:p14="http://schemas.microsoft.com/office/powerpoint/2010/main" val="1902751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2847</TotalTime>
  <Words>416</Words>
  <Application>Microsoft Macintosh PowerPoint</Application>
  <PresentationFormat>On-screen Show (4:3)</PresentationFormat>
  <Paragraphs>74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Cambria Math</vt:lpstr>
      <vt:lpstr>Times New Roman</vt:lpstr>
      <vt:lpstr>Office Theme</vt:lpstr>
      <vt:lpstr>Image</vt:lpstr>
      <vt:lpstr>Equation</vt:lpstr>
      <vt:lpstr>Estimating the fundamental matrix</vt:lpstr>
      <vt:lpstr>Follows the recipe for fitting</vt:lpstr>
      <vt:lpstr>The optimization problem</vt:lpstr>
      <vt:lpstr>This is constrained</vt:lpstr>
      <vt:lpstr>Obtaining a start point</vt:lpstr>
      <vt:lpstr>Obtaining a start point</vt:lpstr>
      <vt:lpstr>The eight point algorithm</vt:lpstr>
      <vt:lpstr>Enforcing rank-2 constraint</vt:lpstr>
      <vt:lpstr>Enforcing rank-2 constraint</vt:lpstr>
      <vt:lpstr>Normalized eight point algorithm</vt:lpstr>
      <vt:lpstr>The normalized eight-point algorithm</vt:lpstr>
      <vt:lpstr>Comparison of estimation algorithms</vt:lpstr>
      <vt:lpstr>Seven-point algorithm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9</cp:revision>
  <dcterms:created xsi:type="dcterms:W3CDTF">2026-02-19T00:48:31Z</dcterms:created>
  <dcterms:modified xsi:type="dcterms:W3CDTF">2026-03-05T23:52:07Z</dcterms:modified>
</cp:coreProperties>
</file>