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852" r:id="rId3"/>
    <p:sldId id="1346" r:id="rId4"/>
    <p:sldId id="1363" r:id="rId5"/>
    <p:sldId id="1364" r:id="rId6"/>
    <p:sldId id="1365" r:id="rId7"/>
    <p:sldId id="1366" r:id="rId8"/>
    <p:sldId id="1367" r:id="rId9"/>
    <p:sldId id="1368" r:id="rId10"/>
    <p:sldId id="1369" r:id="rId11"/>
    <p:sldId id="1355" r:id="rId12"/>
    <p:sldId id="1354" r:id="rId13"/>
    <p:sldId id="1358" r:id="rId14"/>
    <p:sldId id="1356" r:id="rId15"/>
    <p:sldId id="1357" r:id="rId16"/>
    <p:sldId id="1359" r:id="rId17"/>
    <p:sldId id="1360" r:id="rId18"/>
    <p:sldId id="1362" r:id="rId19"/>
    <p:sldId id="13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4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D79E9-7C2F-2C40-A6CF-86C81CB3131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2293C-34BE-1144-A5F8-4EE47594E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EF54-2840-6421-2D10-5D282A42F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 and</a:t>
            </a:r>
            <a:br>
              <a:rPr lang="en-US" dirty="0"/>
            </a:br>
            <a:r>
              <a:rPr lang="en-US" dirty="0"/>
              <a:t>the Fundamental 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42F87-DCD7-9590-8837-64318B4B2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43704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A318C-3EA9-1545-F226-5549DFFB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DC5A-6063-4954-F5D8-0DB645EA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04A8-A5DC-8671-1F5C-380635ED3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2CF80-F4BD-8E96-53F4-04D60E920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0"/>
            <a:ext cx="7252138" cy="6678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96D41-B60A-54C9-B150-0A60B41F7C02}"/>
              </a:ext>
            </a:extLst>
          </p:cNvPr>
          <p:cNvSpPr txBox="1"/>
          <p:nvPr/>
        </p:nvSpPr>
        <p:spPr>
          <a:xfrm>
            <a:off x="4882055" y="179657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Conclude:</a:t>
            </a:r>
          </a:p>
          <a:p>
            <a:r>
              <a:rPr lang="en-US" dirty="0">
                <a:solidFill>
                  <a:srgbClr val="FF0000"/>
                </a:solidFill>
              </a:rPr>
              <a:t>	x_1, x_2 and focal points are coplanar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It follows there is a matrix F such that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x_1^T F x_2 =0</a:t>
            </a:r>
          </a:p>
        </p:txBody>
      </p:sp>
    </p:spTree>
    <p:extLst>
      <p:ext uri="{BB962C8B-B14F-4D97-AF65-F5344CB8AC3E}">
        <p14:creationId xmlns:p14="http://schemas.microsoft.com/office/powerpoint/2010/main" val="253801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CB2C-AB3A-9208-7452-0E770CA2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follows...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CCB4-FC3D-282A-B985-954D2046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A3FD4-AB40-02DD-E67C-BDDEF582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8" y="1640765"/>
            <a:ext cx="8132511" cy="1098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8E4D0-DC21-1B09-64C6-233446D8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98" y="2874688"/>
            <a:ext cx="8288852" cy="36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7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08E8-197C-4F4B-4E11-C6FBCEE4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FA017-EECC-7A94-4375-C6A4121A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9" y="2091559"/>
            <a:ext cx="8943009" cy="26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4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363E-45AA-E8A8-23B9-AA4838E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8F21-17A7-CDE6-146D-CCFA64FE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22C81-9CD3-F55F-0C1E-9B6F1D4F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83" y="134712"/>
            <a:ext cx="7367751" cy="63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BD9C1-9267-CB24-E5C1-6E8E7716D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081C-89EE-CF8B-4B8E-61EE9D4C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93B4-0ED7-A82E-FCC9-52EC7B7E2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2488-5E1C-A166-7378-D9D648A3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47"/>
            <a:ext cx="7336221" cy="6330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D1E26-B8C9-6AB8-0BC8-ECB1C1471B3D}"/>
              </a:ext>
            </a:extLst>
          </p:cNvPr>
          <p:cNvSpPr txBox="1"/>
          <p:nvPr/>
        </p:nvSpPr>
        <p:spPr>
          <a:xfrm>
            <a:off x="4773107" y="222859"/>
            <a:ext cx="37422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Conclude:</a:t>
            </a:r>
          </a:p>
          <a:p>
            <a:r>
              <a:rPr lang="en-US" dirty="0">
                <a:solidFill>
                  <a:srgbClr val="FF0000"/>
                </a:solidFill>
              </a:rPr>
              <a:t>	there is a map from points in 1</a:t>
            </a:r>
          </a:p>
          <a:p>
            <a:r>
              <a:rPr lang="en-US" dirty="0">
                <a:solidFill>
                  <a:srgbClr val="FF0000"/>
                </a:solidFill>
              </a:rPr>
              <a:t>	to lines through the </a:t>
            </a:r>
            <a:r>
              <a:rPr lang="en-US" dirty="0" err="1">
                <a:solidFill>
                  <a:srgbClr val="FF0000"/>
                </a:solidFill>
              </a:rPr>
              <a:t>epipole</a:t>
            </a:r>
            <a:r>
              <a:rPr lang="en-US" dirty="0">
                <a:solidFill>
                  <a:srgbClr val="FF0000"/>
                </a:solidFill>
              </a:rPr>
              <a:t> in 2</a:t>
            </a:r>
          </a:p>
          <a:p>
            <a:r>
              <a:rPr lang="en-US" dirty="0">
                <a:solidFill>
                  <a:srgbClr val="FF0000"/>
                </a:solidFill>
              </a:rPr>
              <a:t>	(and vice versa)	</a:t>
            </a:r>
          </a:p>
        </p:txBody>
      </p:sp>
    </p:spTree>
    <p:extLst>
      <p:ext uri="{BB962C8B-B14F-4D97-AF65-F5344CB8AC3E}">
        <p14:creationId xmlns:p14="http://schemas.microsoft.com/office/powerpoint/2010/main" val="411107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4C25-949C-330D-0E09-B7863EE7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5A82-4254-7136-C528-CDA8967D8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DA6A4-8C79-4A23-4D10-26CFC2EA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4" y="2142626"/>
            <a:ext cx="8936916" cy="29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986B-48A8-3770-5D52-90E502ED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A3AD-07FF-678B-9761-E4C1065C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1E993-585F-27D1-23DA-2E6B3AAB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4655"/>
            <a:ext cx="7772400" cy="3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07E1-FD5E-D601-66E0-4BF472DA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</a:t>
            </a:r>
            <a:r>
              <a:rPr lang="en-US" dirty="0" err="1"/>
              <a:t>epipoles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EF88-99AC-BD6C-846A-0B838554B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608E6-37E4-8F90-94EC-9BBEE8B1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98" y="2667000"/>
            <a:ext cx="8939902" cy="25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1375-0F0F-67A6-DC12-7E010B03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0CEB2-9A5F-2989-2030-D0CE5C34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5" y="2673349"/>
            <a:ext cx="8645878" cy="18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CAA7-86A3-EAF0-7389-7956B381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04AD-70F1-751F-6C2E-2977A5EA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822A-D8F6-5295-FA1A-273C24E0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7" y="2585546"/>
            <a:ext cx="8875845" cy="2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A143-057D-3048-BBE7-CEFD6C56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views of the same 3D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D4D4-38E2-7247-9777-FE73D51A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4400550" cy="3943350"/>
          </a:xfrm>
        </p:spPr>
        <p:txBody>
          <a:bodyPr/>
          <a:lstStyle/>
          <a:p>
            <a:pPr marL="342900" indent="-342900"/>
            <a:r>
              <a:rPr lang="en-US" dirty="0"/>
              <a:t>Because:</a:t>
            </a:r>
          </a:p>
          <a:p>
            <a:pPr marL="800100" lvl="1" indent="-342900"/>
            <a:r>
              <a:rPr lang="en-US" dirty="0"/>
              <a:t>You have two</a:t>
            </a:r>
          </a:p>
          <a:p>
            <a:pPr marL="1100138" lvl="2" indent="-342900"/>
            <a:r>
              <a:rPr lang="en-US" dirty="0"/>
              <a:t>Eyes</a:t>
            </a:r>
          </a:p>
          <a:p>
            <a:pPr marL="1100138" lvl="2" indent="-342900"/>
            <a:r>
              <a:rPr lang="en-US" dirty="0"/>
              <a:t>Cameras</a:t>
            </a:r>
          </a:p>
          <a:p>
            <a:pPr marL="800100" lvl="1" indent="-342900"/>
            <a:r>
              <a:rPr lang="en-US" dirty="0"/>
              <a:t>OR the camera moves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A4834-5080-5341-8F61-2BD91A02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568370"/>
            <a:ext cx="3611301" cy="42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0AB2-A9D1-8B14-76E1-6B23AC06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Pinhole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F6CB-6844-A124-D2C0-765D61163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C2C67-0A63-3B1F-F7FB-F60EB851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365" y="1885731"/>
            <a:ext cx="5299504" cy="411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52121-BB16-3626-8E45-0D3375F2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5" y="2645891"/>
            <a:ext cx="2899292" cy="18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8FE-F5C9-7130-8B75-B72D6BF6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E844-82E8-8F77-E3C4-7CD691CD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40953-3C22-3B7E-75C2-A3B50D5F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3" y="31755"/>
            <a:ext cx="7252138" cy="66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9BEC-A104-0B10-5018-FBF39877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1816-4CA8-577D-09A1-BE3A742C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0A39-DB2C-593F-7955-A6C8C6E1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4FE37-94B2-C409-446B-59BFB96D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3" y="31755"/>
            <a:ext cx="7252138" cy="667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A0937-DB66-63DE-E196-073373C79A8B}"/>
              </a:ext>
            </a:extLst>
          </p:cNvPr>
          <p:cNvSpPr txBox="1"/>
          <p:nvPr/>
        </p:nvSpPr>
        <p:spPr>
          <a:xfrm>
            <a:off x="1975944" y="51200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7D009-F0A7-FA68-0D6D-383DF10F4037}"/>
              </a:ext>
            </a:extLst>
          </p:cNvPr>
          <p:cNvSpPr txBox="1"/>
          <p:nvPr/>
        </p:nvSpPr>
        <p:spPr>
          <a:xfrm>
            <a:off x="6626772" y="51200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4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FC5A-5513-6EE3-B2CF-D713E4A0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B4A2-73D9-C446-CE9A-EFFF5F8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886D-0EDB-82F7-DB5D-5A759F97A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CA09F-5B26-EBDD-4B51-58D856D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0"/>
            <a:ext cx="7252138" cy="667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12FB3-6667-217A-EC84-EBFBD586FE09}"/>
              </a:ext>
            </a:extLst>
          </p:cNvPr>
          <p:cNvSpPr txBox="1"/>
          <p:nvPr/>
        </p:nvSpPr>
        <p:spPr>
          <a:xfrm>
            <a:off x="5360276" y="788661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plane</a:t>
            </a:r>
          </a:p>
          <a:p>
            <a:r>
              <a:rPr lang="en-US" dirty="0">
                <a:solidFill>
                  <a:srgbClr val="FF0000"/>
                </a:solidFill>
              </a:rPr>
              <a:t>  spans X, f_1, f_2</a:t>
            </a:r>
          </a:p>
        </p:txBody>
      </p:sp>
    </p:spTree>
    <p:extLst>
      <p:ext uri="{BB962C8B-B14F-4D97-AF65-F5344CB8AC3E}">
        <p14:creationId xmlns:p14="http://schemas.microsoft.com/office/powerpoint/2010/main" val="113692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9F26-A42F-5474-BF86-67CBD031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F2C0-035B-D36F-57B9-BDE29EA5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6687-3479-097A-FA4F-F3A03744B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7B7A7-8B5D-42EA-EAAE-5E6EDA18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0"/>
            <a:ext cx="7252138" cy="667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3C2BC-F8A3-6989-334F-49C0EE888DFC}"/>
              </a:ext>
            </a:extLst>
          </p:cNvPr>
          <p:cNvSpPr txBox="1"/>
          <p:nvPr/>
        </p:nvSpPr>
        <p:spPr>
          <a:xfrm>
            <a:off x="4687614" y="213361"/>
            <a:ext cx="4465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Anything in image 2 that matches x_1 MUST</a:t>
            </a:r>
          </a:p>
          <a:p>
            <a:r>
              <a:rPr lang="en-US" dirty="0">
                <a:solidFill>
                  <a:srgbClr val="FF0000"/>
                </a:solidFill>
              </a:rPr>
              <a:t>      - lie on </a:t>
            </a:r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plane</a:t>
            </a:r>
          </a:p>
          <a:p>
            <a:r>
              <a:rPr lang="en-US" dirty="0">
                <a:solidFill>
                  <a:srgbClr val="FF0000"/>
                </a:solidFill>
              </a:rPr>
              <a:t>	   (cause it is in ray f_1 to X)</a:t>
            </a:r>
          </a:p>
          <a:p>
            <a:r>
              <a:rPr lang="en-US" dirty="0">
                <a:solidFill>
                  <a:srgbClr val="FF0000"/>
                </a:solidFill>
              </a:rPr>
              <a:t>      - lie on intersection of </a:t>
            </a:r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plane </a:t>
            </a:r>
          </a:p>
          <a:p>
            <a:r>
              <a:rPr lang="en-US" dirty="0">
                <a:solidFill>
                  <a:srgbClr val="FF0000"/>
                </a:solidFill>
              </a:rPr>
              <a:t>	and image plane 2</a:t>
            </a:r>
          </a:p>
        </p:txBody>
      </p:sp>
    </p:spTree>
    <p:extLst>
      <p:ext uri="{BB962C8B-B14F-4D97-AF65-F5344CB8AC3E}">
        <p14:creationId xmlns:p14="http://schemas.microsoft.com/office/powerpoint/2010/main" val="411478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7290-D571-0B2E-AEC0-5B739265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10C7-7F6F-C358-EE36-A78EF0C7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01B8-168A-8BAD-D260-195A39FA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CF145-CD0E-C950-3F78-95EC7CF3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0"/>
            <a:ext cx="7252138" cy="6678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53BFB-A7CA-6B3A-3C36-BDC9D163FDD2}"/>
              </a:ext>
            </a:extLst>
          </p:cNvPr>
          <p:cNvSpPr txBox="1"/>
          <p:nvPr/>
        </p:nvSpPr>
        <p:spPr>
          <a:xfrm>
            <a:off x="5367974" y="1074768"/>
            <a:ext cx="395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 in image 2 corresponding</a:t>
            </a:r>
          </a:p>
          <a:p>
            <a:r>
              <a:rPr lang="en-US" dirty="0">
                <a:solidFill>
                  <a:srgbClr val="FF0000"/>
                </a:solidFill>
              </a:rPr>
              <a:t>to x_1 in image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D30EB7-950A-98B7-1A07-B3738D1BEE19}"/>
              </a:ext>
            </a:extLst>
          </p:cNvPr>
          <p:cNvCxnSpPr>
            <a:cxnSpLocks/>
          </p:cNvCxnSpPr>
          <p:nvPr/>
        </p:nvCxnSpPr>
        <p:spPr>
          <a:xfrm flipH="1">
            <a:off x="7472855" y="1475403"/>
            <a:ext cx="84083" cy="120473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C6F5-94A0-9D1E-1025-DB01AF112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9389-F889-E224-3C94-9752F7A8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D758-C213-0761-1BA2-530CD7EE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B5DCA-E1B7-893A-ED12-4560E016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0"/>
            <a:ext cx="7252138" cy="667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F2A127-D1D6-42C1-2E24-182F5B7FA9F5}"/>
              </a:ext>
            </a:extLst>
          </p:cNvPr>
          <p:cNvSpPr txBox="1"/>
          <p:nvPr/>
        </p:nvSpPr>
        <p:spPr>
          <a:xfrm>
            <a:off x="47516" y="357871"/>
            <a:ext cx="395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 in image 1 corresponding</a:t>
            </a:r>
          </a:p>
          <a:p>
            <a:r>
              <a:rPr lang="en-US" dirty="0">
                <a:solidFill>
                  <a:srgbClr val="FF0000"/>
                </a:solidFill>
              </a:rPr>
              <a:t>to x_2 in image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56E893-5BE3-A119-74F5-8803CEE7F5C6}"/>
              </a:ext>
            </a:extLst>
          </p:cNvPr>
          <p:cNvCxnSpPr>
            <a:cxnSpLocks/>
          </p:cNvCxnSpPr>
          <p:nvPr/>
        </p:nvCxnSpPr>
        <p:spPr>
          <a:xfrm flipH="1">
            <a:off x="1870841" y="730519"/>
            <a:ext cx="407679" cy="134001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1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2922</TotalTime>
  <Words>202</Words>
  <Application>Microsoft Macintosh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Epipolar Geometry and the Fundamental Matrix</vt:lpstr>
      <vt:lpstr>Two views of the same 3D scene</vt:lpstr>
      <vt:lpstr>The Pinhole Camera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follows...</vt:lpstr>
      <vt:lpstr>The fundamental matrix</vt:lpstr>
      <vt:lpstr>PowerPoint Presentation</vt:lpstr>
      <vt:lpstr>PowerPoint Presentation</vt:lpstr>
      <vt:lpstr>The fundamental matrix</vt:lpstr>
      <vt:lpstr>PowerPoint Presentation</vt:lpstr>
      <vt:lpstr>Interpreting epipoles</vt:lpstr>
      <vt:lpstr>The fundamental matrix</vt:lpstr>
      <vt:lpstr>The fundamental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17</cp:revision>
  <dcterms:created xsi:type="dcterms:W3CDTF">2026-02-18T22:29:01Z</dcterms:created>
  <dcterms:modified xsi:type="dcterms:W3CDTF">2026-03-05T23:05:52Z</dcterms:modified>
</cp:coreProperties>
</file>