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1278" r:id="rId3"/>
    <p:sldId id="1257" r:id="rId4"/>
    <p:sldId id="1220" r:id="rId5"/>
    <p:sldId id="1232" r:id="rId6"/>
    <p:sldId id="1233" r:id="rId7"/>
    <p:sldId id="1250" r:id="rId8"/>
    <p:sldId id="1253" r:id="rId9"/>
    <p:sldId id="1280" r:id="rId10"/>
    <p:sldId id="1258" r:id="rId11"/>
    <p:sldId id="1256" r:id="rId12"/>
    <p:sldId id="1270" r:id="rId13"/>
    <p:sldId id="1271" r:id="rId14"/>
    <p:sldId id="1272" r:id="rId15"/>
    <p:sldId id="1274" r:id="rId16"/>
    <p:sldId id="1273" r:id="rId17"/>
    <p:sldId id="1276" r:id="rId18"/>
    <p:sldId id="1275" r:id="rId19"/>
    <p:sldId id="1251" r:id="rId20"/>
    <p:sldId id="1252" r:id="rId21"/>
    <p:sldId id="125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8C5FA-942A-1148-8293-18FDA8861796}" type="datetimeFigureOut">
              <a:rPr lang="en-US" smtClean="0"/>
              <a:t>4/6/26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47605-DCA0-924D-A2F0-9B49F7ED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5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904A7-D922-C1F6-9340-BF3D36644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>
            <a:extLst>
              <a:ext uri="{FF2B5EF4-FFF2-40B4-BE49-F238E27FC236}">
                <a16:creationId xmlns:a16="http://schemas.microsoft.com/office/drawing/2014/main" id="{EBE9ED7E-75E4-4165-74EC-6076C58B6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D983C87-5F2C-8811-7336-ABD650FE5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A20F0FB0-ED1E-3E1B-461A-CD24F56B5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0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105A1-85A0-A2D4-2B14-D11E14439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>
            <a:extLst>
              <a:ext uri="{FF2B5EF4-FFF2-40B4-BE49-F238E27FC236}">
                <a16:creationId xmlns:a16="http://schemas.microsoft.com/office/drawing/2014/main" id="{50876CC6-06F5-D68A-A757-DCA8F97D4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E16CC-B722-4536-89D1-21E02B9A9B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680B8471-55AF-DE36-7FC8-60F941721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FF728B8F-08B8-DB02-3A2F-47FD1B810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89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5BAD-B403-145B-E669-F4F68FB96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922ABC-7DE8-2073-8C63-6BB6ABBE6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32B5CC-277D-3480-CFD5-689A27E7F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DD188-0C93-DE50-99A2-6C626E95F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6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3BB3-21A1-7A3C-BBC1-53D51F58A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>
            <a:extLst>
              <a:ext uri="{FF2B5EF4-FFF2-40B4-BE49-F238E27FC236}">
                <a16:creationId xmlns:a16="http://schemas.microsoft.com/office/drawing/2014/main" id="{774E166C-33B7-29E1-58CA-04B64DE59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0A76B1-598A-41BF-8F9E-622A117D70E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C422E1D5-722F-7C5F-650E-E96F50C5A0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B8A26A01-D77C-4F9F-4C55-ACACB9171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6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8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5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4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8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0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5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0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14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0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06C372-9259-BB49-8FBB-227A7A9E0DC8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FF044-ECB2-224F-BD1D-FB1F119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.ens.fr/willow/pdfs/cvpr07a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4" Type="http://schemas.openxmlformats.org/officeDocument/2006/relationships/hyperlink" Target="http://www.di.ens.fr/pmv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1/collins_robert_1996_1/collins_robert_1996_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hyperlink" Target="http://www.cs.unc.edu/~marc/pubs/YangCVPR03.pdf" TargetMode="External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1awtGWSqQU" TargetMode="External"/><Relationship Id="rId4" Type="http://schemas.openxmlformats.org/officeDocument/2006/relationships/hyperlink" Target="https://demuc.de/papers/schoenberger2016mvs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97C6-235B-BC67-DACF-0301476177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Recovering Geometric Representations –</a:t>
            </a:r>
            <a:br>
              <a:rPr lang="en-US" dirty="0"/>
            </a:br>
            <a:r>
              <a:rPr lang="en-US" dirty="0"/>
              <a:t>Depths and points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4D3A2-8112-3A2B-AE1D-353BCE41B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Forsyth, </a:t>
            </a:r>
          </a:p>
          <a:p>
            <a:r>
              <a:rPr lang="en-US" dirty="0"/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250672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1BF2-079B-DED2-50BF-375CDFF1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Rep’n</a:t>
            </a:r>
            <a:r>
              <a:rPr lang="en-US" dirty="0"/>
              <a:t>: point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068F-08E7-14A4-5D5B-9E11430B8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number of points in 3D</a:t>
            </a:r>
          </a:p>
          <a:p>
            <a:pPr lvl="1"/>
            <a:r>
              <a:rPr lang="en-US" dirty="0"/>
              <a:t>with attached color</a:t>
            </a:r>
          </a:p>
          <a:p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easy to render</a:t>
            </a:r>
          </a:p>
          <a:p>
            <a:pPr lvl="1"/>
            <a:r>
              <a:rPr lang="en-US" dirty="0"/>
              <a:t>easy to construct </a:t>
            </a:r>
          </a:p>
          <a:p>
            <a:pPr lvl="1"/>
            <a:r>
              <a:rPr lang="en-US" dirty="0"/>
              <a:t>known how to pass to triangle mesh (if dense enough)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many geometric computations quite hard</a:t>
            </a:r>
          </a:p>
          <a:p>
            <a:pPr lvl="2"/>
            <a:r>
              <a:rPr lang="en-US" dirty="0"/>
              <a:t>volume, intersection, </a:t>
            </a:r>
            <a:r>
              <a:rPr lang="en-US" dirty="0" err="1"/>
              <a:t>etc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1720C-156D-FF50-CFF0-68A5704BA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FC11C764-DBE5-FD13-03EE-9DB4C9D71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Patch-based multi-view stereo</a:t>
            </a:r>
          </a:p>
        </p:txBody>
      </p:sp>
      <p:sp>
        <p:nvSpPr>
          <p:cNvPr id="9220" name="Rectangle 8">
            <a:extLst>
              <a:ext uri="{FF2B5EF4-FFF2-40B4-BE49-F238E27FC236}">
                <a16:creationId xmlns:a16="http://schemas.microsoft.com/office/drawing/2014/main" id="{2DA62249-7372-4BD5-5842-3E378A44F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1848" y="1600200"/>
            <a:ext cx="7241628" cy="200673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Detect </a:t>
            </a:r>
            <a:r>
              <a:rPr lang="en-US" dirty="0" err="1"/>
              <a:t>keypoints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Triangulate a sparse set of initial matches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Iteratively expand matches to nearby locations</a:t>
            </a:r>
          </a:p>
          <a:p>
            <a:pPr marL="457200" lvl="1" indent="0">
              <a:buNone/>
            </a:pPr>
            <a:r>
              <a:rPr lang="en-US"/>
              <a:t>(because </a:t>
            </a:r>
            <a:r>
              <a:rPr lang="en-US" dirty="0"/>
              <a:t>the surface is made </a:t>
            </a:r>
            <a:r>
              <a:rPr lang="en-US"/>
              <a:t>of patches)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Use visibility constraints to filter out false matches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B999668E-75E8-E5A9-23C6-5FA9D3581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871652"/>
            <a:ext cx="685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200" dirty="0"/>
              <a:t>Y. Furukawa and J. Ponce, </a:t>
            </a:r>
            <a:r>
              <a:rPr lang="en-US" sz="1200" dirty="0">
                <a:hlinkClick r:id="rId3"/>
              </a:rPr>
              <a:t>Accurate, Dense, and Robust Multi-View Stereopsis</a:t>
            </a:r>
            <a:r>
              <a:rPr lang="en-US" sz="1200" dirty="0"/>
              <a:t>, CVPR 2007.</a:t>
            </a:r>
          </a:p>
          <a:p>
            <a:pPr algn="ctr"/>
            <a:r>
              <a:rPr lang="en-US" sz="1200" dirty="0">
                <a:hlinkClick r:id="rId4"/>
              </a:rPr>
              <a:t>PMVS software</a:t>
            </a:r>
            <a:endParaRPr lang="en-US" sz="1200" dirty="0"/>
          </a:p>
        </p:txBody>
      </p:sp>
      <p:graphicFrame>
        <p:nvGraphicFramePr>
          <p:cNvPr id="9218" name="Object 6">
            <a:extLst>
              <a:ext uri="{FF2B5EF4-FFF2-40B4-BE49-F238E27FC236}">
                <a16:creationId xmlns:a16="http://schemas.microsoft.com/office/drawing/2014/main" id="{4CD180C7-E61A-67BB-6B7D-575917BEC901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1257300" y="3606936"/>
          <a:ext cx="6629400" cy="210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2063492" imgH="3834921" progId="Photoshop.Image.10">
                  <p:embed/>
                </p:oleObj>
              </mc:Choice>
              <mc:Fallback>
                <p:oleObj name="Image" r:id="rId5" imgW="12063492" imgH="3834921" progId="Photoshop.Image.10">
                  <p:embed/>
                  <p:pic>
                    <p:nvPicPr>
                      <p:cNvPr id="9218" name="Object 6">
                        <a:extLst>
                          <a:ext uri="{FF2B5EF4-FFF2-40B4-BE49-F238E27FC236}">
                            <a16:creationId xmlns:a16="http://schemas.microsoft.com/office/drawing/2014/main" id="{4CD180C7-E61A-67BB-6B7D-575917BEC9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3606936"/>
                        <a:ext cx="6629400" cy="21074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08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D7F9A-A76C-A8A1-35BA-EAD1C16D6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DUST3R –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CE7FE-9AA8-841C-7128-022DDDEFE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 two images, make a point map for each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80464-FEEA-0523-EC37-840C53E0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1" y="3429000"/>
            <a:ext cx="9042989" cy="2415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25F0E9-9672-0E99-F32F-B013D451D275}"/>
              </a:ext>
            </a:extLst>
          </p:cNvPr>
          <p:cNvSpPr txBox="1"/>
          <p:nvPr/>
        </p:nvSpPr>
        <p:spPr>
          <a:xfrm>
            <a:off x="101011" y="6311899"/>
            <a:ext cx="9042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DUSt3R: Geometric 3D Vision Made Easy, Wang et al,  2024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33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781DD-510C-BF08-F08F-3D8B82D9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61075-0841-8E72-A6A9-1BDD371A1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(3D) point per pixel</a:t>
            </a:r>
          </a:p>
          <a:p>
            <a:pPr lvl="1"/>
            <a:r>
              <a:rPr lang="en-US" dirty="0"/>
              <a:t>so WxHx3</a:t>
            </a:r>
          </a:p>
          <a:p>
            <a:r>
              <a:rPr lang="en-US" dirty="0"/>
              <a:t>I1 is in canonical frame, both calibrated</a:t>
            </a:r>
          </a:p>
          <a:p>
            <a:pPr lvl="1"/>
            <a:r>
              <a:rPr lang="en-US" dirty="0"/>
              <a:t>point map at (</a:t>
            </a:r>
            <a:r>
              <a:rPr lang="en-US" dirty="0" err="1"/>
              <a:t>i</a:t>
            </a:r>
            <a:r>
              <a:rPr lang="en-US" dirty="0"/>
              <a:t>, j) with depth z(</a:t>
            </a:r>
            <a:r>
              <a:rPr lang="en-US" dirty="0" err="1"/>
              <a:t>i</a:t>
            </a:r>
            <a:r>
              <a:rPr lang="en-US" dirty="0"/>
              <a:t>, j) contains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point map for I2 is in I1 frame</a:t>
            </a:r>
          </a:p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4857E4-B203-1E98-2387-36311B79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202" y="3622675"/>
            <a:ext cx="32131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3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99EE-471C-BE2C-22DE-E1AD9ED25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CED3-977B-6894-9F6D-859503B0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</a:t>
            </a:r>
          </a:p>
          <a:p>
            <a:pPr lvl="1"/>
            <a:r>
              <a:rPr lang="en-US" dirty="0"/>
              <a:t>accept image pair</a:t>
            </a:r>
          </a:p>
          <a:p>
            <a:pPr lvl="1"/>
            <a:r>
              <a:rPr lang="en-US" dirty="0"/>
              <a:t>produce </a:t>
            </a:r>
            <a:r>
              <a:rPr lang="en-US" dirty="0" err="1"/>
              <a:t>pointmap</a:t>
            </a:r>
            <a:endParaRPr lang="en-US" dirty="0"/>
          </a:p>
          <a:p>
            <a:r>
              <a:rPr lang="en-US" dirty="0"/>
              <a:t>Train w/ ground truth</a:t>
            </a:r>
          </a:p>
          <a:p>
            <a:pPr lvl="1"/>
            <a:r>
              <a:rPr lang="en-US" dirty="0"/>
              <a:t>recalling I2 </a:t>
            </a:r>
            <a:r>
              <a:rPr lang="en-US" dirty="0" err="1"/>
              <a:t>pointmap</a:t>
            </a:r>
            <a:r>
              <a:rPr lang="en-US" dirty="0"/>
              <a:t> is in I1’s frame</a:t>
            </a:r>
          </a:p>
          <a:p>
            <a:pPr lvl="1"/>
            <a:r>
              <a:rPr lang="en-US" dirty="0"/>
              <a:t>lots of data of form (image pair, </a:t>
            </a:r>
            <a:r>
              <a:rPr lang="en-US" dirty="0" err="1"/>
              <a:t>depthmap</a:t>
            </a:r>
            <a:r>
              <a:rPr lang="en-US" dirty="0"/>
              <a:t> pair)</a:t>
            </a:r>
          </a:p>
          <a:p>
            <a:r>
              <a:rPr lang="en-US" dirty="0"/>
              <a:t>Loss:</a:t>
            </a:r>
          </a:p>
          <a:p>
            <a:pPr lvl="1"/>
            <a:r>
              <a:rPr lang="en-US" dirty="0"/>
              <a:t>scaled L2 regression loss between prediction, </a:t>
            </a:r>
            <a:r>
              <a:rPr lang="en-US" dirty="0" err="1"/>
              <a:t>g.t.</a:t>
            </a:r>
            <a:endParaRPr lang="en-US" dirty="0"/>
          </a:p>
          <a:p>
            <a:pPr lvl="1"/>
            <a:r>
              <a:rPr lang="en-US" dirty="0"/>
              <a:t>weighted by confidence term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61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4D57-0930-ED08-A09D-856BB664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7E0E9-39B8-478E-525C-2428F4D4C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1" y="200086"/>
            <a:ext cx="9015610" cy="2784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3F9C1-50FF-527C-1F8C-820933D1B228}"/>
              </a:ext>
            </a:extLst>
          </p:cNvPr>
          <p:cNvSpPr txBox="1"/>
          <p:nvPr/>
        </p:nvSpPr>
        <p:spPr>
          <a:xfrm>
            <a:off x="230175" y="3094561"/>
            <a:ext cx="79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23361-F363-3BC6-65E9-7ADBFBB6FFCA}"/>
              </a:ext>
            </a:extLst>
          </p:cNvPr>
          <p:cNvSpPr txBox="1"/>
          <p:nvPr/>
        </p:nvSpPr>
        <p:spPr>
          <a:xfrm>
            <a:off x="2102069" y="309456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66EB8-F6EF-DBDC-08FE-147005C9873E}"/>
              </a:ext>
            </a:extLst>
          </p:cNvPr>
          <p:cNvSpPr txBox="1"/>
          <p:nvPr/>
        </p:nvSpPr>
        <p:spPr>
          <a:xfrm>
            <a:off x="3689131" y="3059668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2C425-4B0C-CDA5-DCB6-A30ADCFBDE54}"/>
              </a:ext>
            </a:extLst>
          </p:cNvPr>
          <p:cNvSpPr txBox="1"/>
          <p:nvPr/>
        </p:nvSpPr>
        <p:spPr>
          <a:xfrm>
            <a:off x="6389669" y="3094561"/>
            <a:ext cx="130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B56C05-7834-F634-B36C-ED47941F898E}"/>
              </a:ext>
            </a:extLst>
          </p:cNvPr>
          <p:cNvSpPr txBox="1"/>
          <p:nvPr/>
        </p:nvSpPr>
        <p:spPr>
          <a:xfrm>
            <a:off x="101011" y="6311899"/>
            <a:ext cx="9042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DUSt3R: Geometric 3D Vision Made Easy, Wang et al,  2024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0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A74F-9AB9-BC2C-1602-0E669BFA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28E1E-B74D-103B-2980-AB3FEB6A8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I1, I2 pixel correspondences</a:t>
            </a:r>
          </a:p>
          <a:p>
            <a:pPr lvl="1"/>
            <a:r>
              <a:rPr lang="en-US" dirty="0"/>
              <a:t>find nearest neighbors in </a:t>
            </a:r>
            <a:r>
              <a:rPr lang="en-US" dirty="0" err="1"/>
              <a:t>pointmaps</a:t>
            </a:r>
            <a:endParaRPr lang="en-US" dirty="0"/>
          </a:p>
          <a:p>
            <a:r>
              <a:rPr lang="en-US" dirty="0"/>
              <a:t>Camera intrinsics</a:t>
            </a:r>
          </a:p>
          <a:p>
            <a:pPr lvl="1"/>
            <a:r>
              <a:rPr lang="en-US" dirty="0" err="1"/>
              <a:t>pointmap</a:t>
            </a:r>
            <a:r>
              <a:rPr lang="en-US" dirty="0"/>
              <a:t> is in I1’s frame</a:t>
            </a:r>
          </a:p>
          <a:p>
            <a:pPr lvl="2"/>
            <a:r>
              <a:rPr lang="en-US" dirty="0"/>
              <a:t>easy optimization</a:t>
            </a:r>
          </a:p>
          <a:p>
            <a:r>
              <a:rPr lang="en-US" dirty="0"/>
              <a:t>Relative camera pose</a:t>
            </a:r>
          </a:p>
          <a:p>
            <a:pPr lvl="1"/>
            <a:r>
              <a:rPr lang="en-US" dirty="0"/>
              <a:t>predict twice using I1, I2 then I2, I1</a:t>
            </a:r>
          </a:p>
          <a:p>
            <a:pPr lvl="1"/>
            <a:r>
              <a:rPr lang="en-US" dirty="0"/>
              <a:t>register the two predictions </a:t>
            </a:r>
          </a:p>
          <a:p>
            <a:pPr lvl="2"/>
            <a:r>
              <a:rPr lang="en-US" dirty="0"/>
              <a:t>first in I1’s frame, second in I2’s frame</a:t>
            </a:r>
          </a:p>
          <a:p>
            <a:r>
              <a:rPr lang="en-US" dirty="0"/>
              <a:t>Absolute pose</a:t>
            </a:r>
          </a:p>
          <a:p>
            <a:pPr lvl="1"/>
            <a:r>
              <a:rPr lang="en-US" dirty="0"/>
              <a:t>register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6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76336-6D01-4BEA-000E-BB0231BC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two 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3AFA5-B9C1-2F39-1A07-78248A35C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SFM pipeline:</a:t>
            </a:r>
          </a:p>
          <a:p>
            <a:pPr lvl="1"/>
            <a:r>
              <a:rPr lang="en-US" dirty="0"/>
              <a:t>find pairs with many overlapping points</a:t>
            </a:r>
          </a:p>
          <a:p>
            <a:pPr lvl="1"/>
            <a:r>
              <a:rPr lang="en-US" dirty="0"/>
              <a:t>reconstruct for every such pair</a:t>
            </a:r>
          </a:p>
          <a:p>
            <a:pPr lvl="1"/>
            <a:r>
              <a:rPr lang="en-US" dirty="0"/>
              <a:t>register reconstructions</a:t>
            </a:r>
          </a:p>
        </p:txBody>
      </p:sp>
    </p:spTree>
    <p:extLst>
      <p:ext uri="{BB962C8B-B14F-4D97-AF65-F5344CB8AC3E}">
        <p14:creationId xmlns:p14="http://schemas.microsoft.com/office/powerpoint/2010/main" val="345188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254E4-4B36-DB5F-BEAC-69FDA3F4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7079-64E8-8753-D21F-F19E25F1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91102-91F2-6D66-0B50-6183B2625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660D3-3E8B-DA40-04AF-93695B752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75" y="69764"/>
            <a:ext cx="8668407" cy="3511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973CF-25A7-2150-B76E-4B78E9A15A36}"/>
              </a:ext>
            </a:extLst>
          </p:cNvPr>
          <p:cNvSpPr txBox="1"/>
          <p:nvPr/>
        </p:nvSpPr>
        <p:spPr>
          <a:xfrm>
            <a:off x="101011" y="3716421"/>
            <a:ext cx="79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6C541-3C53-2510-414B-3E80785DC243}"/>
              </a:ext>
            </a:extLst>
          </p:cNvPr>
          <p:cNvSpPr txBox="1"/>
          <p:nvPr/>
        </p:nvSpPr>
        <p:spPr>
          <a:xfrm>
            <a:off x="1972905" y="371642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C0C1-60B4-584A-631F-6F2914A6D913}"/>
              </a:ext>
            </a:extLst>
          </p:cNvPr>
          <p:cNvSpPr txBox="1"/>
          <p:nvPr/>
        </p:nvSpPr>
        <p:spPr>
          <a:xfrm>
            <a:off x="3559967" y="3681528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9855B-2A98-E112-C1EB-F357D06BAA40}"/>
              </a:ext>
            </a:extLst>
          </p:cNvPr>
          <p:cNvSpPr txBox="1"/>
          <p:nvPr/>
        </p:nvSpPr>
        <p:spPr>
          <a:xfrm>
            <a:off x="6260505" y="3716421"/>
            <a:ext cx="130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40607-DC63-9455-1422-91EE775C8DF5}"/>
              </a:ext>
            </a:extLst>
          </p:cNvPr>
          <p:cNvSpPr txBox="1"/>
          <p:nvPr/>
        </p:nvSpPr>
        <p:spPr>
          <a:xfrm>
            <a:off x="101011" y="6311899"/>
            <a:ext cx="9042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DUSt3R: Geometric 3D Vision Made Easy, Wang et al,  2024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5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C8D9-C34D-A4D3-A14A-32703FFED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ED69-EC8A-2FD9-7B3C-EFA8C9DB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43AF3-F73C-3E94-775E-779D7F0C9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 close-up of a house&#10;&#10;AI-generated content may be incorrect.">
            <a:extLst>
              <a:ext uri="{FF2B5EF4-FFF2-40B4-BE49-F238E27FC236}">
                <a16:creationId xmlns:a16="http://schemas.microsoft.com/office/drawing/2014/main" id="{5099AAFF-301A-9929-E1F4-D1C6AF42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885"/>
            <a:ext cx="9144000" cy="33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8CC84-0C21-2D97-D05C-6E6E9E8FE9CC}"/>
              </a:ext>
            </a:extLst>
          </p:cNvPr>
          <p:cNvSpPr txBox="1"/>
          <p:nvPr/>
        </p:nvSpPr>
        <p:spPr>
          <a:xfrm>
            <a:off x="4000501" y="5657850"/>
            <a:ext cx="18035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vgg-t.github.io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5177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5ADA-1080-3027-8DBE-69909DAB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CDDD7-6350-C08C-F1ED-9728401C4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Here:</a:t>
            </a:r>
          </a:p>
          <a:p>
            <a:pPr lvl="1"/>
            <a:r>
              <a:rPr lang="en-US" dirty="0"/>
              <a:t>Multiple depth maps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Voxel grids </a:t>
            </a:r>
          </a:p>
          <a:p>
            <a:pPr lvl="1"/>
            <a:r>
              <a:rPr lang="en-US" dirty="0"/>
              <a:t>Implicit functions</a:t>
            </a:r>
          </a:p>
          <a:p>
            <a:pPr lvl="1"/>
            <a:r>
              <a:rPr lang="en-US" dirty="0"/>
              <a:t>Density functions</a:t>
            </a:r>
          </a:p>
          <a:p>
            <a:r>
              <a:rPr lang="en-US"/>
              <a:t>Others</a:t>
            </a:r>
            <a:endParaRPr lang="en-US" dirty="0"/>
          </a:p>
          <a:p>
            <a:pPr lvl="1"/>
            <a:r>
              <a:rPr lang="en-US" dirty="0"/>
              <a:t>CSG </a:t>
            </a:r>
            <a:r>
              <a:rPr lang="en-US" dirty="0" err="1"/>
              <a:t>rep’ns</a:t>
            </a:r>
            <a:endParaRPr lang="en-US" dirty="0"/>
          </a:p>
          <a:p>
            <a:pPr lvl="1"/>
            <a:r>
              <a:rPr lang="en-US" dirty="0"/>
              <a:t>NURBS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0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BC0C0-26A2-FA11-E86D-0D87A781E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F525-624D-3C79-7951-0A22CB86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4F7D-A5CC-C330-F29A-13A95ED47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7C42F-55D8-40F5-D889-2FEB3D63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421545"/>
            <a:ext cx="8572500" cy="423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44A65-567C-CC87-A5CD-831B433D3FD1}"/>
              </a:ext>
            </a:extLst>
          </p:cNvPr>
          <p:cNvSpPr txBox="1"/>
          <p:nvPr/>
        </p:nvSpPr>
        <p:spPr>
          <a:xfrm>
            <a:off x="2628900" y="5654501"/>
            <a:ext cx="457337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vgg-t.github.io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85879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AF42-AD62-8C22-EB63-1598A3BC5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519D-F660-1257-D348-AE696B3B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1EB69-FE8F-0E43-9594-935820190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292E2-96AA-BC84-4C7B-D4FA4163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05" y="14969"/>
            <a:ext cx="8132790" cy="6477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B41F5-7F1F-FC00-E637-AE51A74DDA1A}"/>
              </a:ext>
            </a:extLst>
          </p:cNvPr>
          <p:cNvSpPr txBox="1"/>
          <p:nvPr/>
        </p:nvSpPr>
        <p:spPr>
          <a:xfrm>
            <a:off x="2766848" y="6492874"/>
            <a:ext cx="60579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github.com</a:t>
            </a:r>
            <a:r>
              <a:rPr lang="en-US" sz="1350" dirty="0"/>
              <a:t>/ByteDance-Seed/Depth-Anything-3</a:t>
            </a:r>
          </a:p>
        </p:txBody>
      </p:sp>
    </p:spTree>
    <p:extLst>
      <p:ext uri="{BB962C8B-B14F-4D97-AF65-F5344CB8AC3E}">
        <p14:creationId xmlns:p14="http://schemas.microsoft.com/office/powerpoint/2010/main" val="48684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CDF4-A489-DC6E-EC4A-5F717286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Rep’n</a:t>
            </a:r>
            <a:r>
              <a:rPr lang="en-US" dirty="0"/>
              <a:t>:  Multiple depth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2F87F-2853-5AAF-7265-D5D0254A2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 per image</a:t>
            </a:r>
          </a:p>
          <a:p>
            <a:pPr lvl="1"/>
            <a:r>
              <a:rPr lang="en-US" dirty="0"/>
              <a:t>or per cluster of images</a:t>
            </a:r>
          </a:p>
          <a:p>
            <a:pPr lvl="1"/>
            <a:r>
              <a:rPr lang="en-US" dirty="0"/>
              <a:t>consistent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straightforward to get</a:t>
            </a:r>
          </a:p>
          <a:p>
            <a:pPr lvl="1"/>
            <a:r>
              <a:rPr lang="en-US" dirty="0"/>
              <a:t>known how to pass to a triangle mesh (if dense enough)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resolution issues (</a:t>
            </a:r>
            <a:r>
              <a:rPr lang="en-US" dirty="0" err="1"/>
              <a:t>eg</a:t>
            </a:r>
            <a:r>
              <a:rPr lang="en-US" dirty="0"/>
              <a:t> zooming camera)</a:t>
            </a:r>
          </a:p>
          <a:p>
            <a:pPr lvl="1"/>
            <a:r>
              <a:rPr lang="en-US" dirty="0"/>
              <a:t>can be tricky to render cleanly</a:t>
            </a:r>
          </a:p>
          <a:p>
            <a:pPr lvl="1"/>
            <a:r>
              <a:rPr lang="en-US" dirty="0"/>
              <a:t>some geometric calculations are hard</a:t>
            </a:r>
          </a:p>
          <a:p>
            <a:pPr lvl="2"/>
            <a:r>
              <a:rPr lang="en-US" dirty="0"/>
              <a:t>volume</a:t>
            </a:r>
          </a:p>
        </p:txBody>
      </p:sp>
    </p:spTree>
    <p:extLst>
      <p:ext uri="{BB962C8B-B14F-4D97-AF65-F5344CB8AC3E}">
        <p14:creationId xmlns:p14="http://schemas.microsoft.com/office/powerpoint/2010/main" val="127714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64FCF-52A9-6437-C744-594F4087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>
            <a:extLst>
              <a:ext uri="{FF2B5EF4-FFF2-40B4-BE49-F238E27FC236}">
                <a16:creationId xmlns:a16="http://schemas.microsoft.com/office/drawing/2014/main" id="{4DA4DE22-A52A-D876-D867-5271096CE1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43400" y="2085975"/>
            <a:ext cx="685800" cy="600075"/>
            <a:chOff x="2496" y="2640"/>
            <a:chExt cx="384" cy="336"/>
          </a:xfrm>
        </p:grpSpPr>
        <p:sp>
          <p:nvSpPr>
            <p:cNvPr id="30783" name="Oval 3">
              <a:extLst>
                <a:ext uri="{FF2B5EF4-FFF2-40B4-BE49-F238E27FC236}">
                  <a16:creationId xmlns:a16="http://schemas.microsoft.com/office/drawing/2014/main" id="{BB534DE4-8F3A-7403-660F-1260DC9A2D2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4" name="Rectangle 4">
              <a:extLst>
                <a:ext uri="{FF2B5EF4-FFF2-40B4-BE49-F238E27FC236}">
                  <a16:creationId xmlns:a16="http://schemas.microsoft.com/office/drawing/2014/main" id="{4F97E3E9-3109-633D-6566-3BC5FCCB84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5" name="Oval 5">
              <a:extLst>
                <a:ext uri="{FF2B5EF4-FFF2-40B4-BE49-F238E27FC236}">
                  <a16:creationId xmlns:a16="http://schemas.microsoft.com/office/drawing/2014/main" id="{9BB7A6EE-19C3-BD99-3C32-16FD52A8DC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6" name="Oval 6">
              <a:extLst>
                <a:ext uri="{FF2B5EF4-FFF2-40B4-BE49-F238E27FC236}">
                  <a16:creationId xmlns:a16="http://schemas.microsoft.com/office/drawing/2014/main" id="{67F12706-9749-66BB-2D55-BDEBAED5C9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7" name="Rectangle 7">
              <a:extLst>
                <a:ext uri="{FF2B5EF4-FFF2-40B4-BE49-F238E27FC236}">
                  <a16:creationId xmlns:a16="http://schemas.microsoft.com/office/drawing/2014/main" id="{FE9A9BB0-7E30-61CF-81C6-FB9F4FA965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8" name="AutoShape 8">
              <a:extLst>
                <a:ext uri="{FF2B5EF4-FFF2-40B4-BE49-F238E27FC236}">
                  <a16:creationId xmlns:a16="http://schemas.microsoft.com/office/drawing/2014/main" id="{9A91C747-B2C3-69F9-42A9-D95B352845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0723" name="Rectangle 9">
            <a:extLst>
              <a:ext uri="{FF2B5EF4-FFF2-40B4-BE49-F238E27FC236}">
                <a16:creationId xmlns:a16="http://schemas.microsoft.com/office/drawing/2014/main" id="{F2C72BFF-FF00-DC87-6A43-AAF8D2961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</a:t>
            </a:r>
            <a:r>
              <a:rPr lang="en-US"/>
              <a:t>sweep stereo</a:t>
            </a:r>
            <a:endParaRPr lang="en-US" dirty="0"/>
          </a:p>
        </p:txBody>
      </p:sp>
      <p:sp>
        <p:nvSpPr>
          <p:cNvPr id="30725" name="Rectangle 11">
            <a:extLst>
              <a:ext uri="{FF2B5EF4-FFF2-40B4-BE49-F238E27FC236}">
                <a16:creationId xmlns:a16="http://schemas.microsoft.com/office/drawing/2014/main" id="{B21401C4-DDB3-6594-731E-C12034E24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743200"/>
            <a:ext cx="1028700" cy="628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26" name="AutoShape 12">
            <a:extLst>
              <a:ext uri="{FF2B5EF4-FFF2-40B4-BE49-F238E27FC236}">
                <a16:creationId xmlns:a16="http://schemas.microsoft.com/office/drawing/2014/main" id="{1E7726BA-2AED-AD37-1562-218FC47B4C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00388" y="2557463"/>
            <a:ext cx="800100" cy="714375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27" name="AutoShape 13">
            <a:extLst>
              <a:ext uri="{FF2B5EF4-FFF2-40B4-BE49-F238E27FC236}">
                <a16:creationId xmlns:a16="http://schemas.microsoft.com/office/drawing/2014/main" id="{F86071B7-F576-A481-A939-BFA2C39F10FB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329238" y="2557463"/>
            <a:ext cx="800100" cy="714375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30728" name="Group 14">
            <a:extLst>
              <a:ext uri="{FF2B5EF4-FFF2-40B4-BE49-F238E27FC236}">
                <a16:creationId xmlns:a16="http://schemas.microsoft.com/office/drawing/2014/main" id="{0E000050-3DAF-CCDF-5ACD-C8C332F00974}"/>
              </a:ext>
            </a:extLst>
          </p:cNvPr>
          <p:cNvGrpSpPr>
            <a:grpSpLocks/>
          </p:cNvGrpSpPr>
          <p:nvPr/>
        </p:nvGrpSpPr>
        <p:grpSpPr bwMode="auto">
          <a:xfrm>
            <a:off x="4400550" y="2857500"/>
            <a:ext cx="457200" cy="400050"/>
            <a:chOff x="2496" y="2640"/>
            <a:chExt cx="384" cy="336"/>
          </a:xfrm>
        </p:grpSpPr>
        <p:sp>
          <p:nvSpPr>
            <p:cNvPr id="30777" name="Oval 15">
              <a:extLst>
                <a:ext uri="{FF2B5EF4-FFF2-40B4-BE49-F238E27FC236}">
                  <a16:creationId xmlns:a16="http://schemas.microsoft.com/office/drawing/2014/main" id="{20EDFA17-52E3-E8CA-9BB0-746AD6A18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8" name="Rectangle 16">
              <a:extLst>
                <a:ext uri="{FF2B5EF4-FFF2-40B4-BE49-F238E27FC236}">
                  <a16:creationId xmlns:a16="http://schemas.microsoft.com/office/drawing/2014/main" id="{F9CA46A8-6E00-FBB9-1799-D76619B4D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9" name="Oval 17">
              <a:extLst>
                <a:ext uri="{FF2B5EF4-FFF2-40B4-BE49-F238E27FC236}">
                  <a16:creationId xmlns:a16="http://schemas.microsoft.com/office/drawing/2014/main" id="{553E3112-D05F-D5BB-DC7E-0983F6FC2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0" name="Oval 18">
              <a:extLst>
                <a:ext uri="{FF2B5EF4-FFF2-40B4-BE49-F238E27FC236}">
                  <a16:creationId xmlns:a16="http://schemas.microsoft.com/office/drawing/2014/main" id="{58210ADC-291A-E97C-A622-65F70656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1" name="Rectangle 19">
              <a:extLst>
                <a:ext uri="{FF2B5EF4-FFF2-40B4-BE49-F238E27FC236}">
                  <a16:creationId xmlns:a16="http://schemas.microsoft.com/office/drawing/2014/main" id="{6FCD872F-5FDD-75AD-50C3-9A3933F21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82" name="AutoShape 20">
              <a:extLst>
                <a:ext uri="{FF2B5EF4-FFF2-40B4-BE49-F238E27FC236}">
                  <a16:creationId xmlns:a16="http://schemas.microsoft.com/office/drawing/2014/main" id="{6D0A8117-3E63-7706-A0F4-2BF4C5632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29" name="Group 21">
            <a:extLst>
              <a:ext uri="{FF2B5EF4-FFF2-40B4-BE49-F238E27FC236}">
                <a16:creationId xmlns:a16="http://schemas.microsoft.com/office/drawing/2014/main" id="{F346653B-601C-D3A7-A652-EE5BC64D93E3}"/>
              </a:ext>
            </a:extLst>
          </p:cNvPr>
          <p:cNvGrpSpPr>
            <a:grpSpLocks/>
          </p:cNvGrpSpPr>
          <p:nvPr/>
        </p:nvGrpSpPr>
        <p:grpSpPr bwMode="auto">
          <a:xfrm>
            <a:off x="5543551" y="2743200"/>
            <a:ext cx="378619" cy="400050"/>
            <a:chOff x="3456" y="2544"/>
            <a:chExt cx="318" cy="336"/>
          </a:xfrm>
        </p:grpSpPr>
        <p:sp>
          <p:nvSpPr>
            <p:cNvPr id="30771" name="Oval 22">
              <a:extLst>
                <a:ext uri="{FF2B5EF4-FFF2-40B4-BE49-F238E27FC236}">
                  <a16:creationId xmlns:a16="http://schemas.microsoft.com/office/drawing/2014/main" id="{6A762C30-E600-1C0F-3CBB-66EB792EF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2" name="Rectangle 23">
              <a:extLst>
                <a:ext uri="{FF2B5EF4-FFF2-40B4-BE49-F238E27FC236}">
                  <a16:creationId xmlns:a16="http://schemas.microsoft.com/office/drawing/2014/main" id="{2E5E4072-7292-FAE6-B0E9-AA3F0D74F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3" name="Oval 24">
              <a:extLst>
                <a:ext uri="{FF2B5EF4-FFF2-40B4-BE49-F238E27FC236}">
                  <a16:creationId xmlns:a16="http://schemas.microsoft.com/office/drawing/2014/main" id="{E41CAC3F-E74E-8F4D-7DDE-15247004D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4" name="Oval 25">
              <a:extLst>
                <a:ext uri="{FF2B5EF4-FFF2-40B4-BE49-F238E27FC236}">
                  <a16:creationId xmlns:a16="http://schemas.microsoft.com/office/drawing/2014/main" id="{B53E150C-26F5-BE28-CCBC-010432D0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5" name="Rectangle 26">
              <a:extLst>
                <a:ext uri="{FF2B5EF4-FFF2-40B4-BE49-F238E27FC236}">
                  <a16:creationId xmlns:a16="http://schemas.microsoft.com/office/drawing/2014/main" id="{C8CACF0E-F45A-97F5-86AD-409B068BA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6" name="AutoShape 27">
              <a:extLst>
                <a:ext uri="{FF2B5EF4-FFF2-40B4-BE49-F238E27FC236}">
                  <a16:creationId xmlns:a16="http://schemas.microsoft.com/office/drawing/2014/main" id="{5C96C9A5-6A34-BD8C-B76B-B08B575A7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30" name="Group 28">
            <a:extLst>
              <a:ext uri="{FF2B5EF4-FFF2-40B4-BE49-F238E27FC236}">
                <a16:creationId xmlns:a16="http://schemas.microsoft.com/office/drawing/2014/main" id="{0CCC1CA2-36A5-D061-30E5-8BFD85DC00E2}"/>
              </a:ext>
            </a:extLst>
          </p:cNvPr>
          <p:cNvGrpSpPr>
            <a:grpSpLocks/>
          </p:cNvGrpSpPr>
          <p:nvPr/>
        </p:nvGrpSpPr>
        <p:grpSpPr bwMode="auto">
          <a:xfrm>
            <a:off x="3314701" y="2686050"/>
            <a:ext cx="378619" cy="400050"/>
            <a:chOff x="1584" y="2496"/>
            <a:chExt cx="318" cy="336"/>
          </a:xfrm>
        </p:grpSpPr>
        <p:sp>
          <p:nvSpPr>
            <p:cNvPr id="30765" name="Oval 29">
              <a:extLst>
                <a:ext uri="{FF2B5EF4-FFF2-40B4-BE49-F238E27FC236}">
                  <a16:creationId xmlns:a16="http://schemas.microsoft.com/office/drawing/2014/main" id="{DD36147A-928B-982B-8A39-D5B8640F7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66" name="Rectangle 30">
              <a:extLst>
                <a:ext uri="{FF2B5EF4-FFF2-40B4-BE49-F238E27FC236}">
                  <a16:creationId xmlns:a16="http://schemas.microsoft.com/office/drawing/2014/main" id="{12F7B1A0-5B29-BD94-AC52-84E8F853E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67" name="Oval 31">
              <a:extLst>
                <a:ext uri="{FF2B5EF4-FFF2-40B4-BE49-F238E27FC236}">
                  <a16:creationId xmlns:a16="http://schemas.microsoft.com/office/drawing/2014/main" id="{925A87B6-F1F7-30E9-BC45-E81359514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68" name="Oval 32">
              <a:extLst>
                <a:ext uri="{FF2B5EF4-FFF2-40B4-BE49-F238E27FC236}">
                  <a16:creationId xmlns:a16="http://schemas.microsoft.com/office/drawing/2014/main" id="{B6AE3B89-99DF-48C4-37AA-E85F4D7A6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69" name="Rectangle 33">
              <a:extLst>
                <a:ext uri="{FF2B5EF4-FFF2-40B4-BE49-F238E27FC236}">
                  <a16:creationId xmlns:a16="http://schemas.microsoft.com/office/drawing/2014/main" id="{51DCDABD-3375-84CF-9F8C-9A67E3B7B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70" name="AutoShape 34">
              <a:extLst>
                <a:ext uri="{FF2B5EF4-FFF2-40B4-BE49-F238E27FC236}">
                  <a16:creationId xmlns:a16="http://schemas.microsoft.com/office/drawing/2014/main" id="{7865EA59-2DF2-337C-6236-B5C4C1F88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0735" name="Text Box 52">
            <a:extLst>
              <a:ext uri="{FF2B5EF4-FFF2-40B4-BE49-F238E27FC236}">
                <a16:creationId xmlns:a16="http://schemas.microsoft.com/office/drawing/2014/main" id="{67367C44-7031-0B9B-737D-7EFB7EA20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3371850"/>
            <a:ext cx="1314450" cy="5078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50" dirty="0">
                <a:latin typeface="Times New Roman" pitchFamily="18" charset="0"/>
              </a:rPr>
              <a:t>reference camera</a:t>
            </a:r>
          </a:p>
        </p:txBody>
      </p:sp>
      <p:sp>
        <p:nvSpPr>
          <p:cNvPr id="30737" name="Text Box 54">
            <a:extLst>
              <a:ext uri="{FF2B5EF4-FFF2-40B4-BE49-F238E27FC236}">
                <a16:creationId xmlns:a16="http://schemas.microsoft.com/office/drawing/2014/main" id="{FFEDA4D4-A2C2-52D9-0B87-372EC661F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2514601"/>
            <a:ext cx="1143000" cy="3000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50">
                <a:latin typeface="Times New Roman" pitchFamily="18" charset="0"/>
              </a:rPr>
              <a:t>input image</a:t>
            </a:r>
          </a:p>
        </p:txBody>
      </p:sp>
      <p:sp>
        <p:nvSpPr>
          <p:cNvPr id="30743" name="Text Box 70">
            <a:extLst>
              <a:ext uri="{FF2B5EF4-FFF2-40B4-BE49-F238E27FC236}">
                <a16:creationId xmlns:a16="http://schemas.microsoft.com/office/drawing/2014/main" id="{6AA2EDEA-96F5-4585-49B9-A9B42B310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571751"/>
            <a:ext cx="1143000" cy="3000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50">
                <a:latin typeface="Times New Roman" pitchFamily="18" charset="0"/>
              </a:rPr>
              <a:t>input image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DB797A75-E2A9-6838-472F-5D47A775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514851"/>
            <a:ext cx="8743950" cy="9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100" kern="0"/>
              <a:t>Sweep plane across a range of depths w.r.t. a reference camera</a:t>
            </a:r>
          </a:p>
          <a:p>
            <a:pPr marL="257175" lvl="1" indent="-257175"/>
            <a:r>
              <a:rPr lang="en-US" sz="2100" kern="0"/>
              <a:t>For each depth, project each input image onto that plane (homography) and compare the resulting stack of images</a:t>
            </a:r>
            <a:endParaRPr lang="en-US" sz="2100" kern="0" dirty="0"/>
          </a:p>
        </p:txBody>
      </p:sp>
      <p:sp>
        <p:nvSpPr>
          <p:cNvPr id="42" name="Rectangle 69">
            <a:extLst>
              <a:ext uri="{FF2B5EF4-FFF2-40B4-BE49-F238E27FC236}">
                <a16:creationId xmlns:a16="http://schemas.microsoft.com/office/drawing/2014/main" id="{B2DBD156-B63E-AAF2-D7D4-A209D58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656042"/>
            <a:ext cx="645795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350" dirty="0"/>
              <a:t>R. Collins, </a:t>
            </a:r>
            <a:r>
              <a:rPr lang="en-US" sz="1350" dirty="0">
                <a:hlinkClick r:id="rId3"/>
              </a:rPr>
              <a:t>A space-sweep approach to true multi-image matching</a:t>
            </a:r>
            <a:r>
              <a:rPr lang="en-US" sz="1350" dirty="0"/>
              <a:t>, CVPR  1996 </a:t>
            </a:r>
          </a:p>
        </p:txBody>
      </p:sp>
    </p:spTree>
    <p:extLst>
      <p:ext uri="{BB962C8B-B14F-4D97-AF65-F5344CB8AC3E}">
        <p14:creationId xmlns:p14="http://schemas.microsoft.com/office/powerpoint/2010/main" val="209737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960E-CBC3-B35B-7F91-2E97235B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46B53DE8-0E4A-E7D1-66DF-6EBCE013E0E9}"/>
              </a:ext>
            </a:extLst>
          </p:cNvPr>
          <p:cNvSpPr/>
          <p:nvPr/>
        </p:nvSpPr>
        <p:spPr bwMode="auto">
          <a:xfrm>
            <a:off x="3371850" y="1616307"/>
            <a:ext cx="2400300" cy="1816817"/>
          </a:xfrm>
          <a:prstGeom prst="ellipse">
            <a:avLst/>
          </a:prstGeom>
          <a:gradFill>
            <a:gsLst>
              <a:gs pos="0">
                <a:srgbClr val="FF0000"/>
              </a:gs>
              <a:gs pos="17000">
                <a:srgbClr val="FF9900"/>
              </a:gs>
              <a:gs pos="34000">
                <a:srgbClr val="FFFF00"/>
              </a:gs>
              <a:gs pos="49000">
                <a:srgbClr val="009900"/>
              </a:gs>
              <a:gs pos="83000">
                <a:schemeClr val="accent2"/>
              </a:gs>
              <a:gs pos="68000">
                <a:srgbClr val="0070C0"/>
              </a:gs>
              <a:gs pos="100000">
                <a:srgbClr val="FF40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0B05-08A2-7F4B-C113-BE63A242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</a:t>
            </a:r>
            <a:r>
              <a:rPr lang="en-US"/>
              <a:t>sweep stereo: Key idea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666AB-2FA0-C4C1-E660-6806F51B294B}"/>
              </a:ext>
            </a:extLst>
          </p:cNvPr>
          <p:cNvCxnSpPr>
            <a:cxnSpLocks/>
          </p:cNvCxnSpPr>
          <p:nvPr/>
        </p:nvCxnSpPr>
        <p:spPr bwMode="auto">
          <a:xfrm>
            <a:off x="2025677" y="4514851"/>
            <a:ext cx="906588" cy="8201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608BED-72BD-739C-5C77-9B9DA15F750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17125" y="4392977"/>
            <a:ext cx="812276" cy="86314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18E761-6795-9A47-7FE0-031658D4BC1B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4625" y="3657600"/>
            <a:ext cx="3143251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672A943-0FCC-CBF5-7E54-71C2362AF257}"/>
              </a:ext>
            </a:extLst>
          </p:cNvPr>
          <p:cNvSpPr txBox="1"/>
          <p:nvPr/>
        </p:nvSpPr>
        <p:spPr>
          <a:xfrm>
            <a:off x="898058" y="5370901"/>
            <a:ext cx="7700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833947-BA11-300E-58ED-DB4591E132D6}"/>
              </a:ext>
            </a:extLst>
          </p:cNvPr>
          <p:cNvSpPr txBox="1"/>
          <p:nvPr/>
        </p:nvSpPr>
        <p:spPr>
          <a:xfrm>
            <a:off x="7046503" y="5366543"/>
            <a:ext cx="7700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821FA66-BD07-3C9E-7CDE-B9771EFB56BB}"/>
              </a:ext>
            </a:extLst>
          </p:cNvPr>
          <p:cNvSpPr/>
          <p:nvPr/>
        </p:nvSpPr>
        <p:spPr bwMode="auto">
          <a:xfrm>
            <a:off x="1857375" y="5389314"/>
            <a:ext cx="114300" cy="1143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25916F-93A2-F36C-AA15-4CA5EBC429B3}"/>
              </a:ext>
            </a:extLst>
          </p:cNvPr>
          <p:cNvSpPr/>
          <p:nvPr/>
        </p:nvSpPr>
        <p:spPr bwMode="auto">
          <a:xfrm>
            <a:off x="6866354" y="5441645"/>
            <a:ext cx="114300" cy="1143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42" name="Straight Connector 9">
            <a:extLst>
              <a:ext uri="{FF2B5EF4-FFF2-40B4-BE49-F238E27FC236}">
                <a16:creationId xmlns:a16="http://schemas.microsoft.com/office/drawing/2014/main" id="{86025009-3172-4E28-ED76-31273A4BE3B9}"/>
              </a:ext>
            </a:extLst>
          </p:cNvPr>
          <p:cNvCxnSpPr>
            <a:cxnSpLocks/>
          </p:cNvCxnSpPr>
          <p:nvPr/>
        </p:nvCxnSpPr>
        <p:spPr bwMode="auto">
          <a:xfrm>
            <a:off x="3511245" y="5350825"/>
            <a:ext cx="1485894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A4D8275-C7BF-692B-B441-14033AE07C15}"/>
              </a:ext>
            </a:extLst>
          </p:cNvPr>
          <p:cNvSpPr/>
          <p:nvPr/>
        </p:nvSpPr>
        <p:spPr bwMode="auto">
          <a:xfrm>
            <a:off x="4229100" y="5829300"/>
            <a:ext cx="114300" cy="1143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119317-ADDE-B3A2-42B7-4785D77957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29050" y="1543050"/>
            <a:ext cx="457200" cy="43468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9">
            <a:extLst>
              <a:ext uri="{FF2B5EF4-FFF2-40B4-BE49-F238E27FC236}">
                <a16:creationId xmlns:a16="http://schemas.microsoft.com/office/drawing/2014/main" id="{6E81CF9A-6419-527D-31F3-5BD723B13723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4624" y="3318419"/>
            <a:ext cx="3143251" cy="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9">
            <a:extLst>
              <a:ext uri="{FF2B5EF4-FFF2-40B4-BE49-F238E27FC236}">
                <a16:creationId xmlns:a16="http://schemas.microsoft.com/office/drawing/2014/main" id="{0C2ACF54-A2C5-D087-BE3B-2501A3CA05C1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4622" y="2966907"/>
            <a:ext cx="3143251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9">
            <a:extLst>
              <a:ext uri="{FF2B5EF4-FFF2-40B4-BE49-F238E27FC236}">
                <a16:creationId xmlns:a16="http://schemas.microsoft.com/office/drawing/2014/main" id="{0468CEEA-1095-2F6B-E7BF-58CA84497D27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4622" y="2615395"/>
            <a:ext cx="3143251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9">
            <a:extLst>
              <a:ext uri="{FF2B5EF4-FFF2-40B4-BE49-F238E27FC236}">
                <a16:creationId xmlns:a16="http://schemas.microsoft.com/office/drawing/2014/main" id="{FA4882B4-F9AC-ABA0-27B1-D39DA8FEB2B0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3810" y="2268182"/>
            <a:ext cx="3143251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1E9240D6-B600-F87B-EFB4-7AAE975BF4D9}"/>
              </a:ext>
            </a:extLst>
          </p:cNvPr>
          <p:cNvSpPr/>
          <p:nvPr/>
        </p:nvSpPr>
        <p:spPr bwMode="auto">
          <a:xfrm>
            <a:off x="4171950" y="5277803"/>
            <a:ext cx="114300" cy="1143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5094C85-91E0-0B0C-2935-46C4DA169830}"/>
              </a:ext>
            </a:extLst>
          </p:cNvPr>
          <p:cNvSpPr/>
          <p:nvPr/>
        </p:nvSpPr>
        <p:spPr bwMode="auto">
          <a:xfrm>
            <a:off x="4000500" y="3600449"/>
            <a:ext cx="114300" cy="1143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14C2C5A-E68B-27E6-B8E4-6C795D4A3F65}"/>
              </a:ext>
            </a:extLst>
          </p:cNvPr>
          <p:cNvSpPr/>
          <p:nvPr/>
        </p:nvSpPr>
        <p:spPr bwMode="auto">
          <a:xfrm>
            <a:off x="3972332" y="3271055"/>
            <a:ext cx="114300" cy="1143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17068EC-88BA-0D84-9EC8-2914AE101F2D}"/>
              </a:ext>
            </a:extLst>
          </p:cNvPr>
          <p:cNvSpPr/>
          <p:nvPr/>
        </p:nvSpPr>
        <p:spPr bwMode="auto">
          <a:xfrm>
            <a:off x="3926612" y="2914650"/>
            <a:ext cx="114300" cy="1143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1C2472-5B5A-E0CC-5CEE-6AE3B97EA3A9}"/>
              </a:ext>
            </a:extLst>
          </p:cNvPr>
          <p:cNvSpPr/>
          <p:nvPr/>
        </p:nvSpPr>
        <p:spPr bwMode="auto">
          <a:xfrm>
            <a:off x="3886200" y="2552924"/>
            <a:ext cx="114300" cy="1143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A9AC7E-8D5C-4EFA-CAFC-0D64BB48D61F}"/>
              </a:ext>
            </a:extLst>
          </p:cNvPr>
          <p:cNvSpPr txBox="1"/>
          <p:nvPr/>
        </p:nvSpPr>
        <p:spPr>
          <a:xfrm>
            <a:off x="4428114" y="5656175"/>
            <a:ext cx="1437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Reference image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FA3395-A4C9-48FA-DF35-45C2F8AB4015}"/>
              </a:ext>
            </a:extLst>
          </p:cNvPr>
          <p:cNvCxnSpPr>
            <a:cxnSpLocks/>
          </p:cNvCxnSpPr>
          <p:nvPr/>
        </p:nvCxnSpPr>
        <p:spPr bwMode="auto">
          <a:xfrm flipV="1">
            <a:off x="1919031" y="2268182"/>
            <a:ext cx="1967169" cy="31734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49776F-4279-FFD1-5EEE-013625AF34DD}"/>
              </a:ext>
            </a:extLst>
          </p:cNvPr>
          <p:cNvCxnSpPr>
            <a:cxnSpLocks/>
          </p:cNvCxnSpPr>
          <p:nvPr/>
        </p:nvCxnSpPr>
        <p:spPr bwMode="auto">
          <a:xfrm>
            <a:off x="3886200" y="2268181"/>
            <a:ext cx="3077716" cy="32710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B2E25337-2297-3949-A722-E57EDD982F62}"/>
              </a:ext>
            </a:extLst>
          </p:cNvPr>
          <p:cNvSpPr/>
          <p:nvPr/>
        </p:nvSpPr>
        <p:spPr bwMode="auto">
          <a:xfrm>
            <a:off x="3840887" y="2203799"/>
            <a:ext cx="114300" cy="1143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C10BB5-3548-DCEF-8244-8453F271DE02}"/>
              </a:ext>
            </a:extLst>
          </p:cNvPr>
          <p:cNvCxnSpPr>
            <a:cxnSpLocks/>
            <a:stCxn id="54" idx="4"/>
            <a:endCxn id="85" idx="3"/>
          </p:cNvCxnSpPr>
          <p:nvPr/>
        </p:nvCxnSpPr>
        <p:spPr bwMode="auto">
          <a:xfrm flipV="1">
            <a:off x="1914525" y="2650485"/>
            <a:ext cx="1988414" cy="28531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2D52C-E018-174B-6FFD-3F36B64E5B1D}"/>
              </a:ext>
            </a:extLst>
          </p:cNvPr>
          <p:cNvCxnSpPr>
            <a:cxnSpLocks/>
            <a:stCxn id="55" idx="5"/>
            <a:endCxn id="85" idx="5"/>
          </p:cNvCxnSpPr>
          <p:nvPr/>
        </p:nvCxnSpPr>
        <p:spPr bwMode="auto">
          <a:xfrm flipH="1" flipV="1">
            <a:off x="3983762" y="2650485"/>
            <a:ext cx="2980154" cy="2888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12D433-CCF4-7FA4-C3EC-8447E1F9467C}"/>
              </a:ext>
            </a:extLst>
          </p:cNvPr>
          <p:cNvCxnSpPr>
            <a:cxnSpLocks/>
            <a:stCxn id="54" idx="5"/>
            <a:endCxn id="84" idx="4"/>
          </p:cNvCxnSpPr>
          <p:nvPr/>
        </p:nvCxnSpPr>
        <p:spPr bwMode="auto">
          <a:xfrm flipV="1">
            <a:off x="1954937" y="3028950"/>
            <a:ext cx="2028825" cy="24579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852CAE-85CD-6DC0-8380-1C1C2479AA4E}"/>
              </a:ext>
            </a:extLst>
          </p:cNvPr>
          <p:cNvCxnSpPr>
            <a:cxnSpLocks/>
            <a:stCxn id="55" idx="5"/>
            <a:endCxn id="84" idx="4"/>
          </p:cNvCxnSpPr>
          <p:nvPr/>
        </p:nvCxnSpPr>
        <p:spPr bwMode="auto">
          <a:xfrm flipH="1" flipV="1">
            <a:off x="3983762" y="3028950"/>
            <a:ext cx="2980154" cy="2510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1AAD78-64A3-B5FE-3285-3590CFB609B2}"/>
              </a:ext>
            </a:extLst>
          </p:cNvPr>
          <p:cNvCxnSpPr>
            <a:cxnSpLocks/>
            <a:stCxn id="55" idx="5"/>
            <a:endCxn id="83" idx="5"/>
          </p:cNvCxnSpPr>
          <p:nvPr/>
        </p:nvCxnSpPr>
        <p:spPr bwMode="auto">
          <a:xfrm flipH="1" flipV="1">
            <a:off x="4069893" y="3368616"/>
            <a:ext cx="2894023" cy="21705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390907D-3932-919C-D9A8-42DB556A6C69}"/>
              </a:ext>
            </a:extLst>
          </p:cNvPr>
          <p:cNvCxnSpPr>
            <a:cxnSpLocks/>
            <a:stCxn id="54" idx="5"/>
            <a:endCxn id="83" idx="3"/>
          </p:cNvCxnSpPr>
          <p:nvPr/>
        </p:nvCxnSpPr>
        <p:spPr bwMode="auto">
          <a:xfrm flipV="1">
            <a:off x="1954936" y="3368616"/>
            <a:ext cx="2034134" cy="2118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4479958-826B-0A24-570F-1C3A376420E0}"/>
              </a:ext>
            </a:extLst>
          </p:cNvPr>
          <p:cNvCxnSpPr>
            <a:cxnSpLocks/>
            <a:stCxn id="54" idx="5"/>
            <a:endCxn id="40" idx="3"/>
          </p:cNvCxnSpPr>
          <p:nvPr/>
        </p:nvCxnSpPr>
        <p:spPr bwMode="auto">
          <a:xfrm flipV="1">
            <a:off x="1954937" y="3698011"/>
            <a:ext cx="2062302" cy="1788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2861915-8566-A0AA-3D48-5203EBA1FDBA}"/>
              </a:ext>
            </a:extLst>
          </p:cNvPr>
          <p:cNvCxnSpPr>
            <a:cxnSpLocks/>
            <a:stCxn id="55" idx="1"/>
            <a:endCxn id="40" idx="5"/>
          </p:cNvCxnSpPr>
          <p:nvPr/>
        </p:nvCxnSpPr>
        <p:spPr bwMode="auto">
          <a:xfrm flipH="1" flipV="1">
            <a:off x="4098062" y="3698011"/>
            <a:ext cx="2785031" cy="17603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16D6E0C-FD53-26E5-753B-E6FA47EA0DBC}"/>
              </a:ext>
            </a:extLst>
          </p:cNvPr>
          <p:cNvSpPr txBox="1"/>
          <p:nvPr/>
        </p:nvSpPr>
        <p:spPr>
          <a:xfrm>
            <a:off x="6000750" y="3139901"/>
            <a:ext cx="3145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40988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1A43D-BC21-88DC-9B4F-5DC0A480E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>
            <a:extLst>
              <a:ext uri="{FF2B5EF4-FFF2-40B4-BE49-F238E27FC236}">
                <a16:creationId xmlns:a16="http://schemas.microsoft.com/office/drawing/2014/main" id="{E0839039-927A-06A6-35B3-6DABAC85F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sweep stereo: Fast implementation</a:t>
            </a:r>
          </a:p>
        </p:txBody>
      </p:sp>
      <p:sp>
        <p:nvSpPr>
          <p:cNvPr id="4105" name="Rectangle 3">
            <a:extLst>
              <a:ext uri="{FF2B5EF4-FFF2-40B4-BE49-F238E27FC236}">
                <a16:creationId xmlns:a16="http://schemas.microsoft.com/office/drawing/2014/main" id="{2A0B2E66-568B-E5C2-6613-7B156FC68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000500"/>
            <a:ext cx="7772400" cy="14859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sz="2100" dirty="0"/>
              <a:t>For each depth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dirty="0" err="1"/>
              <a:t>homographies</a:t>
            </a:r>
            <a:r>
              <a:rPr lang="en-US" sz="1800" dirty="0"/>
              <a:t> projecting each image onto that depth plane</a:t>
            </a:r>
          </a:p>
          <a:p>
            <a:pPr lvl="1"/>
            <a:r>
              <a:rPr lang="en-US" sz="1800" dirty="0"/>
              <a:t>For each pixel in the composite image stack, compute the variance</a:t>
            </a:r>
          </a:p>
          <a:p>
            <a:pPr>
              <a:buFontTx/>
              <a:buChar char="•"/>
            </a:pPr>
            <a:r>
              <a:rPr lang="en-US" sz="2100" dirty="0"/>
              <a:t>For each pixel, select the depth that gives the lowest variance</a:t>
            </a:r>
            <a:br>
              <a:rPr lang="en-US" sz="2100" dirty="0"/>
            </a:br>
            <a:endParaRPr lang="en-US" sz="2100" dirty="0"/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A9CB212E-D585-4A3F-F4BB-907AB7FAA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576865"/>
            <a:ext cx="85725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350" dirty="0"/>
              <a:t>R. Yang and M. </a:t>
            </a:r>
            <a:r>
              <a:rPr lang="en-US" sz="1350" dirty="0" err="1"/>
              <a:t>Pollefeys</a:t>
            </a:r>
            <a:r>
              <a:rPr lang="en-US" sz="1350" dirty="0"/>
              <a:t>, </a:t>
            </a:r>
            <a:r>
              <a:rPr lang="en-US" sz="1350" dirty="0">
                <a:hlinkClick r:id="rId3"/>
              </a:rPr>
              <a:t>Multi-Resolution Real-Time Stereo on Commodity Graphics Hardware</a:t>
            </a:r>
            <a:r>
              <a:rPr lang="en-US" sz="1350" dirty="0"/>
              <a:t>, CVPR 2003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638D2133-ED9A-B29E-C116-59BB5D000B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0300" y="1699021"/>
          <a:ext cx="4457700" cy="218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3495238" imgH="1714739" progId="">
                  <p:embed/>
                </p:oleObj>
              </mc:Choice>
              <mc:Fallback>
                <p:oleObj name="Photo Editor Photo" r:id="rId4" imgW="3495238" imgH="1714739" progId="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638D2133-ED9A-B29E-C116-59BB5D000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1699021"/>
                        <a:ext cx="4457700" cy="218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5C464D00-CA7A-ECB5-E257-BF59B5F732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0300" y="1699021"/>
          <a:ext cx="4457700" cy="218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3495238" imgH="1714739" progId="">
                  <p:embed/>
                </p:oleObj>
              </mc:Choice>
              <mc:Fallback>
                <p:oleObj name="Photo Editor Photo" r:id="rId6" imgW="3495238" imgH="1714739" progId="">
                  <p:embed/>
                  <p:pic>
                    <p:nvPicPr>
                      <p:cNvPr id="12" name="Object 5">
                        <a:extLst>
                          <a:ext uri="{FF2B5EF4-FFF2-40B4-BE49-F238E27FC236}">
                            <a16:creationId xmlns:a16="http://schemas.microsoft.com/office/drawing/2014/main" id="{5C464D00-CA7A-ECB5-E257-BF59B5F732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1699021"/>
                        <a:ext cx="4457700" cy="218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16BF3FAA-EB07-1DA5-9D07-118A0F2424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0300" y="1699021"/>
          <a:ext cx="4457700" cy="218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3495238" imgH="1714739" progId="">
                  <p:embed/>
                </p:oleObj>
              </mc:Choice>
              <mc:Fallback>
                <p:oleObj name="Photo Editor Photo" r:id="rId8" imgW="3495238" imgH="1714739" progId="">
                  <p:embed/>
                  <p:pic>
                    <p:nvPicPr>
                      <p:cNvPr id="13" name="Object 6">
                        <a:extLst>
                          <a:ext uri="{FF2B5EF4-FFF2-40B4-BE49-F238E27FC236}">
                            <a16:creationId xmlns:a16="http://schemas.microsoft.com/office/drawing/2014/main" id="{16BF3FAA-EB07-1DA5-9D07-118A0F2424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1699021"/>
                        <a:ext cx="4457700" cy="218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C248A24B-25EB-5272-F6DE-7DFABC57A4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0300" y="1699021"/>
          <a:ext cx="4457700" cy="218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3495238" imgH="1714739" progId="">
                  <p:embed/>
                </p:oleObj>
              </mc:Choice>
              <mc:Fallback>
                <p:oleObj name="Photo Editor Photo" r:id="rId10" imgW="3495238" imgH="1714739" progId="">
                  <p:embed/>
                  <p:pic>
                    <p:nvPicPr>
                      <p:cNvPr id="14" name="Object 7">
                        <a:extLst>
                          <a:ext uri="{FF2B5EF4-FFF2-40B4-BE49-F238E27FC236}">
                            <a16:creationId xmlns:a16="http://schemas.microsoft.com/office/drawing/2014/main" id="{C248A24B-25EB-5272-F6DE-7DFABC57A4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1699021"/>
                        <a:ext cx="4457700" cy="218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DFE80284-7AF0-6160-19E4-8276061107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0300" y="1699021"/>
          <a:ext cx="4457700" cy="218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2" imgW="3495238" imgH="1714739" progId="">
                  <p:embed/>
                </p:oleObj>
              </mc:Choice>
              <mc:Fallback>
                <p:oleObj name="Photo Editor Photo" r:id="rId12" imgW="3495238" imgH="1714739" progId="">
                  <p:embed/>
                  <p:pic>
                    <p:nvPicPr>
                      <p:cNvPr id="15" name="Object 8">
                        <a:extLst>
                          <a:ext uri="{FF2B5EF4-FFF2-40B4-BE49-F238E27FC236}">
                            <a16:creationId xmlns:a16="http://schemas.microsoft.com/office/drawing/2014/main" id="{DFE80284-7AF0-6160-19E4-8276061107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1699021"/>
                        <a:ext cx="4457700" cy="218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>
            <a:extLst>
              <a:ext uri="{FF2B5EF4-FFF2-40B4-BE49-F238E27FC236}">
                <a16:creationId xmlns:a16="http://schemas.microsoft.com/office/drawing/2014/main" id="{0EB3A891-BF21-7470-1A4B-D2C31FAA0A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0300" y="1699021"/>
          <a:ext cx="4457700" cy="218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4" imgW="3495238" imgH="1714739" progId="">
                  <p:embed/>
                </p:oleObj>
              </mc:Choice>
              <mc:Fallback>
                <p:oleObj name="Photo Editor Photo" r:id="rId14" imgW="3495238" imgH="1714739" progId="">
                  <p:embed/>
                  <p:pic>
                    <p:nvPicPr>
                      <p:cNvPr id="16" name="Object 9">
                        <a:extLst>
                          <a:ext uri="{FF2B5EF4-FFF2-40B4-BE49-F238E27FC236}">
                            <a16:creationId xmlns:a16="http://schemas.microsoft.com/office/drawing/2014/main" id="{0EB3A891-BF21-7470-1A4B-D2C31FAA0A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1699021"/>
                        <a:ext cx="4457700" cy="218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116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CF5ED-53A6-519A-62B8-61F3795C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34737-221F-0A6D-6D35-9515C4EA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COLMAP MVS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039A06-88F3-BC96-1662-CFD6990D6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771650"/>
            <a:ext cx="8888613" cy="360045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2373CA-6DFE-CAEE-EF16-B78F452E68A7}"/>
              </a:ext>
            </a:extLst>
          </p:cNvPr>
          <p:cNvSpPr/>
          <p:nvPr/>
        </p:nvSpPr>
        <p:spPr>
          <a:xfrm>
            <a:off x="674783" y="5429251"/>
            <a:ext cx="777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J. Schonberger et al. </a:t>
            </a:r>
            <a:r>
              <a:rPr lang="en-US" sz="1200" dirty="0">
                <a:hlinkClick r:id="rId4"/>
              </a:rPr>
              <a:t>Pixelwise View Selection for Unstructured Multi-View Stereo</a:t>
            </a:r>
            <a:r>
              <a:rPr lang="en-US" sz="1200" dirty="0"/>
              <a:t>. ECCV 2016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3C145-8B44-3B93-2630-A6E53F56F10C}"/>
              </a:ext>
            </a:extLst>
          </p:cNvPr>
          <p:cNvSpPr/>
          <p:nvPr/>
        </p:nvSpPr>
        <p:spPr>
          <a:xfrm>
            <a:off x="1839661" y="5689685"/>
            <a:ext cx="5442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Results video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412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D19F3-F7D0-13EA-2B97-F7FBA1E8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3BE9-CF13-A565-3194-2DC34545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DepthAnything</a:t>
            </a:r>
            <a:r>
              <a:rPr lang="en-US" dirty="0"/>
              <a:t> V3 depth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08152-57E7-F283-2D78-170FE6CEB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ED6FF-E2C8-B26C-901F-413A9862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84682"/>
            <a:ext cx="7829550" cy="4431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700F8-E216-4BF5-ED92-0FE2756DD0B2}"/>
              </a:ext>
            </a:extLst>
          </p:cNvPr>
          <p:cNvSpPr txBox="1"/>
          <p:nvPr/>
        </p:nvSpPr>
        <p:spPr>
          <a:xfrm>
            <a:off x="3511209" y="5669650"/>
            <a:ext cx="42721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github.com</a:t>
            </a:r>
            <a:r>
              <a:rPr lang="en-US" sz="1350" dirty="0"/>
              <a:t>/ByteDance-Seed/Depth-Anything-3</a:t>
            </a:r>
          </a:p>
        </p:txBody>
      </p:sp>
    </p:spTree>
    <p:extLst>
      <p:ext uri="{BB962C8B-B14F-4D97-AF65-F5344CB8AC3E}">
        <p14:creationId xmlns:p14="http://schemas.microsoft.com/office/powerpoint/2010/main" val="13752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7E7D-9EAC-C98D-A41B-2EDE7299C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1BD0-851A-142B-A6F9-D154B1A8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6876-1559-128F-B5CB-B2C6EAC68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Here:</a:t>
            </a:r>
          </a:p>
          <a:p>
            <a:pPr lvl="1"/>
            <a:r>
              <a:rPr lang="en-US" dirty="0"/>
              <a:t>Multiple depth maps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Voxel grids </a:t>
            </a:r>
          </a:p>
          <a:p>
            <a:pPr lvl="1"/>
            <a:r>
              <a:rPr lang="en-US" dirty="0"/>
              <a:t>Implicit functions</a:t>
            </a:r>
          </a:p>
          <a:p>
            <a:pPr lvl="1"/>
            <a:r>
              <a:rPr lang="en-US" dirty="0"/>
              <a:t>Density functions</a:t>
            </a:r>
          </a:p>
          <a:p>
            <a:pPr lvl="1"/>
            <a:r>
              <a:rPr lang="en-US" dirty="0"/>
              <a:t>Primitives</a:t>
            </a:r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CSG </a:t>
            </a:r>
            <a:r>
              <a:rPr lang="en-US" dirty="0" err="1"/>
              <a:t>rep’ns</a:t>
            </a:r>
            <a:endParaRPr lang="en-US" dirty="0"/>
          </a:p>
          <a:p>
            <a:pPr lvl="1"/>
            <a:r>
              <a:rPr lang="en-US" dirty="0"/>
              <a:t>NURBS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72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633</Words>
  <Application>Microsoft Macintosh PowerPoint</Application>
  <PresentationFormat>On-screen Show (4:3)</PresentationFormat>
  <Paragraphs>140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Helvetica</vt:lpstr>
      <vt:lpstr>Times New Roman</vt:lpstr>
      <vt:lpstr>Office Theme</vt:lpstr>
      <vt:lpstr>Photo Editor Photo</vt:lpstr>
      <vt:lpstr>Image</vt:lpstr>
      <vt:lpstr>Recovering Geometric Representations – Depths and points</vt:lpstr>
      <vt:lpstr>Options</vt:lpstr>
      <vt:lpstr>Rep’n:  Multiple depth maps</vt:lpstr>
      <vt:lpstr>Plane sweep stereo</vt:lpstr>
      <vt:lpstr>Plane sweep stereo: Key idea</vt:lpstr>
      <vt:lpstr>Plane sweep stereo: Fast implementation</vt:lpstr>
      <vt:lpstr>COLMAP MVS</vt:lpstr>
      <vt:lpstr>DepthAnything V3 depth maps</vt:lpstr>
      <vt:lpstr>Options</vt:lpstr>
      <vt:lpstr>Rep’n: point cloud</vt:lpstr>
      <vt:lpstr>Patch-based multi-view stereo</vt:lpstr>
      <vt:lpstr>DUST3R – I</vt:lpstr>
      <vt:lpstr>Point maps</vt:lpstr>
      <vt:lpstr>Now train</vt:lpstr>
      <vt:lpstr>PowerPoint Presentation</vt:lpstr>
      <vt:lpstr>Downstream</vt:lpstr>
      <vt:lpstr>More than two frames</vt:lpstr>
      <vt:lpstr>PowerPoint Presentation</vt:lpstr>
      <vt:lpstr>VGGT</vt:lpstr>
      <vt:lpstr>VGGT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5</cp:revision>
  <dcterms:created xsi:type="dcterms:W3CDTF">2026-04-06T14:41:56Z</dcterms:created>
  <dcterms:modified xsi:type="dcterms:W3CDTF">2026-04-06T15:18:32Z</dcterms:modified>
</cp:coreProperties>
</file>