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1281" r:id="rId3"/>
    <p:sldId id="1259" r:id="rId4"/>
    <p:sldId id="1234" r:id="rId5"/>
    <p:sldId id="1235" r:id="rId6"/>
    <p:sldId id="1236" r:id="rId7"/>
    <p:sldId id="1237" r:id="rId8"/>
    <p:sldId id="1238" r:id="rId9"/>
    <p:sldId id="1282" r:id="rId10"/>
    <p:sldId id="1261" r:id="rId11"/>
    <p:sldId id="1283" r:id="rId12"/>
    <p:sldId id="1260" r:id="rId13"/>
    <p:sldId id="1264" r:id="rId14"/>
    <p:sldId id="1263" r:id="rId15"/>
    <p:sldId id="1265" r:id="rId16"/>
    <p:sldId id="1266" r:id="rId17"/>
    <p:sldId id="1267" r:id="rId18"/>
    <p:sldId id="1268" r:id="rId19"/>
    <p:sldId id="126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8C5FA-942A-1148-8293-18FDA8861796}" type="datetimeFigureOut">
              <a:rPr lang="en-US" smtClean="0"/>
              <a:t>4/8/26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47605-DCA0-924D-A2F0-9B49F7ED5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57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C372-9259-BB49-8FBB-227A7A9E0DC8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F044-ECB2-224F-BD1D-FB1F119F3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78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C372-9259-BB49-8FBB-227A7A9E0DC8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F044-ECB2-224F-BD1D-FB1F119F3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8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C372-9259-BB49-8FBB-227A7A9E0DC8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F044-ECB2-224F-BD1D-FB1F119F3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55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274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1360"/>
    </mc:Choice>
    <mc:Fallback xmlns="">
      <p:transition advTm="10136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C372-9259-BB49-8FBB-227A7A9E0DC8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F044-ECB2-224F-BD1D-FB1F119F3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5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C372-9259-BB49-8FBB-227A7A9E0DC8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F044-ECB2-224F-BD1D-FB1F119F3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43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C372-9259-BB49-8FBB-227A7A9E0DC8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F044-ECB2-224F-BD1D-FB1F119F3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8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C372-9259-BB49-8FBB-227A7A9E0DC8}" type="datetimeFigureOut">
              <a:rPr lang="en-US" smtClean="0"/>
              <a:t>4/8/26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F044-ECB2-224F-BD1D-FB1F119F3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0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C372-9259-BB49-8FBB-227A7A9E0DC8}" type="datetimeFigureOut">
              <a:rPr lang="en-US" smtClean="0"/>
              <a:t>4/8/26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F044-ECB2-224F-BD1D-FB1F119F3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5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C372-9259-BB49-8FBB-227A7A9E0DC8}" type="datetimeFigureOut">
              <a:rPr lang="en-US" smtClean="0"/>
              <a:t>4/8/26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F044-ECB2-224F-BD1D-FB1F119F3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0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C372-9259-BB49-8FBB-227A7A9E0DC8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F044-ECB2-224F-BD1D-FB1F119F3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1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C372-9259-BB49-8FBB-227A7A9E0DC8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F044-ECB2-224F-BD1D-FB1F119F3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0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06C372-9259-BB49-8FBB-227A7A9E0DC8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FF044-ECB2-224F-BD1D-FB1F119F3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0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897C6-235B-BC67-DACF-0301476177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Recovering Geometric Representations – </a:t>
            </a:r>
            <a:br>
              <a:rPr lang="en-US" dirty="0"/>
            </a:br>
            <a:r>
              <a:rPr lang="en-US" dirty="0"/>
              <a:t> Voxels and Density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4D3A2-8112-3A2B-AE1D-353BCE41B8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Forsyth, </a:t>
            </a:r>
          </a:p>
          <a:p>
            <a:r>
              <a:rPr lang="en-US" dirty="0"/>
              <a:t>University of Illinois at Urbana-Champaign</a:t>
            </a:r>
          </a:p>
        </p:txBody>
      </p:sp>
    </p:spTree>
    <p:extLst>
      <p:ext uri="{BB962C8B-B14F-4D97-AF65-F5344CB8AC3E}">
        <p14:creationId xmlns:p14="http://schemas.microsoft.com/office/powerpoint/2010/main" val="2506729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D2C3F-5051-BFDF-2DBF-159DC309F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Rep’n</a:t>
            </a:r>
            <a:r>
              <a:rPr lang="en-US" dirty="0"/>
              <a:t>: Implicit function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E3CDC-537E-C04B-3CAA-1E79BA79CD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Idea:</a:t>
            </a:r>
          </a:p>
          <a:p>
            <a:pPr lvl="1"/>
            <a:r>
              <a:rPr lang="en-US" dirty="0"/>
              <a:t>boundary between full/empty cells in space</a:t>
            </a:r>
          </a:p>
          <a:p>
            <a:pPr lvl="2"/>
            <a:r>
              <a:rPr lang="en-US" dirty="0"/>
              <a:t>like a continuous version of voxel field BUT</a:t>
            </a:r>
          </a:p>
          <a:p>
            <a:pPr lvl="3"/>
            <a:r>
              <a:rPr lang="en-US" dirty="0"/>
              <a:t>continuous field, not voxel grid</a:t>
            </a:r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extremely rich range of field representations</a:t>
            </a:r>
          </a:p>
          <a:p>
            <a:pPr lvl="1"/>
            <a:r>
              <a:rPr lang="en-US" dirty="0"/>
              <a:t>good rendering and generalization properties</a:t>
            </a:r>
          </a:p>
          <a:p>
            <a:pPr lvl="1"/>
            <a:r>
              <a:rPr lang="en-US" dirty="0"/>
              <a:t>easy to pass to</a:t>
            </a:r>
          </a:p>
          <a:p>
            <a:pPr lvl="2"/>
            <a:r>
              <a:rPr lang="en-US" dirty="0"/>
              <a:t>mesh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many geometric properties hard to compute</a:t>
            </a:r>
          </a:p>
        </p:txBody>
      </p:sp>
    </p:spTree>
    <p:extLst>
      <p:ext uri="{BB962C8B-B14F-4D97-AF65-F5344CB8AC3E}">
        <p14:creationId xmlns:p14="http://schemas.microsoft.com/office/powerpoint/2010/main" val="224392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1360"/>
    </mc:Choice>
    <mc:Fallback xmlns="">
      <p:transition advTm="10136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C877D-5C03-A007-E72F-D749B8468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13BC0-07A0-E213-6FC6-E958BB55E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0701D-C5AD-D6F1-B28C-7E03457A0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Here:</a:t>
            </a:r>
          </a:p>
          <a:p>
            <a:pPr lvl="1"/>
            <a:r>
              <a:rPr lang="en-US" dirty="0"/>
              <a:t>Multiple depth maps</a:t>
            </a:r>
          </a:p>
          <a:p>
            <a:pPr lvl="1"/>
            <a:r>
              <a:rPr lang="en-US" dirty="0"/>
              <a:t>Point clouds</a:t>
            </a:r>
          </a:p>
          <a:p>
            <a:pPr lvl="1"/>
            <a:r>
              <a:rPr lang="en-US" dirty="0"/>
              <a:t>Voxel grids </a:t>
            </a:r>
          </a:p>
          <a:p>
            <a:pPr lvl="1"/>
            <a:r>
              <a:rPr lang="en-US" dirty="0"/>
              <a:t>Implicit functions</a:t>
            </a:r>
          </a:p>
          <a:p>
            <a:pPr lvl="1"/>
            <a:r>
              <a:rPr lang="en-US" dirty="0"/>
              <a:t>Density functions</a:t>
            </a:r>
          </a:p>
          <a:p>
            <a:pPr lvl="1"/>
            <a:r>
              <a:rPr lang="en-US" dirty="0"/>
              <a:t>Primitives</a:t>
            </a:r>
          </a:p>
          <a:p>
            <a:r>
              <a:rPr lang="en-US" dirty="0"/>
              <a:t>Others</a:t>
            </a:r>
          </a:p>
          <a:p>
            <a:pPr lvl="1"/>
            <a:r>
              <a:rPr lang="en-US" dirty="0"/>
              <a:t>CSG </a:t>
            </a:r>
            <a:r>
              <a:rPr lang="en-US" dirty="0" err="1"/>
              <a:t>rep’ns</a:t>
            </a:r>
            <a:endParaRPr lang="en-US" dirty="0"/>
          </a:p>
          <a:p>
            <a:pPr lvl="1"/>
            <a:r>
              <a:rPr lang="en-US" dirty="0"/>
              <a:t>NURBS</a:t>
            </a:r>
          </a:p>
          <a:p>
            <a:pPr lvl="1"/>
            <a:r>
              <a:rPr lang="en-US" dirty="0"/>
              <a:t>etc.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181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A0679-42FF-7E84-A8D2-833BE5696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Rep’n</a:t>
            </a:r>
            <a:r>
              <a:rPr lang="en-US" dirty="0"/>
              <a:t>: density fields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233EE-4F5C-088B-D50E-B8ED84126C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Idea:</a:t>
            </a:r>
          </a:p>
          <a:p>
            <a:pPr lvl="1"/>
            <a:r>
              <a:rPr lang="en-US" dirty="0"/>
              <a:t>construct density field, color field in space</a:t>
            </a:r>
          </a:p>
          <a:p>
            <a:pPr lvl="2"/>
            <a:r>
              <a:rPr lang="en-US" dirty="0"/>
              <a:t>like a continuous version of voxel field BUT</a:t>
            </a:r>
          </a:p>
          <a:p>
            <a:pPr lvl="3"/>
            <a:r>
              <a:rPr lang="en-US" dirty="0"/>
              <a:t>continuous field, not voxel grid</a:t>
            </a:r>
          </a:p>
          <a:p>
            <a:pPr lvl="3"/>
            <a:r>
              <a:rPr lang="en-US" dirty="0"/>
              <a:t>density, not (full, empty)</a:t>
            </a:r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extremely rich range of field representations</a:t>
            </a:r>
          </a:p>
          <a:p>
            <a:pPr lvl="1"/>
            <a:r>
              <a:rPr lang="en-US" dirty="0"/>
              <a:t>good rendering and generalization properties</a:t>
            </a:r>
          </a:p>
          <a:p>
            <a:pPr lvl="1"/>
            <a:r>
              <a:rPr lang="en-US" dirty="0"/>
              <a:t>easy to pass to</a:t>
            </a:r>
          </a:p>
          <a:p>
            <a:pPr lvl="2"/>
            <a:r>
              <a:rPr lang="en-US" dirty="0"/>
              <a:t>mesh, signed distance field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many geometric properties hard to compute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17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1360"/>
    </mc:Choice>
    <mc:Fallback xmlns="">
      <p:transition advTm="10136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6384D-F150-92D9-E493-5ECCA442C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BD347-D688-77E6-E6BC-75F1A78698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There is a field in space that</a:t>
            </a:r>
          </a:p>
          <a:p>
            <a:pPr lvl="1"/>
            <a:r>
              <a:rPr lang="en-US" sz="2000" dirty="0"/>
              <a:t>absorbs light</a:t>
            </a:r>
          </a:p>
          <a:p>
            <a:pPr lvl="1"/>
            <a:r>
              <a:rPr lang="en-US" sz="2000" dirty="0"/>
              <a:t>generates light</a:t>
            </a:r>
          </a:p>
          <a:p>
            <a:pPr lvl="2"/>
            <a:r>
              <a:rPr lang="en-US" dirty="0"/>
              <a:t>colored</a:t>
            </a:r>
          </a:p>
          <a:p>
            <a:r>
              <a:rPr lang="en-US" sz="2000" dirty="0"/>
              <a:t>Accounting yields light at eye as a function of field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FA692A-5A3E-E9E4-1E3E-4186E7EEB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860" y="3594541"/>
            <a:ext cx="1284059" cy="326345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1353F1B-CD37-5C2F-097D-47338D2508C9}"/>
              </a:ext>
            </a:extLst>
          </p:cNvPr>
          <p:cNvCxnSpPr/>
          <p:nvPr/>
        </p:nvCxnSpPr>
        <p:spPr>
          <a:xfrm>
            <a:off x="399393" y="4761186"/>
            <a:ext cx="2921876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838DEB-9A9D-C9CF-8C09-4712FAA2F3A1}"/>
              </a:ext>
            </a:extLst>
          </p:cNvPr>
          <p:cNvCxnSpPr/>
          <p:nvPr/>
        </p:nvCxnSpPr>
        <p:spPr>
          <a:xfrm>
            <a:off x="5467118" y="4761186"/>
            <a:ext cx="2921876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A0D635-9D26-A660-D6C1-6F5163B755CC}"/>
              </a:ext>
            </a:extLst>
          </p:cNvPr>
          <p:cNvSpPr txBox="1"/>
          <p:nvPr/>
        </p:nvSpPr>
        <p:spPr>
          <a:xfrm>
            <a:off x="628650" y="4370431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Incoming light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FB0B54-D348-BB2C-E46C-432DDF6C637B}"/>
              </a:ext>
            </a:extLst>
          </p:cNvPr>
          <p:cNvSpPr txBox="1"/>
          <p:nvPr/>
        </p:nvSpPr>
        <p:spPr>
          <a:xfrm>
            <a:off x="6726377" y="4324386"/>
            <a:ext cx="1562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Outgoing light</a:t>
            </a:r>
          </a:p>
        </p:txBody>
      </p:sp>
    </p:spTree>
    <p:extLst>
      <p:ext uri="{BB962C8B-B14F-4D97-AF65-F5344CB8AC3E}">
        <p14:creationId xmlns:p14="http://schemas.microsoft.com/office/powerpoint/2010/main" val="204322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1360"/>
    </mc:Choice>
    <mc:Fallback xmlns="">
      <p:transition advTm="10136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A511B-C548-0341-94D0-0806A9185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(!)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97DB47-3BBD-49A6-CE74-38B04792C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493391"/>
            <a:ext cx="7886700" cy="39994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570DE6-A0A2-794D-1459-3CEF6293EF2D}"/>
              </a:ext>
            </a:extLst>
          </p:cNvPr>
          <p:cNvSpPr txBox="1"/>
          <p:nvPr/>
        </p:nvSpPr>
        <p:spPr>
          <a:xfrm>
            <a:off x="3100552" y="1690689"/>
            <a:ext cx="1965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Color at x (which is s along ray)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A98347-E044-3FA0-8363-AA94564A3FFB}"/>
              </a:ext>
            </a:extLst>
          </p:cNvPr>
          <p:cNvSpPr txBox="1"/>
          <p:nvPr/>
        </p:nvSpPr>
        <p:spPr>
          <a:xfrm>
            <a:off x="157656" y="4123800"/>
            <a:ext cx="1713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Intensity at eye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9640DF-02F1-DC6F-1EDC-61933387F0B0}"/>
              </a:ext>
            </a:extLst>
          </p:cNvPr>
          <p:cNvSpPr txBox="1"/>
          <p:nvPr/>
        </p:nvSpPr>
        <p:spPr>
          <a:xfrm>
            <a:off x="4425840" y="5182747"/>
            <a:ext cx="2432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Density at s along ray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C3E48E-C4D8-4247-5E6F-4809040906D8}"/>
              </a:ext>
            </a:extLst>
          </p:cNvPr>
          <p:cNvCxnSpPr/>
          <p:nvPr/>
        </p:nvCxnSpPr>
        <p:spPr>
          <a:xfrm>
            <a:off x="1229710" y="3573517"/>
            <a:ext cx="0" cy="441435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5DC4A6A-D330-B575-BD8D-A737DF24119F}"/>
              </a:ext>
            </a:extLst>
          </p:cNvPr>
          <p:cNvCxnSpPr/>
          <p:nvPr/>
        </p:nvCxnSpPr>
        <p:spPr>
          <a:xfrm>
            <a:off x="3294993" y="2337020"/>
            <a:ext cx="0" cy="441435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A33EF04-C962-FE12-1B20-D4D757B3BEC4}"/>
              </a:ext>
            </a:extLst>
          </p:cNvPr>
          <p:cNvCxnSpPr>
            <a:cxnSpLocks/>
          </p:cNvCxnSpPr>
          <p:nvPr/>
        </p:nvCxnSpPr>
        <p:spPr>
          <a:xfrm flipV="1">
            <a:off x="4729656" y="3405890"/>
            <a:ext cx="0" cy="1805152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91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1360"/>
    </mc:Choice>
    <mc:Fallback xmlns="">
      <p:transition advTm="10136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2B96A-31B3-2898-0A0D-7E0A33C12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09E4B-869C-4C42-D9A4-C5C9986180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Integration problem</a:t>
            </a:r>
          </a:p>
          <a:p>
            <a:pPr lvl="1"/>
            <a:r>
              <a:rPr lang="en-US" dirty="0"/>
              <a:t>walk back along ray from viewpoint, sampling</a:t>
            </a:r>
          </a:p>
          <a:p>
            <a:pPr lvl="2"/>
            <a:r>
              <a:rPr lang="en-US" dirty="0"/>
              <a:t>collect color at sample point</a:t>
            </a:r>
          </a:p>
          <a:p>
            <a:pPr lvl="2"/>
            <a:r>
              <a:rPr lang="en-US" dirty="0"/>
              <a:t>accumulate transmission</a:t>
            </a:r>
          </a:p>
          <a:p>
            <a:pPr lvl="3"/>
            <a:r>
              <a:rPr lang="en-US" dirty="0"/>
              <a:t>if weight is too small, stop walking</a:t>
            </a:r>
          </a:p>
          <a:p>
            <a:r>
              <a:rPr lang="en-US" dirty="0"/>
              <a:t>This could be nasty…</a:t>
            </a:r>
          </a:p>
          <a:p>
            <a:pPr lvl="1"/>
            <a:r>
              <a:rPr lang="en-US" dirty="0"/>
              <a:t>variety of strategies, depending on what we know about c, sigma, </a:t>
            </a:r>
            <a:r>
              <a:rPr lang="en-US" dirty="0" err="1"/>
              <a:t>eg</a:t>
            </a:r>
            <a:endParaRPr lang="en-US" dirty="0"/>
          </a:p>
          <a:p>
            <a:pPr lvl="2"/>
            <a:r>
              <a:rPr lang="en-US" dirty="0"/>
              <a:t>known in voxels</a:t>
            </a:r>
          </a:p>
          <a:p>
            <a:pPr lvl="3"/>
            <a:r>
              <a:rPr lang="en-US" dirty="0"/>
              <a:t>cut ray into segments (per voxel), compute integral per segment</a:t>
            </a:r>
          </a:p>
          <a:p>
            <a:pPr lvl="2"/>
            <a:r>
              <a:rPr lang="en-US" dirty="0"/>
              <a:t>parametric function</a:t>
            </a:r>
          </a:p>
          <a:p>
            <a:pPr lvl="3"/>
            <a:r>
              <a:rPr lang="en-US" dirty="0"/>
              <a:t>cut ray into uniform segments, one sample per segment</a:t>
            </a:r>
          </a:p>
          <a:p>
            <a:r>
              <a:rPr lang="en-US" dirty="0"/>
              <a:t>but the integral is a differentiable function of c, sigma</a:t>
            </a:r>
          </a:p>
        </p:txBody>
      </p:sp>
    </p:spTree>
    <p:extLst>
      <p:ext uri="{BB962C8B-B14F-4D97-AF65-F5344CB8AC3E}">
        <p14:creationId xmlns:p14="http://schemas.microsoft.com/office/powerpoint/2010/main" val="382474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1360"/>
    </mc:Choice>
    <mc:Fallback xmlns="">
      <p:transition advTm="10136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EA4FC-B316-53F6-DE8F-F98E4FAE5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Nerf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CF47E-3A88-565A-9635-30126CB497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 functional approximation to predict</a:t>
            </a:r>
          </a:p>
          <a:p>
            <a:pPr lvl="1"/>
            <a:r>
              <a:rPr lang="en-US" dirty="0"/>
              <a:t>c, sigma as functions of position, direction, parameters</a:t>
            </a:r>
          </a:p>
          <a:p>
            <a:r>
              <a:rPr lang="en-US" dirty="0"/>
              <a:t>Render this object with a volume renderer</a:t>
            </a:r>
          </a:p>
          <a:p>
            <a:pPr lvl="1"/>
            <a:r>
              <a:rPr lang="en-US" dirty="0"/>
              <a:t>to make images</a:t>
            </a:r>
          </a:p>
          <a:p>
            <a:r>
              <a:rPr lang="en-US" dirty="0"/>
              <a:t>Learn this object by</a:t>
            </a:r>
          </a:p>
          <a:p>
            <a:pPr lvl="1"/>
            <a:r>
              <a:rPr lang="en-US" dirty="0"/>
              <a:t>adjusting parameters (gradient descent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so that images it produces, with renderer are the same as</a:t>
            </a:r>
          </a:p>
          <a:p>
            <a:pPr lvl="3"/>
            <a:r>
              <a:rPr lang="en-US" dirty="0"/>
              <a:t>known images </a:t>
            </a:r>
          </a:p>
          <a:p>
            <a:pPr lvl="3"/>
            <a:r>
              <a:rPr lang="en-US" dirty="0"/>
              <a:t>geometrically calibrated to one another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3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1360"/>
    </mc:Choice>
    <mc:Fallback xmlns="">
      <p:transition advTm="10136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9B6AF-177F-7A86-2746-6EDA6C7C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CE2CF-4C88-805B-21D7-24E9B30DA0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350CB8-DE92-79AE-2FBA-83937D736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6" y="365126"/>
            <a:ext cx="9015732" cy="50477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F7911B-96A4-B9F8-3ED2-B890E5A4B20A}"/>
              </a:ext>
            </a:extLst>
          </p:cNvPr>
          <p:cNvSpPr txBox="1"/>
          <p:nvPr/>
        </p:nvSpPr>
        <p:spPr>
          <a:xfrm>
            <a:off x="5113283" y="631189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Mildenhall et al, 20</a:t>
            </a:r>
          </a:p>
        </p:txBody>
      </p:sp>
    </p:spTree>
    <p:extLst>
      <p:ext uri="{BB962C8B-B14F-4D97-AF65-F5344CB8AC3E}">
        <p14:creationId xmlns:p14="http://schemas.microsoft.com/office/powerpoint/2010/main" val="394803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1360"/>
    </mc:Choice>
    <mc:Fallback xmlns="">
      <p:transition advTm="10136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94C5E-AC3E-6D38-D695-A0BCA4D5D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FDE59-6B56-CB80-798B-F863A668D1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B0AACB-78CE-CA02-C734-D65B68730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09" y="365126"/>
            <a:ext cx="8997753" cy="622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2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1360"/>
    </mc:Choice>
    <mc:Fallback xmlns="">
      <p:transition advTm="10136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A9262-613B-3BB9-A18E-DC39416E6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8BBC5-C7F7-F4CE-8ACB-CCD1D7737C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wide range of functional approximations</a:t>
            </a:r>
          </a:p>
          <a:p>
            <a:pPr lvl="1"/>
            <a:r>
              <a:rPr lang="en-US" dirty="0"/>
              <a:t>gaussian splats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6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1360"/>
    </mc:Choice>
    <mc:Fallback xmlns="">
      <p:transition advTm="10136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8DA8D-87D4-1CC0-CE17-3303E5DDA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AA828-2D4B-7BB5-F5B9-211D66B4A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E2012-C9F2-E1DD-93E2-2375C6AC6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Here:</a:t>
            </a:r>
          </a:p>
          <a:p>
            <a:pPr lvl="1"/>
            <a:r>
              <a:rPr lang="en-US" dirty="0"/>
              <a:t>Multiple depth maps</a:t>
            </a:r>
          </a:p>
          <a:p>
            <a:pPr lvl="1"/>
            <a:r>
              <a:rPr lang="en-US" dirty="0"/>
              <a:t>Point clouds</a:t>
            </a:r>
          </a:p>
          <a:p>
            <a:pPr lvl="1"/>
            <a:r>
              <a:rPr lang="en-US" dirty="0"/>
              <a:t>Voxel grids </a:t>
            </a:r>
          </a:p>
          <a:p>
            <a:pPr lvl="1"/>
            <a:r>
              <a:rPr lang="en-US" dirty="0"/>
              <a:t>Implicit functions</a:t>
            </a:r>
          </a:p>
          <a:p>
            <a:pPr lvl="1"/>
            <a:r>
              <a:rPr lang="en-US" dirty="0"/>
              <a:t>Density functions</a:t>
            </a:r>
          </a:p>
          <a:p>
            <a:r>
              <a:rPr lang="en-US"/>
              <a:t>Others</a:t>
            </a:r>
            <a:endParaRPr lang="en-US" dirty="0"/>
          </a:p>
          <a:p>
            <a:pPr lvl="1"/>
            <a:r>
              <a:rPr lang="en-US" dirty="0"/>
              <a:t>CSG </a:t>
            </a:r>
            <a:r>
              <a:rPr lang="en-US" dirty="0" err="1"/>
              <a:t>rep’ns</a:t>
            </a:r>
            <a:endParaRPr lang="en-US" dirty="0"/>
          </a:p>
          <a:p>
            <a:pPr lvl="1"/>
            <a:r>
              <a:rPr lang="en-US" dirty="0"/>
              <a:t>NURBS</a:t>
            </a:r>
          </a:p>
          <a:p>
            <a:pPr lvl="1"/>
            <a:r>
              <a:rPr lang="en-US" dirty="0"/>
              <a:t>etc.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428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A7CD0-3B0A-026E-C9C1-6A63CB50E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9E883-3DBC-0631-4C3A-C3F19E007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Rep’n</a:t>
            </a:r>
            <a:r>
              <a:rPr lang="en-US" dirty="0"/>
              <a:t>: voxel grid (++)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3F637-9481-18D2-CE7A-DBD34C99F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Grid 3D into voxels, label</a:t>
            </a:r>
          </a:p>
          <a:p>
            <a:pPr lvl="1"/>
            <a:r>
              <a:rPr lang="en-US" dirty="0"/>
              <a:t>occupied, empty (maybe edge)</a:t>
            </a:r>
          </a:p>
          <a:p>
            <a:pPr lvl="1"/>
            <a:endParaRPr lang="en-US" dirty="0"/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easy to construct </a:t>
            </a:r>
          </a:p>
          <a:p>
            <a:pPr lvl="1"/>
            <a:r>
              <a:rPr lang="en-US" dirty="0"/>
              <a:t>known how to pass to triangle mesh (if dense enough)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serious problems with resolution and scale</a:t>
            </a:r>
          </a:p>
          <a:p>
            <a:pPr lvl="1"/>
            <a:r>
              <a:rPr lang="en-US" dirty="0"/>
              <a:t>many geometric computations quite hard</a:t>
            </a:r>
          </a:p>
          <a:p>
            <a:pPr lvl="2"/>
            <a:r>
              <a:rPr lang="en-US" dirty="0"/>
              <a:t>volume, intersection, </a:t>
            </a:r>
            <a:r>
              <a:rPr lang="en-US" dirty="0" err="1"/>
              <a:t>etc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061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FC3E6-53B6-D111-7BCC-1F11687C2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6359B-B222-04C9-9870-81F71E641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Volumetric fusion,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C31B8-DC1D-385F-11C4-79C93E6F5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25625"/>
            <a:ext cx="394335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Work in voxel space</a:t>
            </a:r>
          </a:p>
          <a:p>
            <a:r>
              <a:rPr lang="en-US" sz="2400" dirty="0"/>
              <a:t>Depths from cameras </a:t>
            </a:r>
          </a:p>
          <a:p>
            <a:pPr lvl="1"/>
            <a:r>
              <a:rPr lang="en-US" sz="2000" dirty="0"/>
              <a:t>yield likely labels for SOME voxels  (blue – empty; pink – occupied)</a:t>
            </a:r>
          </a:p>
          <a:p>
            <a:r>
              <a:rPr lang="en-US" sz="2400" dirty="0"/>
              <a:t>Other voxels by optimization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5F5427-E174-F671-534F-A7AC69D9E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146" y="3320220"/>
            <a:ext cx="5865594" cy="32986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71DB72-B3AF-A45F-BF9B-FB12FCCA83D1}"/>
              </a:ext>
            </a:extLst>
          </p:cNvPr>
          <p:cNvSpPr txBox="1"/>
          <p:nvPr/>
        </p:nvSpPr>
        <p:spPr>
          <a:xfrm>
            <a:off x="0" y="6468848"/>
            <a:ext cx="43209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Furukawa + Hernandez, 15, Multi-View Stereo: A tutorial</a:t>
            </a:r>
          </a:p>
        </p:txBody>
      </p:sp>
    </p:spTree>
    <p:extLst>
      <p:ext uri="{BB962C8B-B14F-4D97-AF65-F5344CB8AC3E}">
        <p14:creationId xmlns:p14="http://schemas.microsoft.com/office/powerpoint/2010/main" val="2955141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4440E-AAF2-C9C0-4F2F-435C125BE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969F7-ACF8-2B41-521F-A1687B3D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Volumetric fusion,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A0EBD-FC83-3ECF-DB4D-C2503F59A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voxels:</a:t>
            </a:r>
          </a:p>
          <a:p>
            <a:pPr lvl="1"/>
            <a:r>
              <a:rPr lang="en-US" dirty="0"/>
              <a:t>ideally, </a:t>
            </a:r>
          </a:p>
          <a:p>
            <a:pPr lvl="2"/>
            <a:r>
              <a:rPr lang="en-US" dirty="0"/>
              <a:t>agree with original estimates; </a:t>
            </a:r>
          </a:p>
          <a:p>
            <a:pPr lvl="2"/>
            <a:r>
              <a:rPr lang="en-US" dirty="0"/>
              <a:t>agree with neighbors</a:t>
            </a:r>
          </a:p>
          <a:p>
            <a:pPr lvl="1"/>
            <a:r>
              <a:rPr lang="en-US" dirty="0"/>
              <a:t>This yields a cost function (rather like in stereo above)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52E431-5BF2-10EB-1489-B0BD435C3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991" y="3737761"/>
            <a:ext cx="5548313" cy="31202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9E66B4-2730-6340-1F37-8DCE9F1E5E27}"/>
              </a:ext>
            </a:extLst>
          </p:cNvPr>
          <p:cNvSpPr txBox="1"/>
          <p:nvPr/>
        </p:nvSpPr>
        <p:spPr>
          <a:xfrm>
            <a:off x="4358919" y="6311899"/>
            <a:ext cx="43209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Furukawa + Hernandez, 15, Multi-View Stereo: A tutorial</a:t>
            </a:r>
          </a:p>
        </p:txBody>
      </p:sp>
    </p:spTree>
    <p:extLst>
      <p:ext uri="{BB962C8B-B14F-4D97-AF65-F5344CB8AC3E}">
        <p14:creationId xmlns:p14="http://schemas.microsoft.com/office/powerpoint/2010/main" val="1963215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BC9E1-3554-2ED2-9F22-AFDE01617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9DB63-5133-061B-D450-20F58DCCB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Volumetric fusion,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12251-9F73-CE48-1C77-5E5303780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Deals with multiple cameras easily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9B6DD5-E8A5-7FBB-C4E3-969D02B2215E}"/>
              </a:ext>
            </a:extLst>
          </p:cNvPr>
          <p:cNvSpPr txBox="1"/>
          <p:nvPr/>
        </p:nvSpPr>
        <p:spPr>
          <a:xfrm>
            <a:off x="3202781" y="5636779"/>
            <a:ext cx="43209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Furukawa + Hernandez, 15, Multi-View Stereo: A tutorial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99F7BC-555E-5638-85A3-008A3959A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65" y="2294515"/>
            <a:ext cx="3802093" cy="3124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1E408F-63D2-352E-D1D9-78C942705226}"/>
              </a:ext>
            </a:extLst>
          </p:cNvPr>
          <p:cNvSpPr/>
          <p:nvPr/>
        </p:nvSpPr>
        <p:spPr bwMode="auto">
          <a:xfrm>
            <a:off x="5543550" y="4743450"/>
            <a:ext cx="13716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516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6C113-CF4F-754E-C659-A79835D5E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EDF51-6D96-7381-4396-1B51A24FE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Volumetric fusion, 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ACC6A-2FBF-3AAB-CEF4-9A1DE0DFD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use this to turn point clouds into volumes as well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226007-0F0A-C518-7F6B-FFDE49C39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67" y="2819569"/>
            <a:ext cx="6062663" cy="34094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6F93B8-46E7-854C-B88C-581AF1110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574" y="2819569"/>
            <a:ext cx="3802093" cy="3124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224D3C-AF11-7783-5B1B-E8F64225A53D}"/>
              </a:ext>
            </a:extLst>
          </p:cNvPr>
          <p:cNvSpPr txBox="1"/>
          <p:nvPr/>
        </p:nvSpPr>
        <p:spPr>
          <a:xfrm>
            <a:off x="3341033" y="6177301"/>
            <a:ext cx="43209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Furukawa + Hernandez, 15, Multi-View Stereo: A tutorial</a:t>
            </a:r>
          </a:p>
        </p:txBody>
      </p:sp>
    </p:spTree>
    <p:extLst>
      <p:ext uri="{BB962C8B-B14F-4D97-AF65-F5344CB8AC3E}">
        <p14:creationId xmlns:p14="http://schemas.microsoft.com/office/powerpoint/2010/main" val="4037497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4E051-2C30-46AD-0BBD-1968432A7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E31F2-23E9-3DD9-FD82-AE17A1DE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EF6CF-EA4F-ACA7-30D0-EA196D10D6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13222A-B3DC-E72A-ADF4-71897B7C4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186" y="80969"/>
            <a:ext cx="6379780" cy="60664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F71C34-E70B-028E-7B15-B75120561896}"/>
              </a:ext>
            </a:extLst>
          </p:cNvPr>
          <p:cNvSpPr txBox="1"/>
          <p:nvPr/>
        </p:nvSpPr>
        <p:spPr>
          <a:xfrm>
            <a:off x="3276354" y="6192792"/>
            <a:ext cx="43209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Furukawa + Hernandez, 15, Multi-View Stereo: A tutorial</a:t>
            </a:r>
          </a:p>
        </p:txBody>
      </p:sp>
    </p:spTree>
    <p:extLst>
      <p:ext uri="{BB962C8B-B14F-4D97-AF65-F5344CB8AC3E}">
        <p14:creationId xmlns:p14="http://schemas.microsoft.com/office/powerpoint/2010/main" val="175840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1360"/>
    </mc:Choice>
    <mc:Fallback xmlns="">
      <p:transition advTm="10136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1C31E-52CE-F33A-8B05-A802602B7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DB1EB-0EA6-F66C-9070-0894ABF40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D4CA-2C5D-B766-7562-18D275595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Here:</a:t>
            </a:r>
          </a:p>
          <a:p>
            <a:pPr lvl="1"/>
            <a:r>
              <a:rPr lang="en-US" dirty="0"/>
              <a:t>Multiple depth maps</a:t>
            </a:r>
          </a:p>
          <a:p>
            <a:pPr lvl="1"/>
            <a:r>
              <a:rPr lang="en-US" dirty="0"/>
              <a:t>Point clouds</a:t>
            </a:r>
          </a:p>
          <a:p>
            <a:pPr lvl="1"/>
            <a:r>
              <a:rPr lang="en-US" dirty="0"/>
              <a:t>Voxel grids </a:t>
            </a:r>
          </a:p>
          <a:p>
            <a:pPr lvl="1"/>
            <a:r>
              <a:rPr lang="en-US" dirty="0"/>
              <a:t>Implicit functions</a:t>
            </a:r>
          </a:p>
          <a:p>
            <a:pPr lvl="1"/>
            <a:r>
              <a:rPr lang="en-US" dirty="0"/>
              <a:t>Density functions</a:t>
            </a:r>
          </a:p>
          <a:p>
            <a:pPr lvl="1"/>
            <a:r>
              <a:rPr lang="en-US" dirty="0"/>
              <a:t>Primitives</a:t>
            </a:r>
          </a:p>
          <a:p>
            <a:r>
              <a:rPr lang="en-US" dirty="0"/>
              <a:t>Others</a:t>
            </a:r>
          </a:p>
          <a:p>
            <a:pPr lvl="1"/>
            <a:r>
              <a:rPr lang="en-US" dirty="0"/>
              <a:t>CSG </a:t>
            </a:r>
            <a:r>
              <a:rPr lang="en-US" dirty="0" err="1"/>
              <a:t>rep’ns</a:t>
            </a:r>
            <a:endParaRPr lang="en-US" dirty="0"/>
          </a:p>
          <a:p>
            <a:pPr lvl="1"/>
            <a:r>
              <a:rPr lang="en-US" dirty="0"/>
              <a:t>NURBS</a:t>
            </a:r>
          </a:p>
          <a:p>
            <a:pPr lvl="1"/>
            <a:r>
              <a:rPr lang="en-US" dirty="0"/>
              <a:t>etc.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482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592</Words>
  <Application>Microsoft Macintosh PowerPoint</Application>
  <PresentationFormat>On-screen Show (4:3)</PresentationFormat>
  <Paragraphs>133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Office Theme</vt:lpstr>
      <vt:lpstr>Recovering Geometric Representations –   Voxels and Density</vt:lpstr>
      <vt:lpstr>Options</vt:lpstr>
      <vt:lpstr>Rep’n: voxel grid (++)</vt:lpstr>
      <vt:lpstr>Volumetric fusion, I</vt:lpstr>
      <vt:lpstr>Volumetric fusion, II</vt:lpstr>
      <vt:lpstr>Volumetric fusion, III</vt:lpstr>
      <vt:lpstr>Volumetric fusion, IV</vt:lpstr>
      <vt:lpstr>PowerPoint Presentation</vt:lpstr>
      <vt:lpstr>Options</vt:lpstr>
      <vt:lpstr>Rep’n: Implicit function</vt:lpstr>
      <vt:lpstr>Options</vt:lpstr>
      <vt:lpstr>Rep’n: density fields</vt:lpstr>
      <vt:lpstr>Model</vt:lpstr>
      <vt:lpstr>Accounting (!)</vt:lpstr>
      <vt:lpstr>Rendering</vt:lpstr>
      <vt:lpstr>Building a Nerf</vt:lpstr>
      <vt:lpstr>PowerPoint Presentation</vt:lpstr>
      <vt:lpstr>PowerPoint Presentation</vt:lpstr>
      <vt:lpstr>Variants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5</cp:revision>
  <dcterms:created xsi:type="dcterms:W3CDTF">2026-04-06T14:41:56Z</dcterms:created>
  <dcterms:modified xsi:type="dcterms:W3CDTF">2026-04-08T21:24:21Z</dcterms:modified>
</cp:coreProperties>
</file>