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74954-891A-0D43-A1CF-514A7DA8514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82675-DDC7-374C-8A7B-F78DD500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8D6B0-91D2-4643-88A0-09A07ED31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7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82675-DDC7-374C-8A7B-F78DD50059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9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1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4B855-1D88-E74A-9BEA-4B708B6D9B5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EBC182-0F33-BB43-BF0D-A9DF36975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53CB-BBCE-C5E5-4429-27B3C85E1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based Image Segmentation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4EBB6-67E2-4C7E-BACE-1D6DB4750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6953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134D-BC55-DBED-4E50-A1C0F3AD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segmentation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670B2-841F-C5BA-B1FD-32632E58E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53" y="1843686"/>
            <a:ext cx="9143481" cy="32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019A-9DE1-BC35-F1D4-40079095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38B9-C7EF-7CC4-CCFE-F314DBD69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GrabCut</a:t>
            </a:r>
            <a:r>
              <a:rPr lang="en-US" dirty="0"/>
              <a:t> did two pieces</a:t>
            </a:r>
          </a:p>
          <a:p>
            <a:pPr lvl="1"/>
            <a:r>
              <a:rPr lang="en-US" dirty="0"/>
              <a:t>but needed foreground/background models</a:t>
            </a:r>
          </a:p>
          <a:p>
            <a:endParaRPr lang="en-US" dirty="0"/>
          </a:p>
          <a:p>
            <a:r>
              <a:rPr lang="en-US" dirty="0"/>
              <a:t>To cluster</a:t>
            </a:r>
          </a:p>
          <a:p>
            <a:pPr lvl="1"/>
            <a:r>
              <a:rPr lang="en-US" dirty="0"/>
              <a:t>Build an affinity matrix </a:t>
            </a:r>
          </a:p>
          <a:p>
            <a:pPr lvl="2"/>
            <a:r>
              <a:rPr lang="en-US" dirty="0"/>
              <a:t>represents affinity between vertices</a:t>
            </a:r>
          </a:p>
          <a:p>
            <a:pPr lvl="1"/>
            <a:r>
              <a:rPr lang="en-US" dirty="0"/>
              <a:t>Use this to cut graph</a:t>
            </a:r>
          </a:p>
          <a:p>
            <a:pPr lvl="2"/>
            <a:r>
              <a:rPr lang="en-US" dirty="0"/>
              <a:t>components should</a:t>
            </a:r>
          </a:p>
          <a:p>
            <a:pPr lvl="3"/>
            <a:r>
              <a:rPr lang="en-US" dirty="0"/>
              <a:t>be internally coherent (high internal affinity)</a:t>
            </a:r>
          </a:p>
          <a:p>
            <a:pPr lvl="3"/>
            <a:r>
              <a:rPr lang="en-US" dirty="0"/>
              <a:t>be different (low affinity across cut)</a:t>
            </a:r>
          </a:p>
        </p:txBody>
      </p:sp>
    </p:spTree>
    <p:extLst>
      <p:ext uri="{BB962C8B-B14F-4D97-AF65-F5344CB8AC3E}">
        <p14:creationId xmlns:p14="http://schemas.microsoft.com/office/powerpoint/2010/main" val="37411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B084-A42D-4CFD-9918-FAEAAB62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Affinity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768C-E8D4-A43F-0154-2CC0D498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similar is node </a:t>
            </a:r>
            <a:r>
              <a:rPr lang="en-US" dirty="0" err="1"/>
              <a:t>i</a:t>
            </a:r>
            <a:r>
              <a:rPr lang="en-US" dirty="0"/>
              <a:t> and node j?</a:t>
            </a:r>
          </a:p>
          <a:p>
            <a:pPr lvl="1"/>
            <a:r>
              <a:rPr lang="en-US" dirty="0"/>
              <a:t>typically each node is a pixel</a:t>
            </a:r>
          </a:p>
          <a:p>
            <a:pPr lvl="1"/>
            <a:r>
              <a:rPr lang="en-US" dirty="0"/>
              <a:t>large number – very similar</a:t>
            </a:r>
          </a:p>
          <a:p>
            <a:pPr lvl="1"/>
            <a:r>
              <a:rPr lang="en-US" dirty="0"/>
              <a:t>small number – very different</a:t>
            </a:r>
          </a:p>
          <a:p>
            <a:r>
              <a:rPr lang="en-US" dirty="0"/>
              <a:t>Common case:</a:t>
            </a:r>
          </a:p>
          <a:p>
            <a:pPr lvl="1"/>
            <a:r>
              <a:rPr lang="en-US" dirty="0"/>
              <a:t>use distances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83BF3-AA8B-C0A0-8DCC-F2B79FAB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1" y="4477782"/>
            <a:ext cx="6462110" cy="22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6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22F0-FCA7-154E-BAA8-99A09B2D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clustering...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E4AD0-6D4C-7C78-F060-83399747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1" y="1690689"/>
            <a:ext cx="6844055" cy="1229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ADE7D-D205-7BA0-41B6-4132109E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0" y="2424823"/>
            <a:ext cx="6844055" cy="39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E769-C4A3-549B-11DE-D1FD0765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are natural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04EB6-BE5C-F5E7-5AE7-6E03FCD7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They’re permutation covariant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3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22A4-48ED-7004-3086-C9831A7B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7D32B-5A7D-7D15-A976-ACFD4E0E0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27" y="2135961"/>
            <a:ext cx="8022623" cy="38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0A60E-6C63-3BBB-EC08-6607DE528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BC984-FCCB-3EEB-88D8-F434234B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6" y="2095499"/>
            <a:ext cx="9017220" cy="34119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333D60-EE3C-31AC-E237-E84D40B7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Normalized cut segmentations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B860D-4E6B-53AD-CC99-7423ED21EB2B}"/>
              </a:ext>
            </a:extLst>
          </p:cNvPr>
          <p:cNvSpPr txBox="1"/>
          <p:nvPr/>
        </p:nvSpPr>
        <p:spPr>
          <a:xfrm>
            <a:off x="3897208" y="435490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k=30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09E86-EC26-443B-D598-FA5E5D2616D6}"/>
              </a:ext>
            </a:extLst>
          </p:cNvPr>
          <p:cNvSpPr txBox="1"/>
          <p:nvPr/>
        </p:nvSpPr>
        <p:spPr>
          <a:xfrm>
            <a:off x="3897208" y="268839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k=10</a:t>
            </a:r>
          </a:p>
        </p:txBody>
      </p:sp>
    </p:spTree>
    <p:extLst>
      <p:ext uri="{BB962C8B-B14F-4D97-AF65-F5344CB8AC3E}">
        <p14:creationId xmlns:p14="http://schemas.microsoft.com/office/powerpoint/2010/main" val="415082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A40D-968D-3A34-8570-C2F86417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cut segmentations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ED268-7278-2916-95BE-46D85C4A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409"/>
            <a:ext cx="8769131" cy="5026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72F16-443A-CEF0-2790-474D57FC7FA9}"/>
              </a:ext>
            </a:extLst>
          </p:cNvPr>
          <p:cNvSpPr txBox="1"/>
          <p:nvPr/>
        </p:nvSpPr>
        <p:spPr>
          <a:xfrm>
            <a:off x="2701157" y="4650224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k=30, height=1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347C1-2A10-724F-055D-7B0753F27600}"/>
              </a:ext>
            </a:extLst>
          </p:cNvPr>
          <p:cNvSpPr txBox="1"/>
          <p:nvPr/>
        </p:nvSpPr>
        <p:spPr>
          <a:xfrm>
            <a:off x="2701158" y="3181112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k=10, height=1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FD905-E4D4-0DFC-B922-C4A9A835BCA0}"/>
              </a:ext>
            </a:extLst>
          </p:cNvPr>
          <p:cNvSpPr txBox="1"/>
          <p:nvPr/>
        </p:nvSpPr>
        <p:spPr>
          <a:xfrm>
            <a:off x="2754557" y="5980477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k=30, height=10</a:t>
            </a:r>
          </a:p>
        </p:txBody>
      </p:sp>
    </p:spTree>
    <p:extLst>
      <p:ext uri="{BB962C8B-B14F-4D97-AF65-F5344CB8AC3E}">
        <p14:creationId xmlns:p14="http://schemas.microsoft.com/office/powerpoint/2010/main" val="402502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6983-374C-309A-7BBF-17E4A983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segmentations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BBE1-A9B8-A016-E453-7A56DD143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to human segmentations of scenes</a:t>
            </a:r>
          </a:p>
          <a:p>
            <a:r>
              <a:rPr lang="en-US" dirty="0"/>
              <a:t>Detailed comparison requires care</a:t>
            </a:r>
          </a:p>
          <a:p>
            <a:pPr lvl="1"/>
            <a:r>
              <a:rPr lang="en-US" dirty="0"/>
              <a:t>humans don’t always agree</a:t>
            </a:r>
          </a:p>
          <a:p>
            <a:pPr lvl="1"/>
            <a:r>
              <a:rPr lang="en-US" dirty="0"/>
              <a:t>boundaries may not be on exactly the right spot</a:t>
            </a:r>
          </a:p>
          <a:p>
            <a:r>
              <a:rPr lang="en-US" dirty="0"/>
              <a:t>There is now an established procedure (notes)</a:t>
            </a:r>
          </a:p>
        </p:txBody>
      </p:sp>
    </p:spTree>
    <p:extLst>
      <p:ext uri="{BB962C8B-B14F-4D97-AF65-F5344CB8AC3E}">
        <p14:creationId xmlns:p14="http://schemas.microsoft.com/office/powerpoint/2010/main" val="66112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350F-12FF-C4F6-DD31-16BFE0C7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29594-609E-2CF1-DCA2-57710F3D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2908300"/>
            <a:ext cx="6870700" cy="104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D12D1-8D9C-2480-6D8A-649D85307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908300"/>
            <a:ext cx="6959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71DF-1F27-5526-BBF5-11E164FF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6507-EA92-187E-3F1D-65394312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F52BA-4308-4705-CEA7-1282A9C7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35" y="4422084"/>
            <a:ext cx="7772400" cy="21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0D9CB-173E-D1E4-5B68-BF4A3EA53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" y="1908952"/>
            <a:ext cx="8987230" cy="18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C5BA-BFDF-9EBA-5E1B-871AC973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of segmentation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5A93-76E2-6D4C-917D-B00C0E1E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images/videos into large, useful pieces</a:t>
            </a:r>
          </a:p>
          <a:p>
            <a:pPr lvl="1"/>
            <a:r>
              <a:rPr lang="en-US" dirty="0"/>
              <a:t>internally coherent pieces</a:t>
            </a:r>
          </a:p>
          <a:p>
            <a:pPr lvl="2"/>
            <a:r>
              <a:rPr lang="en-US" dirty="0"/>
              <a:t>same color; same color and texture;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simplify</a:t>
            </a:r>
          </a:p>
          <a:p>
            <a:pPr lvl="1"/>
            <a:r>
              <a:rPr lang="en-US" dirty="0"/>
              <a:t>Identify key objects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8A58A-7AA2-35EC-572B-D80853BBD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5283"/>
            <a:ext cx="9116561" cy="31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E776-CC83-0867-0FD1-77ACF363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Grabcut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069FD-74B2-0DAC-7305-1B5D7902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segment foreground from background</a:t>
            </a:r>
          </a:p>
          <a:p>
            <a:pPr lvl="2"/>
            <a:r>
              <a:rPr lang="en-US" dirty="0"/>
              <a:t>using rough model of appearance</a:t>
            </a:r>
          </a:p>
          <a:p>
            <a:pPr lvl="2"/>
            <a:r>
              <a:rPr lang="en-US" dirty="0"/>
              <a:t>ensure there are few/no isolated pixels</a:t>
            </a:r>
          </a:p>
          <a:p>
            <a:pPr lvl="1"/>
            <a:r>
              <a:rPr lang="en-US" dirty="0"/>
              <a:t>each pixel gets a binary variable	</a:t>
            </a:r>
          </a:p>
          <a:p>
            <a:pPr lvl="2"/>
            <a:r>
              <a:rPr lang="en-US" dirty="0"/>
              <a:t>1 for foreground, 0 for background</a:t>
            </a:r>
          </a:p>
          <a:p>
            <a:pPr lvl="1"/>
            <a:r>
              <a:rPr lang="en-US" dirty="0"/>
              <a:t>build probability model of features for both</a:t>
            </a:r>
          </a:p>
          <a:p>
            <a:pPr lvl="2"/>
            <a:r>
              <a:rPr lang="en-US" dirty="0"/>
              <a:t>P(feats[</a:t>
            </a:r>
            <a:r>
              <a:rPr lang="en-US" dirty="0" err="1"/>
              <a:t>i</a:t>
            </a:r>
            <a:r>
              <a:rPr lang="en-US" dirty="0"/>
              <a:t>]|</a:t>
            </a:r>
            <a:r>
              <a:rPr lang="en-US" dirty="0" err="1"/>
              <a:t>z_i</a:t>
            </a:r>
            <a:r>
              <a:rPr lang="en-US" dirty="0"/>
              <a:t>=1) and P(feats[</a:t>
            </a:r>
            <a:r>
              <a:rPr lang="en-US" dirty="0" err="1"/>
              <a:t>i</a:t>
            </a:r>
            <a:r>
              <a:rPr lang="en-US" dirty="0"/>
              <a:t>]|</a:t>
            </a:r>
            <a:r>
              <a:rPr lang="en-US" dirty="0" err="1"/>
              <a:t>z_i</a:t>
            </a:r>
            <a:r>
              <a:rPr lang="en-US" dirty="0"/>
              <a:t>=0)</a:t>
            </a:r>
          </a:p>
          <a:p>
            <a:pPr lvl="2"/>
            <a:r>
              <a:rPr lang="en-US" dirty="0"/>
              <a:t>many methods; normal distribution is one possibility</a:t>
            </a:r>
          </a:p>
          <a:p>
            <a:pPr lvl="1"/>
            <a:r>
              <a:rPr lang="en-US" dirty="0"/>
              <a:t>use graph to force pixels to “be like their neighbors”</a:t>
            </a:r>
          </a:p>
        </p:txBody>
      </p:sp>
    </p:spTree>
    <p:extLst>
      <p:ext uri="{BB962C8B-B14F-4D97-AF65-F5344CB8AC3E}">
        <p14:creationId xmlns:p14="http://schemas.microsoft.com/office/powerpoint/2010/main" val="343153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7658-C529-FB91-D6EB-4C32E989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FG/BG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FBAA-E56F-FF70-9DFF-8445F6CBD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</a:t>
            </a:r>
            <a:r>
              <a:rPr lang="en-US" dirty="0" err="1"/>
              <a:t>z_i</a:t>
            </a:r>
            <a:r>
              <a:rPr lang="en-US" dirty="0"/>
              <a:t> to minimize: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D995D-9994-20FD-FB55-7E3411CC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3194050"/>
            <a:ext cx="8242370" cy="8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6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657F-A9DD-77CE-2B22-43038128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there are edges...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D239-8437-BB5F-E38C-DC1148E7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4" y="3469549"/>
            <a:ext cx="7886700" cy="2773595"/>
          </a:xfrm>
        </p:spPr>
        <p:txBody>
          <a:bodyPr/>
          <a:lstStyle/>
          <a:p>
            <a:r>
              <a:rPr lang="en-US" dirty="0"/>
              <a:t>Cases: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z_i</a:t>
            </a:r>
            <a:r>
              <a:rPr lang="en-US" dirty="0"/>
              <a:t>, </a:t>
            </a:r>
            <a:r>
              <a:rPr lang="en-US" dirty="0" err="1"/>
              <a:t>z_j</a:t>
            </a:r>
            <a:r>
              <a:rPr lang="en-US" dirty="0"/>
              <a:t>) are:</a:t>
            </a:r>
          </a:p>
          <a:p>
            <a:pPr lvl="2"/>
            <a:r>
              <a:rPr lang="en-US" dirty="0"/>
              <a:t>(0, 0), (1, 1)  - agree, both background/foreground</a:t>
            </a:r>
          </a:p>
          <a:p>
            <a:pPr lvl="2"/>
            <a:r>
              <a:rPr lang="en-US" dirty="0"/>
              <a:t>(1, 0), (0, 1) - disagree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173BF1-3161-D47F-9DF4-B1E9C4489E38}"/>
              </a:ext>
            </a:extLst>
          </p:cNvPr>
          <p:cNvSpPr/>
          <p:nvPr/>
        </p:nvSpPr>
        <p:spPr>
          <a:xfrm>
            <a:off x="523546" y="1896764"/>
            <a:ext cx="199696" cy="2312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0D7E6C-9C33-C24A-B440-C297E21E3BCD}"/>
              </a:ext>
            </a:extLst>
          </p:cNvPr>
          <p:cNvCxnSpPr>
            <a:cxnSpLocks/>
          </p:cNvCxnSpPr>
          <p:nvPr/>
        </p:nvCxnSpPr>
        <p:spPr>
          <a:xfrm>
            <a:off x="639160" y="2233095"/>
            <a:ext cx="0" cy="641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7DA850F-1F4D-808A-8EAA-B6629BE756EB}"/>
              </a:ext>
            </a:extLst>
          </p:cNvPr>
          <p:cNvSpPr/>
          <p:nvPr/>
        </p:nvSpPr>
        <p:spPr>
          <a:xfrm>
            <a:off x="523546" y="2930473"/>
            <a:ext cx="199696" cy="2312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51CB7-1E5F-85BF-0333-D1D2C670BAE7}"/>
              </a:ext>
            </a:extLst>
          </p:cNvPr>
          <p:cNvSpPr txBox="1"/>
          <p:nvPr/>
        </p:nvSpPr>
        <p:spPr>
          <a:xfrm>
            <a:off x="1080594" y="189676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z_i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52E7D-AEDA-0EC3-3F6F-AE06478F7D82}"/>
              </a:ext>
            </a:extLst>
          </p:cNvPr>
          <p:cNvSpPr txBox="1"/>
          <p:nvPr/>
        </p:nvSpPr>
        <p:spPr>
          <a:xfrm>
            <a:off x="1080594" y="286142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z_j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24A993-C294-F9F9-768F-B36BD99E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4" y="5696607"/>
            <a:ext cx="8277401" cy="626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C4F7A-B024-1551-167C-E6C0B4C3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11" y="114956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D6DD-673D-1C1A-FBFF-334361C1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8478-C4D4-94AB-A9F2-EA003AC07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choice of </a:t>
            </a:r>
            <a:r>
              <a:rPr lang="en-US" dirty="0" err="1"/>
              <a:t>z_i</a:t>
            </a:r>
            <a:r>
              <a:rPr lang="en-US" dirty="0"/>
              <a:t> (V’s, E’s are known)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General case v. nasty</a:t>
            </a:r>
          </a:p>
          <a:p>
            <a:r>
              <a:rPr lang="en-US" dirty="0"/>
              <a:t>IF cheaper to agree than disagree</a:t>
            </a:r>
          </a:p>
          <a:p>
            <a:pPr lvl="1"/>
            <a:r>
              <a:rPr lang="en-US" dirty="0"/>
              <a:t>very fast algorithms are available (OOS)</a:t>
            </a:r>
          </a:p>
          <a:p>
            <a:pPr lvl="1"/>
            <a:r>
              <a:rPr lang="en-US" dirty="0"/>
              <a:t>this is the case we care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01395-0DA7-6D98-5693-81C8D8F0B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76978"/>
            <a:ext cx="7772400" cy="17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AEBC-F5FD-85CE-B312-4DBFB1AF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cost function...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094C-593B-372A-5CBD-8D86BFC5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E_ij00=E_ij11=0</a:t>
            </a:r>
          </a:p>
          <a:p>
            <a:r>
              <a:rPr lang="en-US" dirty="0" err="1"/>
              <a:t>z_i</a:t>
            </a:r>
            <a:r>
              <a:rPr lang="en-US" dirty="0"/>
              <a:t> </a:t>
            </a:r>
            <a:r>
              <a:rPr lang="en-US" dirty="0" err="1"/>
              <a:t>neq</a:t>
            </a:r>
            <a:r>
              <a:rPr lang="en-US" dirty="0"/>
              <a:t> </a:t>
            </a:r>
            <a:r>
              <a:rPr lang="en-US" dirty="0" err="1"/>
              <a:t>z_j</a:t>
            </a:r>
            <a:r>
              <a:rPr lang="en-US" dirty="0"/>
              <a:t> should be more expensive when their features are similar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F3BA0-A0E6-67B7-E3FC-A317F828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628"/>
            <a:ext cx="8860222" cy="1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4812-6F26-90A6-5B99-56FE7E8E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71969-2674-4C50-D6C2-E3A5D00B1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97874"/>
            <a:ext cx="7772400" cy="20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432</Words>
  <Application>Microsoft Macintosh PowerPoint</Application>
  <PresentationFormat>On-screen Show (4:3)</PresentationFormat>
  <Paragraphs>84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Graph based Image Segmentation</vt:lpstr>
      <vt:lpstr>Graphs</vt:lpstr>
      <vt:lpstr>Key idea of segmentation </vt:lpstr>
      <vt:lpstr>Grabcut</vt:lpstr>
      <vt:lpstr>FG/BG only</vt:lpstr>
      <vt:lpstr>If there are edges...</vt:lpstr>
      <vt:lpstr>Minimize</vt:lpstr>
      <vt:lpstr>Setting up the cost function...</vt:lpstr>
      <vt:lpstr>Parameter</vt:lpstr>
      <vt:lpstr>Interactive segmentation</vt:lpstr>
      <vt:lpstr>More segments</vt:lpstr>
      <vt:lpstr>Affinity matrices</vt:lpstr>
      <vt:lpstr>The simplest clustering...</vt:lpstr>
      <vt:lpstr>Eigenvectors are natural</vt:lpstr>
      <vt:lpstr>Normalized cuts</vt:lpstr>
      <vt:lpstr>Normalized cut segmentations</vt:lpstr>
      <vt:lpstr>Normalized cut segmentations</vt:lpstr>
      <vt:lpstr>Evaluating segmentations</vt:lpstr>
      <vt:lpstr>Things to think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15</cp:revision>
  <dcterms:created xsi:type="dcterms:W3CDTF">2026-01-12T19:55:30Z</dcterms:created>
  <dcterms:modified xsi:type="dcterms:W3CDTF">2026-01-14T20:39:44Z</dcterms:modified>
</cp:coreProperties>
</file>