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712" r:id="rId3"/>
    <p:sldId id="714" r:id="rId4"/>
    <p:sldId id="428" r:id="rId5"/>
    <p:sldId id="708" r:id="rId6"/>
    <p:sldId id="709" r:id="rId7"/>
    <p:sldId id="710" r:id="rId8"/>
    <p:sldId id="711" r:id="rId9"/>
    <p:sldId id="71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C94C8-E56D-5A48-A151-0CBB6CD005C4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991BC-F77D-1640-A354-80BE5B446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56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DEDC2D-8094-4F09-87AD-45C7C3E7A4F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0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2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4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9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4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18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5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33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880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8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2E3752-BB98-0C4B-8C25-3EA82A9B541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49EE7B-634A-6446-83BB-AE4842940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5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4AC02-1FDE-0984-31EC-8992FEC158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Homogenous Coordinates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D4536E-0BBF-7CE9-9F73-EEE3339E21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134321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FDA7A-3BA4-28DD-F284-D30D5C91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Homogeneous coordinates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E23A2-D451-4E98-158B-038BAF5F7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Add an extra coordinate and use an equivalence relation</a:t>
            </a:r>
          </a:p>
          <a:p>
            <a:r>
              <a:rPr lang="en-US" dirty="0"/>
              <a:t>for 2D</a:t>
            </a:r>
          </a:p>
          <a:p>
            <a:pPr lvl="1"/>
            <a:r>
              <a:rPr lang="en-US" dirty="0"/>
              <a:t>equivalence relation</a:t>
            </a:r>
            <a:br>
              <a:rPr lang="en-US" dirty="0"/>
            </a:br>
            <a:r>
              <a:rPr lang="en-US" dirty="0"/>
              <a:t>k*(X,Y,Z) is the same as                    (X,Y,Z) </a:t>
            </a:r>
          </a:p>
          <a:p>
            <a:r>
              <a:rPr lang="en-US" dirty="0"/>
              <a:t>for 3D</a:t>
            </a:r>
          </a:p>
          <a:p>
            <a:pPr lvl="1"/>
            <a:r>
              <a:rPr lang="en-US" dirty="0"/>
              <a:t>equivalence relation</a:t>
            </a:r>
            <a:br>
              <a:rPr lang="en-US" dirty="0"/>
            </a:br>
            <a:r>
              <a:rPr lang="en-US" dirty="0"/>
              <a:t>k*(X,Y,Z,T) is the same as                    (X,Y,Z,T)</a:t>
            </a:r>
          </a:p>
          <a:p>
            <a:r>
              <a:rPr lang="en-US" dirty="0"/>
              <a:t>“Ordinary” or “non-homogeneous” coordinates </a:t>
            </a:r>
          </a:p>
          <a:p>
            <a:pPr lvl="1"/>
            <a:r>
              <a:rPr lang="en-US" dirty="0"/>
              <a:t>properly called affine coordinates</a:t>
            </a:r>
          </a:p>
          <a:p>
            <a:pPr lvl="1"/>
            <a:r>
              <a:rPr lang="en-US" dirty="0"/>
              <a:t>in 3D, affine -&gt; homogeneous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in 3D, homogeneous to affine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latex-image-1.pdf" descr="latex-image-1.pdf">
            <a:extLst>
              <a:ext uri="{FF2B5EF4-FFF2-40B4-BE49-F238E27FC236}">
                <a16:creationId xmlns:a16="http://schemas.microsoft.com/office/drawing/2014/main" id="{7BCD2A03-6348-95C0-8E70-D8FB3CF85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064" y="4880935"/>
            <a:ext cx="2491383" cy="247799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latex-image-1.pdf" descr="latex-image-1.pdf">
            <a:extLst>
              <a:ext uri="{FF2B5EF4-FFF2-40B4-BE49-F238E27FC236}">
                <a16:creationId xmlns:a16="http://schemas.microsoft.com/office/drawing/2014/main" id="{FDFCD289-D723-036D-5849-92472E1F9F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9487" y="5463648"/>
            <a:ext cx="2846339" cy="5826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0645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94BA1-669C-5FC9-0254-8D34F5508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Homogeneous coordinates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93058-C47B-5598-4D15-12CB1E63F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Notice (0, 0, 0, 0) is meaningless (HC’s for 3D)</a:t>
            </a:r>
          </a:p>
          <a:p>
            <a:pPr lvl="1"/>
            <a:r>
              <a:rPr lang="en-US" dirty="0"/>
              <a:t>also (0, 0, 0) in 2D</a:t>
            </a:r>
          </a:p>
          <a:p>
            <a:r>
              <a:rPr lang="en-US" dirty="0"/>
              <a:t>Basic notion</a:t>
            </a:r>
          </a:p>
          <a:p>
            <a:pPr lvl="1"/>
            <a:r>
              <a:rPr lang="en-US" dirty="0"/>
              <a:t>Possible to represent points “at infinity” by careful use of zero</a:t>
            </a:r>
          </a:p>
          <a:p>
            <a:pPr lvl="1"/>
            <a:r>
              <a:rPr lang="en-US" dirty="0"/>
              <a:t>Where parallel lines intersect</a:t>
            </a:r>
          </a:p>
          <a:p>
            <a:pPr lvl="2"/>
            <a:r>
              <a:rPr lang="en-US" dirty="0" err="1"/>
              <a:t>eg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Where parallel planes intersect (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Can write the action of a perspective camera as a matrix</a:t>
            </a:r>
          </a:p>
          <a:p>
            <a:endParaRPr lang="en-US" dirty="0"/>
          </a:p>
        </p:txBody>
      </p:sp>
      <p:pic>
        <p:nvPicPr>
          <p:cNvPr id="4" name="latex-image-1.pdf" descr="latex-image-1.pdf">
            <a:extLst>
              <a:ext uri="{FF2B5EF4-FFF2-40B4-BE49-F238E27FC236}">
                <a16:creationId xmlns:a16="http://schemas.microsoft.com/office/drawing/2014/main" id="{05954C05-B29F-87E2-3F06-F6EFA94A8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7437" y="3767212"/>
            <a:ext cx="1366243" cy="247799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latex-image-1.pdf" descr="latex-image-1.pdf">
            <a:extLst>
              <a:ext uri="{FF2B5EF4-FFF2-40B4-BE49-F238E27FC236}">
                <a16:creationId xmlns:a16="http://schemas.microsoft.com/office/drawing/2014/main" id="{428934C2-2E0D-B5CC-76EA-01014625E1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8" y="3767212"/>
            <a:ext cx="2652118" cy="247799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and">
            <a:extLst>
              <a:ext uri="{FF2B5EF4-FFF2-40B4-BE49-F238E27FC236}">
                <a16:creationId xmlns:a16="http://schemas.microsoft.com/office/drawing/2014/main" id="{09E7EC38-3C6D-38AA-FE60-5EE239D10850}"/>
              </a:ext>
            </a:extLst>
          </p:cNvPr>
          <p:cNvSpPr txBox="1"/>
          <p:nvPr/>
        </p:nvSpPr>
        <p:spPr>
          <a:xfrm>
            <a:off x="4121637" y="3755056"/>
            <a:ext cx="349054" cy="272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>
              <a:lnSpc>
                <a:spcPts val="1688"/>
              </a:lnSpc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24" dirty="0"/>
              <a:t>and</a:t>
            </a:r>
            <a:r>
              <a:rPr sz="949" dirty="0"/>
              <a:t> </a:t>
            </a:r>
          </a:p>
        </p:txBody>
      </p:sp>
      <p:sp>
        <p:nvSpPr>
          <p:cNvPr id="7" name="intersect at">
            <a:extLst>
              <a:ext uri="{FF2B5EF4-FFF2-40B4-BE49-F238E27FC236}">
                <a16:creationId xmlns:a16="http://schemas.microsoft.com/office/drawing/2014/main" id="{BC20781F-9E9F-2F18-D9A9-DCCEC08EE8B6}"/>
              </a:ext>
            </a:extLst>
          </p:cNvPr>
          <p:cNvSpPr txBox="1"/>
          <p:nvPr/>
        </p:nvSpPr>
        <p:spPr>
          <a:xfrm>
            <a:off x="2604853" y="4177657"/>
            <a:ext cx="898884" cy="4047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lnSpc>
                <a:spcPts val="3200"/>
              </a:lnSpc>
              <a:defRPr sz="27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sz="1424"/>
              <a:t>intersect at </a:t>
            </a:r>
          </a:p>
        </p:txBody>
      </p:sp>
      <p:pic>
        <p:nvPicPr>
          <p:cNvPr id="8" name="latex-image-1.pdf" descr="latex-image-1.pdf">
            <a:extLst>
              <a:ext uri="{FF2B5EF4-FFF2-40B4-BE49-F238E27FC236}">
                <a16:creationId xmlns:a16="http://schemas.microsoft.com/office/drawing/2014/main" id="{FB1EB768-F010-A39F-60BF-167F5F652C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1133" y="4274269"/>
            <a:ext cx="1111747" cy="24779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77882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Homogeneous coordinates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B217CE-41B6-4994-D953-DB90484945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663591"/>
            <a:ext cx="7315200" cy="35868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A493-DD5F-F840-1868-3348BD749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Homogeneous coordinates for a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C8197-1B55-0E0C-65C7-FFB158571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91A6F9-68AD-0351-4AF8-F671F5EB2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521911"/>
            <a:ext cx="7315200" cy="4137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216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E1721-6F09-B2FB-0247-15720B032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can see the point at infinity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46744-78AF-5E0E-1FEE-5A55A8D9F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FC0D7E-61F6-85B4-E9F8-A9C8A8261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78769"/>
            <a:ext cx="7715250" cy="396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00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45816-A975-876D-99B0-110CFAFA5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Homogeneous coordinates for the plane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4DDCE-6F78-38D2-8E74-C984E4E8C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8C893D-9C98-A8E3-7DBC-74AF86F3A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15" y="2280021"/>
            <a:ext cx="8075735" cy="189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792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54A66-233C-19C1-5807-F1F2BF3DD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can see the line at infinity, too!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371EA-7E86-A79C-7F57-E5EF5F00A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EACBEC-9772-0884-1254-7BF19E00B3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850" y="1543050"/>
            <a:ext cx="6800850" cy="4351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213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803BE-5A3F-4A3A-E425-E082CC12A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1B644-E17F-64C7-46F4-1345580BA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50697-A4E0-C035-1371-B3FC700C6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1959"/>
            <a:ext cx="7886700" cy="469500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Keep track of coordinates you’re working in</a:t>
            </a:r>
          </a:p>
          <a:p>
            <a:pPr lvl="1"/>
            <a:r>
              <a:rPr lang="en-US" dirty="0"/>
              <a:t>or else...</a:t>
            </a:r>
          </a:p>
          <a:p>
            <a:r>
              <a:rPr lang="en-US" dirty="0"/>
              <a:t>Transforming is easy</a:t>
            </a:r>
          </a:p>
          <a:p>
            <a:pPr lvl="1"/>
            <a:r>
              <a:rPr lang="en-US" dirty="0"/>
              <a:t>in 3D, affine -&gt; homogeneous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in 3D, homogeneous to affine</a:t>
            </a:r>
          </a:p>
          <a:p>
            <a:pPr lvl="1"/>
            <a:endParaRPr lang="en-US" dirty="0"/>
          </a:p>
          <a:p>
            <a:r>
              <a:rPr lang="en-US" dirty="0"/>
              <a:t>HC’s account for observable phenomena</a:t>
            </a:r>
          </a:p>
          <a:p>
            <a:pPr lvl="1"/>
            <a:r>
              <a:rPr lang="en-US" dirty="0"/>
              <a:t>point at infinity</a:t>
            </a:r>
          </a:p>
          <a:p>
            <a:pPr lvl="1"/>
            <a:r>
              <a:rPr lang="en-US" dirty="0"/>
              <a:t>line at infinity, etc.</a:t>
            </a:r>
          </a:p>
          <a:p>
            <a:r>
              <a:rPr lang="en-US" dirty="0"/>
              <a:t>Remember dividing by zero annoys computers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latex-image-1.pdf" descr="latex-image-1.pdf">
            <a:extLst>
              <a:ext uri="{FF2B5EF4-FFF2-40B4-BE49-F238E27FC236}">
                <a16:creationId xmlns:a16="http://schemas.microsoft.com/office/drawing/2014/main" id="{DFC11E80-94E5-9A07-1442-252DBEF8BB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011" y="3012435"/>
            <a:ext cx="2491383" cy="247799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latex-image-1.pdf" descr="latex-image-1.pdf">
            <a:extLst>
              <a:ext uri="{FF2B5EF4-FFF2-40B4-BE49-F238E27FC236}">
                <a16:creationId xmlns:a16="http://schemas.microsoft.com/office/drawing/2014/main" id="{3D595E28-1438-8AD0-1178-0F2993F95D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011" y="3829461"/>
            <a:ext cx="2846339" cy="5826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2983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3073</TotalTime>
  <Words>247</Words>
  <Application>Microsoft Macintosh PowerPoint</Application>
  <PresentationFormat>On-screen Show (4:3)</PresentationFormat>
  <Paragraphs>50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Homogenous Coordinates</vt:lpstr>
      <vt:lpstr>Homogeneous coordinates</vt:lpstr>
      <vt:lpstr>Homogeneous coordinates</vt:lpstr>
      <vt:lpstr>Homogeneous coordinates</vt:lpstr>
      <vt:lpstr>Homogeneous coordinates for a line</vt:lpstr>
      <vt:lpstr>You can see the point at infinity</vt:lpstr>
      <vt:lpstr>Homogeneous coordinates for the plane</vt:lpstr>
      <vt:lpstr>You can see the line at infinity, too!</vt:lpstr>
      <vt:lpstr>Main issues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5</cp:revision>
  <dcterms:created xsi:type="dcterms:W3CDTF">2026-02-16T19:05:42Z</dcterms:created>
  <dcterms:modified xsi:type="dcterms:W3CDTF">2026-03-04T00:45:58Z</dcterms:modified>
</cp:coreProperties>
</file>