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3" r:id="rId3"/>
    <p:sldId id="301" r:id="rId4"/>
    <p:sldId id="294" r:id="rId5"/>
    <p:sldId id="295" r:id="rId6"/>
    <p:sldId id="296" r:id="rId7"/>
    <p:sldId id="298" r:id="rId8"/>
    <p:sldId id="299" r:id="rId9"/>
    <p:sldId id="300" r:id="rId10"/>
    <p:sldId id="302" r:id="rId11"/>
    <p:sldId id="306" r:id="rId12"/>
    <p:sldId id="305" r:id="rId13"/>
    <p:sldId id="307" r:id="rId14"/>
    <p:sldId id="308" r:id="rId15"/>
    <p:sldId id="304" r:id="rId16"/>
    <p:sldId id="309" r:id="rId17"/>
    <p:sldId id="297" r:id="rId18"/>
    <p:sldId id="310" r:id="rId19"/>
    <p:sldId id="311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5899-FF69-B940-B9A0-A7C77685FB1F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7227-1A41-CA4B-AB18-BF14DA6D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0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5899-FF69-B940-B9A0-A7C77685FB1F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7227-1A41-CA4B-AB18-BF14DA6D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1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5899-FF69-B940-B9A0-A7C77685FB1F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7227-1A41-CA4B-AB18-BF14DA6D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60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750">
                <a:solidFill>
                  <a:srgbClr val="0042AA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Char char="-"/>
            </a:lvl2pPr>
            <a:lvl3pPr>
              <a:defRPr sz="1575"/>
            </a:lvl3pPr>
            <a:lvl4pPr marL="278924" indent="-138906">
              <a:buChar char="-"/>
              <a:defRPr sz="1575"/>
            </a:lvl4pPr>
            <a:lvl5pPr>
              <a:defRPr sz="1575"/>
            </a:lvl5pPr>
          </a:lstStyle>
          <a:p>
            <a:pPr lvl="0">
              <a:defRPr sz="1800"/>
            </a:pPr>
            <a:r>
              <a:rPr sz="2100"/>
              <a:t>Body Level One</a:t>
            </a:r>
          </a:p>
          <a:p>
            <a:pPr lvl="1">
              <a:defRPr sz="1800"/>
            </a:pPr>
            <a:r>
              <a:rPr sz="2100"/>
              <a:t>Body Level Two</a:t>
            </a:r>
          </a:p>
          <a:p>
            <a:pPr lvl="2">
              <a:defRPr sz="1800"/>
            </a:pPr>
            <a:r>
              <a:rPr sz="1575"/>
              <a:t>Body Level Three</a:t>
            </a:r>
          </a:p>
          <a:p>
            <a:pPr lvl="3">
              <a:defRPr sz="1800"/>
            </a:pPr>
            <a:r>
              <a:rPr sz="1575"/>
              <a:t>Body Level Four</a:t>
            </a:r>
          </a:p>
          <a:p>
            <a:pPr lvl="4">
              <a:defRPr sz="1800"/>
            </a:pPr>
            <a:r>
              <a:rPr sz="1575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8036804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5899-FF69-B940-B9A0-A7C77685FB1F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7227-1A41-CA4B-AB18-BF14DA6D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2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5899-FF69-B940-B9A0-A7C77685FB1F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7227-1A41-CA4B-AB18-BF14DA6D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8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5899-FF69-B940-B9A0-A7C77685FB1F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7227-1A41-CA4B-AB18-BF14DA6D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0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5899-FF69-B940-B9A0-A7C77685FB1F}" type="datetimeFigureOut">
              <a:rPr lang="en-US" smtClean="0"/>
              <a:t>2/4/26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7227-1A41-CA4B-AB18-BF14DA6D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1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5899-FF69-B940-B9A0-A7C77685FB1F}" type="datetimeFigureOut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7227-1A41-CA4B-AB18-BF14DA6D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5899-FF69-B940-B9A0-A7C77685FB1F}" type="datetimeFigureOut">
              <a:rPr lang="en-US" smtClean="0"/>
              <a:t>2/4/26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7227-1A41-CA4B-AB18-BF14DA6D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7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5899-FF69-B940-B9A0-A7C77685FB1F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7227-1A41-CA4B-AB18-BF14DA6D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5899-FF69-B940-B9A0-A7C77685FB1F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7227-1A41-CA4B-AB18-BF14DA6D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5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895899-FF69-B940-B9A0-A7C77685FB1F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E97227-1A41-CA4B-AB18-BF14DA6D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1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705.04838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amaraberg.com/papers/sirion_wacv2017.pdf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EAC9F-6AC9-56D4-E1DC-33F6BFCB5C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Image Classification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CC914-5FA5-73ED-243D-4C14C18CBA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1438922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92D11-C3B5-DEBA-E2FC-2178A67B2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Pretraining without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59B3E-E435-7CB5-F944-ECC638211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Strategies:</a:t>
            </a:r>
          </a:p>
          <a:p>
            <a:pPr lvl="1"/>
            <a:r>
              <a:rPr lang="en-US" dirty="0"/>
              <a:t>Predicting location</a:t>
            </a:r>
          </a:p>
          <a:p>
            <a:pPr lvl="1"/>
            <a:r>
              <a:rPr lang="en-US" dirty="0"/>
              <a:t>Inpainting</a:t>
            </a:r>
          </a:p>
          <a:p>
            <a:pPr lvl="1"/>
            <a:r>
              <a:rPr lang="en-US" dirty="0"/>
              <a:t>Contrastive learning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8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B16E-3570-63D1-9602-043576DE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37A5A-B6A7-2B0D-7429-4457643C1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</a:t>
            </a:r>
          </a:p>
          <a:p>
            <a:pPr lvl="1"/>
            <a:r>
              <a:rPr lang="en-US" dirty="0"/>
              <a:t>if you can predict relative location of two patches</a:t>
            </a:r>
          </a:p>
          <a:p>
            <a:pPr lvl="2"/>
            <a:r>
              <a:rPr lang="en-US" dirty="0"/>
              <a:t>you must have a good image encoding</a:t>
            </a:r>
          </a:p>
          <a:p>
            <a:r>
              <a:rPr lang="en-US" dirty="0"/>
              <a:t>Procedure:</a:t>
            </a:r>
          </a:p>
          <a:p>
            <a:pPr lvl="1"/>
            <a:r>
              <a:rPr lang="en-US" dirty="0"/>
              <a:t>pass reference, query patch through encoder</a:t>
            </a:r>
          </a:p>
          <a:p>
            <a:pPr lvl="1"/>
            <a:r>
              <a:rPr lang="en-US" dirty="0"/>
              <a:t>predict location of query </a:t>
            </a:r>
            <a:r>
              <a:rPr lang="en-US" dirty="0" err="1"/>
              <a:t>wrt</a:t>
            </a:r>
            <a:r>
              <a:rPr lang="en-US" dirty="0"/>
              <a:t> reference using discriminator</a:t>
            </a:r>
          </a:p>
          <a:p>
            <a:pPr lvl="2"/>
            <a:r>
              <a:rPr lang="en-US" dirty="0"/>
              <a:t>manage a number of effects that lead to trivial solutions</a:t>
            </a:r>
          </a:p>
          <a:p>
            <a:pPr lvl="3"/>
            <a:r>
              <a:rPr lang="en-US" dirty="0"/>
              <a:t>chromatic aberration, etc.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6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C4E0F-76B9-4A9C-7FF8-E481D3F09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location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FAF4DB-0537-DA6B-2D6B-29F9903DF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203" y="1690689"/>
            <a:ext cx="5301593" cy="44581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F7BD8E-D214-7EDA-FD03-016DE6D15BEE}"/>
              </a:ext>
            </a:extLst>
          </p:cNvPr>
          <p:cNvSpPr txBox="1"/>
          <p:nvPr/>
        </p:nvSpPr>
        <p:spPr>
          <a:xfrm>
            <a:off x="168166" y="6484883"/>
            <a:ext cx="933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 of Fig1 of </a:t>
            </a:r>
            <a:r>
              <a:rPr lang="en-US" i="1" dirty="0"/>
              <a:t>Unsupervised Visual Representation Learning by Context Prediction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0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F2C8-38E4-6CD3-CAA9-0B6F6F31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Masked autoencoder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74232-570F-5BD2-9B3B-7226D37EE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Knock out high percentage of image patches	</a:t>
            </a:r>
          </a:p>
          <a:p>
            <a:pPr lvl="1"/>
            <a:r>
              <a:rPr lang="en-US" dirty="0"/>
              <a:t>masked image</a:t>
            </a:r>
          </a:p>
          <a:p>
            <a:r>
              <a:rPr lang="en-US" dirty="0"/>
              <a:t>train encoder/decoder to predict </a:t>
            </a:r>
          </a:p>
          <a:p>
            <a:pPr lvl="1"/>
            <a:r>
              <a:rPr lang="en-US" dirty="0"/>
              <a:t>image from masked image</a:t>
            </a:r>
          </a:p>
          <a:p>
            <a:pPr lvl="1"/>
            <a:r>
              <a:rPr lang="en-US" dirty="0"/>
              <a:t>drop decoder, keep encoder</a:t>
            </a:r>
          </a:p>
          <a:p>
            <a:r>
              <a:rPr lang="en-US" dirty="0"/>
              <a:t>This requires a strong (transformer) encoder</a:t>
            </a:r>
          </a:p>
        </p:txBody>
      </p:sp>
    </p:spTree>
    <p:extLst>
      <p:ext uri="{BB962C8B-B14F-4D97-AF65-F5344CB8AC3E}">
        <p14:creationId xmlns:p14="http://schemas.microsoft.com/office/powerpoint/2010/main" val="89028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8FA1F-B2DA-0D50-589E-A268ED4AB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B970C-1682-2299-CA4C-63855FC0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Masked autoencoder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A31FC-6A29-DB55-2420-984597BA9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6CE1C-A8C0-D3EE-A87B-9400FFAC8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59689"/>
            <a:ext cx="7772400" cy="44832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C08523-61E4-91D0-F96C-7FDC73BCC0F9}"/>
              </a:ext>
            </a:extLst>
          </p:cNvPr>
          <p:cNvSpPr txBox="1"/>
          <p:nvPr/>
        </p:nvSpPr>
        <p:spPr>
          <a:xfrm>
            <a:off x="1124607" y="6377835"/>
            <a:ext cx="660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 from </a:t>
            </a:r>
            <a:r>
              <a:rPr lang="en-US" i="1" dirty="0"/>
              <a:t>Masked Autoencoders Are Scalable Vision Learners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3108E-A702-141F-26A2-7D24E41EF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7324-9A88-1081-A1D1-7BFC23A3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Pretraining: contrastive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8D267-30E5-EF55-3ACA-616C946DB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An encoder yields an image embedding</a:t>
            </a:r>
          </a:p>
          <a:p>
            <a:pPr lvl="1"/>
            <a:r>
              <a:rPr lang="en-US" dirty="0"/>
              <a:t>for this, use embeddings on to unit sphere</a:t>
            </a:r>
          </a:p>
          <a:p>
            <a:r>
              <a:rPr lang="en-US" dirty="0"/>
              <a:t>Contrastive learning </a:t>
            </a:r>
          </a:p>
          <a:p>
            <a:pPr lvl="1"/>
            <a:r>
              <a:rPr lang="en-US" dirty="0"/>
              <a:t>(one of many variants!)</a:t>
            </a:r>
          </a:p>
          <a:p>
            <a:pPr lvl="1"/>
            <a:r>
              <a:rPr lang="en-US" dirty="0"/>
              <a:t>Exploit data augmentation</a:t>
            </a:r>
          </a:p>
          <a:p>
            <a:pPr lvl="2"/>
            <a:r>
              <a:rPr lang="en-US" dirty="0"/>
              <a:t>take image and</a:t>
            </a:r>
          </a:p>
          <a:p>
            <a:pPr lvl="3"/>
            <a:r>
              <a:rPr lang="en-US" dirty="0" err="1"/>
              <a:t>crop+resize</a:t>
            </a:r>
            <a:r>
              <a:rPr lang="en-US" dirty="0"/>
              <a:t>; adjust colormap; </a:t>
            </a:r>
            <a:r>
              <a:rPr lang="en-US" dirty="0" err="1"/>
              <a:t>etc</a:t>
            </a:r>
            <a:endParaRPr lang="en-US" dirty="0"/>
          </a:p>
          <a:p>
            <a:pPr lvl="2"/>
            <a:r>
              <a:rPr lang="en-US" dirty="0"/>
              <a:t>Adjust encoder so that</a:t>
            </a:r>
          </a:p>
          <a:p>
            <a:pPr lvl="3"/>
            <a:r>
              <a:rPr lang="en-US" dirty="0"/>
              <a:t>encode(A) and encode( augment(A)) are close</a:t>
            </a:r>
          </a:p>
          <a:p>
            <a:pPr lvl="3"/>
            <a:r>
              <a:rPr lang="en-US" dirty="0"/>
              <a:t>Images spread out </a:t>
            </a:r>
          </a:p>
          <a:p>
            <a:pPr lvl="4"/>
            <a:r>
              <a:rPr lang="en-US" dirty="0"/>
              <a:t>encode(A) and encode(B) are far</a:t>
            </a:r>
          </a:p>
          <a:p>
            <a:pPr lvl="4"/>
            <a:r>
              <a:rPr lang="en-US" dirty="0"/>
              <a:t>which is why we need the sphere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81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6CC2D-5158-32A9-BFBC-05D50E5E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Fine-grained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A3E36-D216-38F7-9570-D97D1FEA2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Applications:</a:t>
            </a:r>
          </a:p>
          <a:p>
            <a:pPr lvl="1"/>
            <a:r>
              <a:rPr lang="en-US" dirty="0"/>
              <a:t>identify birds </a:t>
            </a:r>
          </a:p>
          <a:p>
            <a:pPr lvl="1"/>
            <a:r>
              <a:rPr lang="en-US" dirty="0"/>
              <a:t>identify animals</a:t>
            </a:r>
          </a:p>
          <a:p>
            <a:pPr lvl="1"/>
            <a:r>
              <a:rPr lang="en-US" dirty="0"/>
              <a:t>identify parts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General issue:</a:t>
            </a:r>
          </a:p>
          <a:p>
            <a:pPr lvl="1"/>
            <a:r>
              <a:rPr lang="en-US" dirty="0"/>
              <a:t>some categories are very similar</a:t>
            </a:r>
          </a:p>
          <a:p>
            <a:pPr lvl="1"/>
            <a:r>
              <a:rPr lang="en-US" dirty="0"/>
              <a:t>may need to know where to look to find the difference</a:t>
            </a:r>
          </a:p>
        </p:txBody>
      </p:sp>
    </p:spTree>
    <p:extLst>
      <p:ext uri="{BB962C8B-B14F-4D97-AF65-F5344CB8AC3E}">
        <p14:creationId xmlns:p14="http://schemas.microsoft.com/office/powerpoint/2010/main" val="918625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6A24-A12F-8331-7A7C-3298F982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grained category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2D5DA-2988-36D7-9290-9168EB65E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A55A2-C614-9E5D-0241-DFDA575C6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922" y="1690688"/>
            <a:ext cx="5618621" cy="465754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508B73-702B-0E72-38D7-F47EBEC6277B}"/>
              </a:ext>
            </a:extLst>
          </p:cNvPr>
          <p:cNvCxnSpPr/>
          <p:nvPr/>
        </p:nvCxnSpPr>
        <p:spPr>
          <a:xfrm>
            <a:off x="2338338" y="1690689"/>
            <a:ext cx="0" cy="4004442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D0E7F5-3759-0694-7336-3872ACE31E47}"/>
              </a:ext>
            </a:extLst>
          </p:cNvPr>
          <p:cNvCxnSpPr/>
          <p:nvPr/>
        </p:nvCxnSpPr>
        <p:spPr>
          <a:xfrm>
            <a:off x="2327828" y="1690691"/>
            <a:ext cx="4663966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39347C-E9DD-2B8A-C56A-F9CFC51E40FA}"/>
              </a:ext>
            </a:extLst>
          </p:cNvPr>
          <p:cNvSpPr txBox="1"/>
          <p:nvPr/>
        </p:nvSpPr>
        <p:spPr>
          <a:xfrm>
            <a:off x="3807159" y="1278049"/>
            <a:ext cx="227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within class variation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13B39-2C78-26BD-5FC0-9006FDE0C552}"/>
              </a:ext>
            </a:extLst>
          </p:cNvPr>
          <p:cNvSpPr txBox="1"/>
          <p:nvPr/>
        </p:nvSpPr>
        <p:spPr>
          <a:xfrm rot="16200000">
            <a:off x="720696" y="3390625"/>
            <a:ext cx="2531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between class variation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83C8B-D79A-A31D-4A0D-F9717CF5421E}"/>
              </a:ext>
            </a:extLst>
          </p:cNvPr>
          <p:cNvSpPr txBox="1"/>
          <p:nvPr/>
        </p:nvSpPr>
        <p:spPr>
          <a:xfrm>
            <a:off x="273014" y="6348248"/>
            <a:ext cx="8334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credit:  Figure 4 of </a:t>
            </a:r>
            <a:r>
              <a:rPr lang="en-US" i="1" dirty="0"/>
              <a:t>Fine-Grained Image Analysis with Deep</a:t>
            </a:r>
            <a:r>
              <a:rPr lang="en-US" dirty="0"/>
              <a:t> </a:t>
            </a:r>
            <a:r>
              <a:rPr lang="en-US" i="1" dirty="0"/>
              <a:t>Learning: A Survey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17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4FB05-5D3A-867C-07D2-177944A0B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localize then describe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326D6-C869-8DAD-60C5-9196DB493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022684"/>
            <a:ext cx="7886700" cy="1325563"/>
          </a:xfrm>
        </p:spPr>
        <p:txBody>
          <a:bodyPr/>
          <a:lstStyle/>
          <a:p>
            <a:r>
              <a:rPr lang="en-US" dirty="0"/>
              <a:t>Issue:</a:t>
            </a:r>
          </a:p>
          <a:p>
            <a:pPr lvl="1"/>
            <a:r>
              <a:rPr lang="en-US" dirty="0"/>
              <a:t>fierce demands on labelled data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02317-B5DA-7B19-2A6B-E2072C5BD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06" y="1466311"/>
            <a:ext cx="6369269" cy="35694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2B3E3C-8A26-2DEE-FEAC-65365F20334B}"/>
              </a:ext>
            </a:extLst>
          </p:cNvPr>
          <p:cNvSpPr txBox="1"/>
          <p:nvPr/>
        </p:nvSpPr>
        <p:spPr>
          <a:xfrm>
            <a:off x="273014" y="6348248"/>
            <a:ext cx="8334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credit:  Figure 8 of </a:t>
            </a:r>
            <a:r>
              <a:rPr lang="en-US" i="1" dirty="0"/>
              <a:t>Fine-Grained Image Analysis with Deep</a:t>
            </a:r>
            <a:r>
              <a:rPr lang="en-US" dirty="0"/>
              <a:t> </a:t>
            </a:r>
            <a:r>
              <a:rPr lang="en-US" i="1" dirty="0"/>
              <a:t>Learning: A Survey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57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D95C7-613A-FEDA-D051-712CD38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higher order features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BE3A4-B303-9784-E2D5-3778AC17D639}"/>
              </a:ext>
            </a:extLst>
          </p:cNvPr>
          <p:cNvSpPr txBox="1"/>
          <p:nvPr/>
        </p:nvSpPr>
        <p:spPr>
          <a:xfrm>
            <a:off x="2104560" y="1825625"/>
            <a:ext cx="493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example, covariance of deep feature vectors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8AE87-BDA4-696A-AA68-716BE6D19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2688870"/>
            <a:ext cx="7772400" cy="371005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7DBC0A-3E81-68BC-70B1-9775F33E2B73}"/>
              </a:ext>
            </a:extLst>
          </p:cNvPr>
          <p:cNvCxnSpPr/>
          <p:nvPr/>
        </p:nvCxnSpPr>
        <p:spPr>
          <a:xfrm>
            <a:off x="6589986" y="2194957"/>
            <a:ext cx="0" cy="57977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2B906AE-8A8E-F023-B0D1-6907F98CC192}"/>
              </a:ext>
            </a:extLst>
          </p:cNvPr>
          <p:cNvSpPr txBox="1"/>
          <p:nvPr/>
        </p:nvSpPr>
        <p:spPr>
          <a:xfrm>
            <a:off x="273013" y="6348248"/>
            <a:ext cx="853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credit:  uses Fig 9 of </a:t>
            </a:r>
            <a:r>
              <a:rPr lang="en-US" i="1" dirty="0"/>
              <a:t>Fine-Grained Image Analysis with Deep</a:t>
            </a:r>
            <a:r>
              <a:rPr lang="en-US" dirty="0"/>
              <a:t> </a:t>
            </a:r>
            <a:r>
              <a:rPr lang="en-US" i="1" dirty="0"/>
              <a:t>Learning: A Survey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4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CB876-A91C-E525-78F2-EE8A100A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93AC0-58E9-CF5A-37BD-CC935279B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Label image by:</a:t>
            </a:r>
          </a:p>
          <a:p>
            <a:pPr lvl="1"/>
            <a:r>
              <a:rPr lang="en-US" dirty="0"/>
              <a:t>Insert image into encoder</a:t>
            </a:r>
          </a:p>
          <a:p>
            <a:pPr lvl="1"/>
            <a:r>
              <a:rPr lang="en-US" dirty="0"/>
              <a:t>apply multiclass classifier</a:t>
            </a:r>
          </a:p>
          <a:p>
            <a:r>
              <a:rPr lang="en-US" dirty="0"/>
              <a:t>Variants:</a:t>
            </a:r>
          </a:p>
          <a:p>
            <a:pPr lvl="1"/>
            <a:r>
              <a:rPr lang="en-US" dirty="0"/>
              <a:t>complexity and training process for encoder</a:t>
            </a:r>
          </a:p>
          <a:p>
            <a:pPr lvl="1"/>
            <a:r>
              <a:rPr lang="en-US" dirty="0"/>
              <a:t>how encoder is trained</a:t>
            </a:r>
          </a:p>
          <a:p>
            <a:pPr lvl="2"/>
            <a:r>
              <a:rPr lang="en-US" dirty="0"/>
              <a:t>using labels from your dataset is one of many options</a:t>
            </a:r>
          </a:p>
          <a:p>
            <a:pPr lvl="1"/>
            <a:r>
              <a:rPr lang="en-US" dirty="0"/>
              <a:t>what kinds of label are predicted</a:t>
            </a:r>
          </a:p>
          <a:p>
            <a:endParaRPr lang="en-US" dirty="0"/>
          </a:p>
          <a:p>
            <a:r>
              <a:rPr lang="en-US" dirty="0"/>
              <a:t>Right now, one label for the image </a:t>
            </a:r>
          </a:p>
          <a:p>
            <a:pPr lvl="1"/>
            <a:r>
              <a:rPr lang="en-US" dirty="0"/>
              <a:t>but the label might have quite complex structure...</a:t>
            </a:r>
          </a:p>
        </p:txBody>
      </p:sp>
    </p:spTree>
    <p:extLst>
      <p:ext uri="{BB962C8B-B14F-4D97-AF65-F5344CB8AC3E}">
        <p14:creationId xmlns:p14="http://schemas.microsoft.com/office/powerpoint/2010/main" val="938656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OA - rough 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SO</a:t>
            </a:r>
            <a:r>
              <a:rPr lang="en-US" dirty="0"/>
              <a:t>T</a:t>
            </a:r>
            <a:r>
              <a:rPr dirty="0"/>
              <a:t>A - rough summary</a:t>
            </a:r>
          </a:p>
        </p:txBody>
      </p:sp>
      <p:sp>
        <p:nvSpPr>
          <p:cNvPr id="177" name="Very high accuracy with 1000’s of class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Very high accuracy with 1000’s of classes</a:t>
            </a:r>
          </a:p>
          <a:p>
            <a:pPr lvl="1"/>
            <a:r>
              <a:rPr dirty="0"/>
              <a:t>Using </a:t>
            </a:r>
          </a:p>
          <a:p>
            <a:pPr lvl="2"/>
            <a:r>
              <a:rPr dirty="0"/>
              <a:t>very deep residual networks</a:t>
            </a:r>
          </a:p>
          <a:p>
            <a:pPr lvl="2"/>
            <a:r>
              <a:rPr dirty="0"/>
              <a:t>alternative feature construction methods</a:t>
            </a:r>
          </a:p>
          <a:p>
            <a:r>
              <a:rPr dirty="0"/>
              <a:t>Challenges</a:t>
            </a:r>
          </a:p>
          <a:p>
            <a:pPr lvl="1"/>
            <a:r>
              <a:rPr dirty="0"/>
              <a:t>tough with little training data</a:t>
            </a:r>
            <a:endParaRPr lang="en-US" dirty="0"/>
          </a:p>
          <a:p>
            <a:pPr lvl="2"/>
            <a:r>
              <a:rPr lang="en-US" dirty="0"/>
              <a:t>use a pretrained encoder and a classifier</a:t>
            </a:r>
          </a:p>
          <a:p>
            <a:pPr lvl="2"/>
            <a:r>
              <a:rPr lang="en-US" dirty="0"/>
              <a:t>link to language (later)</a:t>
            </a:r>
            <a:endParaRPr dirty="0"/>
          </a:p>
          <a:p>
            <a:pPr lvl="1"/>
            <a:r>
              <a:rPr lang="en-US"/>
              <a:t>sufficient </a:t>
            </a:r>
            <a:r>
              <a:t>change </a:t>
            </a:r>
            <a:r>
              <a:rPr dirty="0"/>
              <a:t>in dataset presents problems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146C-FA17-7F0C-E1A9-CC8260547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label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DE695-1238-301E-6375-75B007BFB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E759E-57AC-FE60-D413-210C408F4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39" y="2060576"/>
            <a:ext cx="8107911" cy="27368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09D8C2-EFD7-EB88-64DF-2F5B43CB1551}"/>
              </a:ext>
            </a:extLst>
          </p:cNvPr>
          <p:cNvSpPr txBox="1"/>
          <p:nvPr/>
        </p:nvSpPr>
        <p:spPr>
          <a:xfrm>
            <a:off x="273014" y="6348248"/>
            <a:ext cx="8334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credit:  Figure 3 of </a:t>
            </a:r>
            <a:r>
              <a:rPr lang="en-US" i="1" dirty="0"/>
              <a:t>Fine-Grained Image Analysis with Deep</a:t>
            </a:r>
            <a:r>
              <a:rPr lang="en-US" dirty="0"/>
              <a:t> </a:t>
            </a:r>
            <a:r>
              <a:rPr lang="en-US" i="1" dirty="0"/>
              <a:t>Learning: A Survey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7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EDB19-F709-66D2-3190-503C8D67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label:  category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D4669-0E48-5A36-B77A-F5DADE239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 the category of the “main object”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406A7-5F70-E9FE-0471-8D6EAF74C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41" y="2506662"/>
            <a:ext cx="52111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3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6180F-CD84-8042-A273-1D6E0409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label: attribute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B8AB6-03E4-5D9C-EE3F-E86250C8F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roppedImage.tiff" descr="droppedImage.tiff">
            <a:extLst>
              <a:ext uri="{FF2B5EF4-FFF2-40B4-BE49-F238E27FC236}">
                <a16:creationId xmlns:a16="http://schemas.microsoft.com/office/drawing/2014/main" id="{41B54A80-61A9-FD6C-2B1A-14D710C88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27" y="2247849"/>
            <a:ext cx="6482327" cy="337081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A.Farhadi, I. Endres, D. Hoiem, D.A. Forsyth, “Describing objects by their attributes”, CVPR 2009">
            <a:extLst>
              <a:ext uri="{FF2B5EF4-FFF2-40B4-BE49-F238E27FC236}">
                <a16:creationId xmlns:a16="http://schemas.microsoft.com/office/drawing/2014/main" id="{D366D826-2271-2D6F-3247-64C5BD934112}"/>
              </a:ext>
            </a:extLst>
          </p:cNvPr>
          <p:cNvSpPr txBox="1"/>
          <p:nvPr/>
        </p:nvSpPr>
        <p:spPr>
          <a:xfrm>
            <a:off x="962524" y="6097599"/>
            <a:ext cx="6986898" cy="7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>
            <a:lvl1pPr algn="ctr">
              <a:lnSpc>
                <a:spcPts val="2800"/>
              </a:lnSpc>
              <a:tabLst>
                <a:tab pos="1066800" algn="l"/>
              </a:tabLst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r>
              <a:rPr sz="1687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A.Farhadi</a:t>
            </a:r>
            <a:r>
              <a:rPr sz="1687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I. Endres, D. </a:t>
            </a:r>
            <a:r>
              <a:rPr sz="1687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Hoiem</a:t>
            </a:r>
            <a:r>
              <a:rPr sz="1687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D.A. Forsyth, “Describing objects by their attributes”, CVPR 2009</a:t>
            </a:r>
          </a:p>
        </p:txBody>
      </p:sp>
    </p:spTree>
    <p:extLst>
      <p:ext uri="{BB962C8B-B14F-4D97-AF65-F5344CB8AC3E}">
        <p14:creationId xmlns:p14="http://schemas.microsoft.com/office/powerpoint/2010/main" val="369650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4790-960B-7510-C4AB-6A3CB6C1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label...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594A3-3AFE-B5EA-9162-9F4490065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11-08 at 5.49.59 PM.png">
            <a:extLst>
              <a:ext uri="{FF2B5EF4-FFF2-40B4-BE49-F238E27FC236}">
                <a16:creationId xmlns:a16="http://schemas.microsoft.com/office/drawing/2014/main" id="{8559FD80-4A68-C846-4EE6-C35085A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76" y="3529815"/>
            <a:ext cx="3048000" cy="22927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75425B-D232-F0AB-5D9C-D3D58033F98F}"/>
              </a:ext>
            </a:extLst>
          </p:cNvPr>
          <p:cNvSpPr txBox="1"/>
          <p:nvPr/>
        </p:nvSpPr>
        <p:spPr>
          <a:xfrm>
            <a:off x="7160861" y="5708431"/>
            <a:ext cx="1397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hlinkClick r:id="rId3"/>
              </a:rPr>
              <a:t>Vo et al. (2017)</a:t>
            </a:r>
            <a:endParaRPr lang="en-US" sz="1400" b="0" dirty="0"/>
          </a:p>
        </p:txBody>
      </p:sp>
      <p:pic>
        <p:nvPicPr>
          <p:cNvPr id="6" name="Picture 5" descr="Screen Shot 2017-11-08 at 5.52.23 PM.png">
            <a:extLst>
              <a:ext uri="{FF2B5EF4-FFF2-40B4-BE49-F238E27FC236}">
                <a16:creationId xmlns:a16="http://schemas.microsoft.com/office/drawing/2014/main" id="{0E033E14-0D22-C591-A39C-9BADE62DAF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4389"/>
          <a:stretch/>
        </p:blipFill>
        <p:spPr>
          <a:xfrm>
            <a:off x="178676" y="3529815"/>
            <a:ext cx="2694506" cy="2388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DA5B20-9068-1EAA-5E54-6CE8FC6F7651}"/>
              </a:ext>
            </a:extLst>
          </p:cNvPr>
          <p:cNvSpPr txBox="1"/>
          <p:nvPr/>
        </p:nvSpPr>
        <p:spPr>
          <a:xfrm>
            <a:off x="524915" y="5886032"/>
            <a:ext cx="2080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hlinkClick r:id="rId5"/>
              </a:rPr>
              <a:t>Vittayakorn et al. (2017)</a:t>
            </a:r>
            <a:endParaRPr lang="en-US" sz="1400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AC39CA-C71E-3C05-FB08-DC8420BB3208}"/>
              </a:ext>
            </a:extLst>
          </p:cNvPr>
          <p:cNvSpPr txBox="1"/>
          <p:nvPr/>
        </p:nvSpPr>
        <p:spPr>
          <a:xfrm>
            <a:off x="657742" y="315037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Date prediction</a:t>
            </a:r>
          </a:p>
        </p:txBody>
      </p:sp>
    </p:spTree>
    <p:extLst>
      <p:ext uri="{BB962C8B-B14F-4D97-AF65-F5344CB8AC3E}">
        <p14:creationId xmlns:p14="http://schemas.microsoft.com/office/powerpoint/2010/main" val="2512472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80ECB-AA47-95C8-1956-829F4D97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1A00A-F108-80D8-863B-4BDF276AB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Architectures</a:t>
            </a:r>
          </a:p>
          <a:p>
            <a:pPr lvl="1"/>
            <a:r>
              <a:rPr lang="en-US" dirty="0" err="1"/>
              <a:t>ResNet</a:t>
            </a:r>
            <a:endParaRPr lang="en-US" dirty="0"/>
          </a:p>
          <a:p>
            <a:pPr lvl="1"/>
            <a:r>
              <a:rPr lang="en-US" dirty="0"/>
              <a:t>Transformer</a:t>
            </a:r>
          </a:p>
          <a:p>
            <a:pPr lvl="1"/>
            <a:r>
              <a:rPr lang="en-US" dirty="0"/>
              <a:t>Something else</a:t>
            </a:r>
          </a:p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Labels only</a:t>
            </a:r>
          </a:p>
          <a:p>
            <a:pPr lvl="1"/>
            <a:r>
              <a:rPr lang="en-US" dirty="0"/>
              <a:t>Pretrained and fine-tune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5634-0CAE-68BE-8319-3BCF13C68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Recipes for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7B22F-CF2F-E0A0-580E-24F91DAE2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Cheap and cheerful</a:t>
            </a:r>
          </a:p>
          <a:p>
            <a:pPr lvl="1"/>
            <a:r>
              <a:rPr lang="en-US" dirty="0"/>
              <a:t>obtain small encoder</a:t>
            </a:r>
          </a:p>
          <a:p>
            <a:pPr lvl="2"/>
            <a:r>
              <a:rPr lang="en-US" dirty="0"/>
              <a:t>likely, small </a:t>
            </a:r>
            <a:r>
              <a:rPr lang="en-US" dirty="0" err="1"/>
              <a:t>ResNet</a:t>
            </a:r>
            <a:r>
              <a:rPr lang="en-US" dirty="0"/>
              <a:t>, possibly pre-trained on ImageNet</a:t>
            </a:r>
          </a:p>
          <a:p>
            <a:pPr lvl="1"/>
            <a:r>
              <a:rPr lang="en-US" dirty="0"/>
              <a:t>Train this on your labels</a:t>
            </a:r>
          </a:p>
          <a:p>
            <a:pPr lvl="2"/>
            <a:r>
              <a:rPr lang="en-US" dirty="0"/>
              <a:t>possibly fine-tuning encoder</a:t>
            </a:r>
          </a:p>
          <a:p>
            <a:pPr lvl="3"/>
            <a:r>
              <a:rPr lang="en-US" dirty="0"/>
              <a:t>small learning rate for encoder, bigger for linear classifier</a:t>
            </a:r>
          </a:p>
          <a:p>
            <a:r>
              <a:rPr lang="en-US" dirty="0"/>
              <a:t>Luxury high performance</a:t>
            </a:r>
          </a:p>
          <a:p>
            <a:pPr lvl="1"/>
            <a:r>
              <a:rPr lang="en-US" dirty="0"/>
              <a:t>obtain large encoder</a:t>
            </a:r>
          </a:p>
          <a:p>
            <a:pPr lvl="2"/>
            <a:r>
              <a:rPr lang="en-US" dirty="0"/>
              <a:t>very likely transformer, heavily pretrained</a:t>
            </a:r>
          </a:p>
          <a:p>
            <a:pPr lvl="1"/>
            <a:r>
              <a:rPr lang="en-US" dirty="0"/>
              <a:t>fine-tune on your labels</a:t>
            </a:r>
          </a:p>
          <a:p>
            <a:r>
              <a:rPr lang="en-US" dirty="0"/>
              <a:t>Large specialized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 fine-grained recognition</a:t>
            </a:r>
          </a:p>
          <a:p>
            <a:pPr lvl="1"/>
            <a:r>
              <a:rPr lang="en-US" dirty="0"/>
              <a:t>architectures and processes quite varied</a:t>
            </a:r>
          </a:p>
        </p:txBody>
      </p:sp>
    </p:spTree>
    <p:extLst>
      <p:ext uri="{BB962C8B-B14F-4D97-AF65-F5344CB8AC3E}">
        <p14:creationId xmlns:p14="http://schemas.microsoft.com/office/powerpoint/2010/main" val="84181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AE790-B763-A2F5-FEAB-59FE52EDC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Pretraining with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20070-763E-0FA1-C8C5-060A3697C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Procedure:</a:t>
            </a:r>
          </a:p>
          <a:p>
            <a:pPr lvl="1"/>
            <a:r>
              <a:rPr lang="en-US" dirty="0"/>
              <a:t>minimize loss by descent</a:t>
            </a:r>
          </a:p>
          <a:p>
            <a:pPr lvl="2"/>
            <a:r>
              <a:rPr lang="en-US" dirty="0"/>
              <a:t>rich collection of training tricks, can’t do here</a:t>
            </a:r>
          </a:p>
          <a:p>
            <a:pPr lvl="3"/>
            <a:r>
              <a:rPr lang="en-US" dirty="0"/>
              <a:t>multi-GPU training; managing batch sizes; learning rate </a:t>
            </a:r>
            <a:r>
              <a:rPr lang="en-US" dirty="0" err="1"/>
              <a:t>schedules;etc</a:t>
            </a:r>
            <a:r>
              <a:rPr lang="en-US" dirty="0"/>
              <a:t>, etc.</a:t>
            </a:r>
          </a:p>
          <a:p>
            <a:r>
              <a:rPr lang="en-US" dirty="0"/>
              <a:t>ImageNet</a:t>
            </a:r>
          </a:p>
          <a:p>
            <a:pPr lvl="1"/>
            <a:r>
              <a:rPr lang="en-US" dirty="0"/>
              <a:t>the Big Beast</a:t>
            </a:r>
          </a:p>
          <a:p>
            <a:pPr lvl="2"/>
            <a:r>
              <a:rPr lang="en-US" dirty="0"/>
              <a:t>1000 categories, millions of training images</a:t>
            </a:r>
          </a:p>
          <a:p>
            <a:pPr lvl="1"/>
            <a:r>
              <a:rPr lang="en-US" dirty="0"/>
              <a:t>BUT</a:t>
            </a:r>
          </a:p>
          <a:p>
            <a:pPr lvl="2"/>
            <a:r>
              <a:rPr lang="en-US" dirty="0"/>
              <a:t>categories might not line up with what you want</a:t>
            </a:r>
          </a:p>
          <a:p>
            <a:pPr lvl="2"/>
            <a:r>
              <a:rPr lang="en-US" dirty="0"/>
              <a:t>there are always more </a:t>
            </a:r>
            <a:r>
              <a:rPr lang="en-US" dirty="0" err="1"/>
              <a:t>unlabelled</a:t>
            </a:r>
            <a:r>
              <a:rPr lang="en-US" dirty="0"/>
              <a:t> than labelled images</a:t>
            </a:r>
          </a:p>
          <a:p>
            <a:r>
              <a:rPr lang="en-US" dirty="0" err="1"/>
              <a:t>TinyImageNet</a:t>
            </a:r>
            <a:endParaRPr lang="en-US" dirty="0"/>
          </a:p>
          <a:p>
            <a:pPr lvl="1"/>
            <a:r>
              <a:rPr lang="en-US" dirty="0"/>
              <a:t>200 classes, 100K images, smaller images</a:t>
            </a:r>
          </a:p>
        </p:txBody>
      </p:sp>
    </p:spTree>
    <p:extLst>
      <p:ext uri="{BB962C8B-B14F-4D97-AF65-F5344CB8AC3E}">
        <p14:creationId xmlns:p14="http://schemas.microsoft.com/office/powerpoint/2010/main" val="900702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</TotalTime>
  <Words>661</Words>
  <Application>Microsoft Macintosh PowerPoint</Application>
  <PresentationFormat>On-screen Show (4:3)</PresentationFormat>
  <Paragraphs>129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Image Classification</vt:lpstr>
      <vt:lpstr>Core idea</vt:lpstr>
      <vt:lpstr>Types of label</vt:lpstr>
      <vt:lpstr>Types of label:  category</vt:lpstr>
      <vt:lpstr>Types of label: attribute</vt:lpstr>
      <vt:lpstr>Other types of label...</vt:lpstr>
      <vt:lpstr>The encoder</vt:lpstr>
      <vt:lpstr>Recipes for cases</vt:lpstr>
      <vt:lpstr>Pretraining with labels</vt:lpstr>
      <vt:lpstr>Pretraining without labels</vt:lpstr>
      <vt:lpstr>Predicting location</vt:lpstr>
      <vt:lpstr>Predicting location</vt:lpstr>
      <vt:lpstr>Masked autoencoder</vt:lpstr>
      <vt:lpstr>Masked autoencoder</vt:lpstr>
      <vt:lpstr>Pretraining: contrastive learning</vt:lpstr>
      <vt:lpstr>Fine-grained recognition</vt:lpstr>
      <vt:lpstr>Fine grained category recognition</vt:lpstr>
      <vt:lpstr>Strategy: localize then describe</vt:lpstr>
      <vt:lpstr>Strategy: higher order features</vt:lpstr>
      <vt:lpstr>SOTA - rough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17</cp:revision>
  <dcterms:created xsi:type="dcterms:W3CDTF">2026-02-04T19:16:51Z</dcterms:created>
  <dcterms:modified xsi:type="dcterms:W3CDTF">2026-02-05T00:25:04Z</dcterms:modified>
</cp:coreProperties>
</file>