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6" r:id="rId2"/>
    <p:sldId id="565" r:id="rId3"/>
    <p:sldId id="545" r:id="rId4"/>
    <p:sldId id="546" r:id="rId5"/>
    <p:sldId id="547" r:id="rId6"/>
    <p:sldId id="550" r:id="rId7"/>
    <p:sldId id="549" r:id="rId8"/>
    <p:sldId id="552" r:id="rId9"/>
    <p:sldId id="551" r:id="rId10"/>
    <p:sldId id="554" r:id="rId11"/>
    <p:sldId id="553" r:id="rId12"/>
    <p:sldId id="555" r:id="rId13"/>
    <p:sldId id="556" r:id="rId14"/>
    <p:sldId id="557" r:id="rId15"/>
    <p:sldId id="558" r:id="rId16"/>
    <p:sldId id="559" r:id="rId17"/>
    <p:sldId id="561" r:id="rId18"/>
    <p:sldId id="562" r:id="rId19"/>
    <p:sldId id="563" r:id="rId20"/>
    <p:sldId id="560" r:id="rId21"/>
    <p:sldId id="564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21" d="100"/>
          <a:sy n="121" d="100"/>
        </p:scale>
        <p:origin x="19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CCF669-0743-FF48-9059-C1CCB6971939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E20AF-7ED0-CF4B-96F6-46D6663D8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1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811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AAF0F0-231C-E424-5FD1-5280898B6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77B6F3-316A-7F14-BC7B-299DCFEED5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C45B7A-18FD-380A-B004-E7EB1A7BDD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D8D06-5A35-87EC-EF34-4679FE5F59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1047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4EA36-ED56-D551-D00C-2B7996DF8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0FC4D-6839-3C0D-365C-2E49A9DF9D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73E08F-ECFD-14DC-F470-CD9D07009E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FA5CE-04D1-B439-17E2-BF6E961F87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DA368F-462D-CC45-9991-768873D6C6E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5887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2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40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84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42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1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95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43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21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30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225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868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6018DB-4AC2-814B-96FD-BFDAD1F5054F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687311-B811-0743-8662-66DEECB8E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41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87BA7-176C-A79E-079C-4174D386D6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Inpainting using patches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7F6F15-3E08-FBF5-2981-C57B3D0C39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D.A. Forsyth</a:t>
            </a:r>
          </a:p>
          <a:p>
            <a:r>
              <a:rPr lang="en-US" dirty="0"/>
              <a:t>University of Illinois at Urbana Champaign</a:t>
            </a:r>
          </a:p>
        </p:txBody>
      </p:sp>
    </p:spTree>
    <p:extLst>
      <p:ext uri="{BB962C8B-B14F-4D97-AF65-F5344CB8AC3E}">
        <p14:creationId xmlns:p14="http://schemas.microsoft.com/office/powerpoint/2010/main" val="3820443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CD22-EC43-2997-FED6-F8446D3C4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BACE96-E2B5-BB43-A13F-9DB52A42B3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25" y="1657350"/>
            <a:ext cx="7658100" cy="402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10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AFFFF-DCB1-72F4-24C5-487D1BF15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ED32F8-B5B4-F14B-5B51-8291FF320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29" y="2257165"/>
            <a:ext cx="9043946" cy="346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6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3564E-FF52-2F1C-80EB-266255C9B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Incremental inpainting makes big images from small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2D6CA3-3FFA-0FF8-AFEF-BA5886C93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400" y="1828801"/>
            <a:ext cx="9224799" cy="360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8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634C0-1F9D-24A9-7DEC-E33A52970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size of the patch matters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900A3E-0F75-7E83-FF83-A0BE2FE11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26" y="2497771"/>
            <a:ext cx="9061374" cy="1845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63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B1E3-5447-C211-F817-7FBC11B7F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62865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But this is a weird noise model…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0E21A9-3010-09F4-34E6-35978B495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7772400" cy="3943350"/>
          </a:xfrm>
        </p:spPr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You *know* which pixels are wrong</a:t>
            </a:r>
          </a:p>
          <a:p>
            <a:endParaRPr lang="en-US" dirty="0"/>
          </a:p>
          <a:p>
            <a:r>
              <a:rPr lang="en-US" dirty="0"/>
              <a:t>What about additive gaussian noise?   </a:t>
            </a:r>
          </a:p>
          <a:p>
            <a:endParaRPr lang="en-US" dirty="0"/>
          </a:p>
          <a:p>
            <a:r>
              <a:rPr lang="en-US" dirty="0"/>
              <a:t>The principle here is that there are other patches in the image that are “like” the patch you are interested in</a:t>
            </a:r>
          </a:p>
          <a:p>
            <a:endParaRPr lang="en-US" dirty="0"/>
          </a:p>
          <a:p>
            <a:r>
              <a:rPr lang="en-US" dirty="0"/>
              <a:t>Idea – estimate pixel value using </a:t>
            </a:r>
          </a:p>
          <a:p>
            <a:pPr lvl="1"/>
            <a:r>
              <a:rPr lang="en-US" dirty="0"/>
              <a:t> a weighted sum *over all patches* weighted by similarity</a:t>
            </a:r>
          </a:p>
          <a:p>
            <a:pPr lvl="1"/>
            <a:r>
              <a:rPr lang="en-US" dirty="0"/>
              <a:t>of patch to neighborhood around pixel</a:t>
            </a:r>
          </a:p>
        </p:txBody>
      </p:sp>
    </p:spTree>
    <p:extLst>
      <p:ext uri="{BB962C8B-B14F-4D97-AF65-F5344CB8AC3E}">
        <p14:creationId xmlns:p14="http://schemas.microsoft.com/office/powerpoint/2010/main" val="3886215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AC294-6DB2-33D9-D9DF-23E57B99E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Non-local means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2F50B9-8DCE-8173-5A87-36FA47EB1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3887B-7C9B-235B-BAE3-105D772B1D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286000"/>
            <a:ext cx="7943850" cy="276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2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4B309-CBF2-971B-4E9A-8BB02A345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AA253-C721-61F2-6C80-33018F59A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0B809-7D6A-40C3-BF48-48745150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80" y="1628775"/>
            <a:ext cx="8467840" cy="1257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57731-AC63-42E6-61FB-A0108BE522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30" y="3217149"/>
            <a:ext cx="8308623" cy="193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521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6DBD9F-CCC2-3BD6-E054-47DFF97E9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95CF5-F07A-240C-8C9A-8DAC588C9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61786-F033-09EE-C72D-18CAF6817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92DBD7-80CA-5942-87BF-5A97C5938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8" y="1114053"/>
            <a:ext cx="8854712" cy="4658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9103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E89ED-A59F-BDE9-6972-3C00ECD3C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00386-5EFF-710A-8C0E-87BCEDF96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405344-DEB8-D1C8-C410-31C88B646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887083"/>
            <a:ext cx="6366407" cy="505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141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742DD-8503-71CF-772F-9097C15DA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B4DA8-F3B0-ECCE-472C-5489E584D3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3EB0FA-6319-26BD-E334-B08FEE014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050" y="894747"/>
            <a:ext cx="6400800" cy="50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15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A854F-55E7-E3B5-8B1B-6CC1B9B4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property of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80DAB-3A22-CA8B-55E5-27C5377595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They’re built out of patches that tend to repeat</a:t>
            </a:r>
          </a:p>
          <a:p>
            <a:endParaRPr lang="en-US" dirty="0"/>
          </a:p>
          <a:p>
            <a:r>
              <a:rPr lang="en-US" dirty="0"/>
              <a:t>So there is often a patch some distance away that looks like the patch you’re looking at</a:t>
            </a:r>
          </a:p>
          <a:p>
            <a:pPr lvl="1"/>
            <a:r>
              <a:rPr lang="en-US" dirty="0"/>
              <a:t>even for quite </a:t>
            </a:r>
            <a:r>
              <a:rPr lang="en-US"/>
              <a:t>big patches</a:t>
            </a:r>
          </a:p>
        </p:txBody>
      </p:sp>
    </p:spTree>
    <p:extLst>
      <p:ext uri="{BB962C8B-B14F-4D97-AF65-F5344CB8AC3E}">
        <p14:creationId xmlns:p14="http://schemas.microsoft.com/office/powerpoint/2010/main" val="2344222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F6A7E-AA94-37D6-7207-CF863E024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Bilateral Filter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E05D5-C951-C483-937D-4590D8905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53C92B-A4DD-FADB-3D4A-CEB52E028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67" y="2598861"/>
            <a:ext cx="8757833" cy="24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214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DC754-AE23-D598-AFB3-598B60B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think about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DAE00E-1130-3EBE-F4B6-EAFF5A854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400" y="2216150"/>
            <a:ext cx="68072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90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F38F092B-CA67-1D43-9299-9D726C3BBC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7DF13A-58BB-40F1-9E96-E1C95F15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975" y="1568197"/>
            <a:ext cx="4010025" cy="44974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2CD737-45FA-ADC9-8C81-5BBEE20FFAC1}"/>
              </a:ext>
            </a:extLst>
          </p:cNvPr>
          <p:cNvSpPr txBox="1"/>
          <p:nvPr/>
        </p:nvSpPr>
        <p:spPr>
          <a:xfrm>
            <a:off x="4669656" y="2628901"/>
            <a:ext cx="289810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Images tend to be made of repeating</a:t>
            </a:r>
          </a:p>
          <a:p>
            <a:r>
              <a:rPr lang="en-US" sz="1350" dirty="0"/>
              <a:t>patches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891D-1626-A8E7-BDE6-E5481DB79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727760C6-9891-37DB-7674-F7452BD6C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489A82-25D1-F883-594D-525A2FB29547}"/>
              </a:ext>
            </a:extLst>
          </p:cNvPr>
          <p:cNvSpPr txBox="1"/>
          <p:nvPr/>
        </p:nvSpPr>
        <p:spPr>
          <a:xfrm>
            <a:off x="4369605" y="2701878"/>
            <a:ext cx="289810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Images tend to be made of repeating</a:t>
            </a:r>
          </a:p>
          <a:p>
            <a:r>
              <a:rPr lang="en-US" sz="1350" dirty="0"/>
              <a:t>patches</a:t>
            </a:r>
          </a:p>
          <a:p>
            <a:endParaRPr lang="en-US" sz="1350" dirty="0"/>
          </a:p>
          <a:p>
            <a:r>
              <a:rPr lang="en-US" sz="1350" dirty="0"/>
              <a:t>This is true even for quite big </a:t>
            </a:r>
          </a:p>
          <a:p>
            <a:r>
              <a:rPr lang="en-US" sz="1350" dirty="0"/>
              <a:t>(so quite distinctive)</a:t>
            </a:r>
          </a:p>
          <a:p>
            <a:r>
              <a:rPr lang="en-US" sz="1350" dirty="0"/>
              <a:t>patches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C028E9-AE49-77B0-7B7E-B2B9036A5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558422"/>
            <a:ext cx="3912406" cy="444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811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0850D3-3DC3-A3C4-127C-2C26839B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A3D06E06-6C76-2D34-3865-31F4C1E7D1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Denoising images using patches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1ED7E4-B406-895B-5756-D16CE990D06C}"/>
              </a:ext>
            </a:extLst>
          </p:cNvPr>
          <p:cNvSpPr txBox="1"/>
          <p:nvPr/>
        </p:nvSpPr>
        <p:spPr>
          <a:xfrm>
            <a:off x="4369605" y="2701878"/>
            <a:ext cx="2898101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Images tend to be made of repeating</a:t>
            </a:r>
          </a:p>
          <a:p>
            <a:r>
              <a:rPr lang="en-US" sz="1350" dirty="0"/>
              <a:t>patches</a:t>
            </a:r>
          </a:p>
          <a:p>
            <a:endParaRPr lang="en-US" sz="1350" dirty="0"/>
          </a:p>
          <a:p>
            <a:r>
              <a:rPr lang="en-US" sz="1350" dirty="0"/>
              <a:t>This is true even for quite big </a:t>
            </a:r>
          </a:p>
          <a:p>
            <a:r>
              <a:rPr lang="en-US" sz="1350" dirty="0"/>
              <a:t>(so quite distinctive)</a:t>
            </a:r>
          </a:p>
          <a:p>
            <a:r>
              <a:rPr lang="en-US" sz="1350" dirty="0"/>
              <a:t>patches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2D62D4-F12B-304E-F96E-53E037C89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1514475"/>
            <a:ext cx="4000500" cy="45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464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63B860A-7AFE-BE13-6264-CEF75169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Inpainting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4D9293-13F9-113E-12B1-6FFABD480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7772400" cy="4910302"/>
          </a:xfrm>
        </p:spPr>
        <p:txBody>
          <a:bodyPr>
            <a:normAutofit/>
          </a:bodyPr>
          <a:lstStyle/>
          <a:p>
            <a:r>
              <a:rPr lang="en-US" dirty="0"/>
              <a:t>Simplest case:</a:t>
            </a:r>
          </a:p>
          <a:p>
            <a:pPr lvl="1"/>
            <a:r>
              <a:rPr lang="en-US" dirty="0"/>
              <a:t> some fraction of pixels has been “knocked out” at random</a:t>
            </a:r>
          </a:p>
          <a:p>
            <a:pPr lvl="1"/>
            <a:r>
              <a:rPr lang="en-US" dirty="0"/>
              <a:t>(perhaps set to zero)</a:t>
            </a:r>
          </a:p>
          <a:p>
            <a:pPr lvl="1"/>
            <a:r>
              <a:rPr lang="en-US" dirty="0"/>
              <a:t>and you know which pixels</a:t>
            </a:r>
          </a:p>
          <a:p>
            <a:endParaRPr lang="en-US" dirty="0"/>
          </a:p>
          <a:p>
            <a:r>
              <a:rPr lang="en-US" dirty="0"/>
              <a:t>Fix:</a:t>
            </a:r>
          </a:p>
          <a:p>
            <a:pPr lvl="1"/>
            <a:r>
              <a:rPr lang="en-US" dirty="0"/>
              <a:t>take window around knocked out pixel</a:t>
            </a:r>
          </a:p>
          <a:p>
            <a:pPr lvl="1"/>
            <a:r>
              <a:rPr lang="en-US" dirty="0"/>
              <a:t>find closest match in the image</a:t>
            </a:r>
          </a:p>
          <a:p>
            <a:pPr lvl="1"/>
            <a:r>
              <a:rPr lang="en-US" dirty="0"/>
              <a:t>take the center pixel from matching window</a:t>
            </a:r>
          </a:p>
        </p:txBody>
      </p:sp>
    </p:spTree>
    <p:extLst>
      <p:ext uri="{BB962C8B-B14F-4D97-AF65-F5344CB8AC3E}">
        <p14:creationId xmlns:p14="http://schemas.microsoft.com/office/powerpoint/2010/main" val="306021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DFD90-BAFB-10BD-650C-D35B29B92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21739"/>
            <a:ext cx="7772400" cy="628650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A91305-A6CC-ACD8-15B3-277830081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52895"/>
            <a:ext cx="8286750" cy="5056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9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E4E9CF-A9BA-E445-6ED0-4830BA39F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914400"/>
            <a:ext cx="7772400" cy="628650"/>
          </a:xfrm>
        </p:spPr>
        <p:txBody>
          <a:bodyPr>
            <a:normAutofit fontScale="90000"/>
          </a:bodyPr>
          <a:lstStyle/>
          <a:p>
            <a:r>
              <a:rPr lang="en-US" dirty="0"/>
              <a:t>Inpainting for bigger knockouts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F2D5B01-E919-D421-4244-91A3F1CCA9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543050"/>
            <a:ext cx="7772400" cy="39433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Assume a </a:t>
            </a:r>
            <a:r>
              <a:rPr lang="en-US" dirty="0" err="1"/>
              <a:t>kxk</a:t>
            </a:r>
            <a:r>
              <a:rPr lang="en-US" dirty="0"/>
              <a:t> window gets ”knocked out” (k small, but k&gt;1)</a:t>
            </a:r>
          </a:p>
          <a:p>
            <a:endParaRPr lang="en-US" dirty="0"/>
          </a:p>
          <a:p>
            <a:r>
              <a:rPr lang="en-US" dirty="0"/>
              <a:t>Procedure works if you are careful about matching</a:t>
            </a:r>
          </a:p>
          <a:p>
            <a:endParaRPr lang="en-US" dirty="0"/>
          </a:p>
          <a:p>
            <a:r>
              <a:rPr lang="en-US" dirty="0"/>
              <a:t> - </a:t>
            </a:r>
            <a:r>
              <a:rPr lang="en-US" dirty="0" err="1"/>
              <a:t>eg</a:t>
            </a:r>
            <a:r>
              <a:rPr lang="en-US" dirty="0"/>
              <a:t> don’t match to windows that have knocked out pixels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2007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FCDB-15EE-B88D-F71D-F40357D2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AC647A-F679-D022-1B31-3B548BD4D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" y="957184"/>
            <a:ext cx="8286750" cy="504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67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298</Words>
  <Application>Microsoft Macintosh PowerPoint</Application>
  <PresentationFormat>On-screen Show (4:3)</PresentationFormat>
  <Paragraphs>62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 Theme</vt:lpstr>
      <vt:lpstr>Inpainting using patches</vt:lpstr>
      <vt:lpstr>Another property of images</vt:lpstr>
      <vt:lpstr>Denoising images using patches</vt:lpstr>
      <vt:lpstr>Denoising images using patches</vt:lpstr>
      <vt:lpstr>Denoising images using patches</vt:lpstr>
      <vt:lpstr>Inpainting</vt:lpstr>
      <vt:lpstr>PowerPoint Presentation</vt:lpstr>
      <vt:lpstr>Inpainting for bigger knockouts</vt:lpstr>
      <vt:lpstr>PowerPoint Presentation</vt:lpstr>
      <vt:lpstr>Incremental inpainting</vt:lpstr>
      <vt:lpstr>PowerPoint Presentation</vt:lpstr>
      <vt:lpstr>Incremental inpainting makes big images from small</vt:lpstr>
      <vt:lpstr>The size of the patch matters</vt:lpstr>
      <vt:lpstr>But this is a weird noise model…</vt:lpstr>
      <vt:lpstr>Non-local means</vt:lpstr>
      <vt:lpstr>PowerPoint Presentation</vt:lpstr>
      <vt:lpstr>PowerPoint Presentation</vt:lpstr>
      <vt:lpstr>PowerPoint Presentation</vt:lpstr>
      <vt:lpstr>PowerPoint Presentation</vt:lpstr>
      <vt:lpstr>The Bilateral Filter</vt:lpstr>
      <vt:lpstr>Things to think about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Forsyth, David Alexander</dc:creator>
  <cp:lastModifiedBy>Forsyth, David Alexander</cp:lastModifiedBy>
  <cp:revision>3</cp:revision>
  <dcterms:created xsi:type="dcterms:W3CDTF">2026-01-12T23:04:41Z</dcterms:created>
  <dcterms:modified xsi:type="dcterms:W3CDTF">2026-01-14T20:57:58Z</dcterms:modified>
</cp:coreProperties>
</file>