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907" r:id="rId3"/>
    <p:sldId id="913" r:id="rId4"/>
    <p:sldId id="911" r:id="rId5"/>
    <p:sldId id="308" r:id="rId6"/>
    <p:sldId id="309" r:id="rId7"/>
    <p:sldId id="910" r:id="rId8"/>
    <p:sldId id="633" r:id="rId9"/>
    <p:sldId id="886" r:id="rId10"/>
    <p:sldId id="311" r:id="rId11"/>
    <p:sldId id="312" r:id="rId12"/>
    <p:sldId id="909" r:id="rId13"/>
    <p:sldId id="544" r:id="rId14"/>
    <p:sldId id="641" r:id="rId15"/>
    <p:sldId id="642" r:id="rId16"/>
    <p:sldId id="562" r:id="rId17"/>
    <p:sldId id="644" r:id="rId18"/>
    <p:sldId id="878" r:id="rId19"/>
    <p:sldId id="565" r:id="rId20"/>
    <p:sldId id="568" r:id="rId21"/>
    <p:sldId id="570" r:id="rId22"/>
    <p:sldId id="918" r:id="rId23"/>
    <p:sldId id="915" r:id="rId24"/>
    <p:sldId id="916" r:id="rId25"/>
    <p:sldId id="917" r:id="rId26"/>
    <p:sldId id="91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D47DA-21A9-A548-AEB7-E060B7E9DC17}" type="datetimeFigureOut">
              <a:rPr lang="en-US" smtClean="0"/>
              <a:t>2/16/26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0DFD6-CC4D-0642-8CFA-5E3A13AF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6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D0D28-232D-46E6-86F8-0E7602EF91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CE3CC-6BB1-4E33-A918-89826F57584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402EEE-FE0D-4A8C-9791-47EFCF79615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D0D28-232D-46E6-86F8-0E7602EF91F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3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35EDB-BCF2-3DD9-0A83-A840BB17D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480E4081-D3B7-43CC-E6D5-3FEE0DBDED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928A1-1576-4515-817A-3B72D821655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9103113-B70C-F55F-1132-34BED2584D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837051C1-2DEC-1BF2-17ED-1C6AC670F7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3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928A1-1576-4515-817A-3B72D821655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6CA3E-1B8A-410B-86F1-F2817E75B73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A49AF-61CE-4184-96D6-8E258A8E634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A49AF-61CE-4184-96D6-8E258A8E634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B2FD0-681D-44BA-B33E-496B4F660E9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087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6CA3E-1B8A-410B-86F1-F2817E75B73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9D8-1105-3343-B919-5ED87110B77B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7985-2EAE-5A4B-833D-4B32370D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9D8-1105-3343-B919-5ED87110B77B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7985-2EAE-5A4B-833D-4B32370D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9D8-1105-3343-B919-5ED87110B77B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7985-2EAE-5A4B-833D-4B32370D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67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7358063" cy="1714500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ts val="3006"/>
              </a:lnSpc>
              <a:tabLst>
                <a:tab pos="642915" algn="l"/>
              </a:tabLst>
              <a:defRPr sz="2531"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946673"/>
            <a:ext cx="7358063" cy="4018359"/>
          </a:xfrm>
          <a:prstGeom prst="rect">
            <a:avLst/>
          </a:prstGeom>
        </p:spPr>
        <p:txBody>
          <a:bodyPr anchor="ctr"/>
          <a:lstStyle>
            <a:lvl1pPr marL="418026" indent="-250601" algn="l">
              <a:buSzPct val="171429"/>
              <a:buFont typeface="Gill Sans"/>
              <a:buChar char="•"/>
              <a:tabLst>
                <a:tab pos="756764" algn="l"/>
              </a:tabLst>
            </a:lvl1pPr>
            <a:lvl2pPr marL="626606" indent="-218087" algn="l">
              <a:buSzPct val="171429"/>
              <a:buFont typeface="Gill Sans"/>
              <a:buChar char="•"/>
              <a:tabLst>
                <a:tab pos="964372" algn="l"/>
              </a:tabLst>
            </a:lvl2pPr>
            <a:lvl3pPr marL="861002" indent="-218087" algn="l">
              <a:buSzPct val="171429"/>
              <a:buFont typeface="Gill Sans"/>
              <a:buChar char="•"/>
              <a:tabLst>
                <a:tab pos="1198768" algn="l"/>
              </a:tabLst>
              <a:defRPr>
                <a:solidFill>
                  <a:srgbClr val="000000"/>
                </a:solidFill>
              </a:defRPr>
            </a:lvl3pPr>
            <a:lvl4pPr marL="1095398" indent="-218087" algn="l">
              <a:buSzPct val="171429"/>
              <a:buFont typeface="Gill Sans"/>
              <a:buChar char="•"/>
              <a:tabLst>
                <a:tab pos="1433164" algn="l"/>
              </a:tabLst>
              <a:defRPr>
                <a:solidFill>
                  <a:srgbClr val="000000"/>
                </a:solidFill>
              </a:defRPr>
            </a:lvl4pPr>
            <a:lvl5pPr marL="1336490" indent="-218087" algn="l">
              <a:buSzPct val="171429"/>
              <a:buFont typeface="Gill Sans"/>
              <a:buChar char="•"/>
              <a:tabLst>
                <a:tab pos="1674257" algn="l"/>
              </a:tabLst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45399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9D8-1105-3343-B919-5ED87110B77B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7985-2EAE-5A4B-833D-4B32370D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9D8-1105-3343-B919-5ED87110B77B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7985-2EAE-5A4B-833D-4B32370D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5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9D8-1105-3343-B919-5ED87110B77B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7985-2EAE-5A4B-833D-4B32370D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1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9D8-1105-3343-B919-5ED87110B77B}" type="datetimeFigureOut">
              <a:rPr lang="en-US" smtClean="0"/>
              <a:t>2/16/26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7985-2EAE-5A4B-833D-4B32370D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6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9D8-1105-3343-B919-5ED87110B77B}" type="datetimeFigureOut">
              <a:rPr lang="en-US" smtClean="0"/>
              <a:t>2/16/26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7985-2EAE-5A4B-833D-4B32370D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4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9D8-1105-3343-B919-5ED87110B77B}" type="datetimeFigureOut">
              <a:rPr lang="en-US" smtClean="0"/>
              <a:t>2/16/26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7985-2EAE-5A4B-833D-4B32370D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3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9D8-1105-3343-B919-5ED87110B77B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7985-2EAE-5A4B-833D-4B32370D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5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9D8-1105-3343-B919-5ED87110B77B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7985-2EAE-5A4B-833D-4B32370D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6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65B9D8-1105-3343-B919-5ED87110B77B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B87985-2EAE-5A4B-833D-4B32370D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2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42/WI2021/442_WI2021_lecture03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Photo%20Credit:%20https:/en.wikipedia.org/wiki/Meteor_Crat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Photo%20Credit:%20https:/en.wikipedia.org/wiki/Meteor_Crater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eecs.umich.edu/~justincj/slides/eecs442/WI2021/442_WI2021_lecture03.pd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3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3.png"/><Relationship Id="rId5" Type="http://schemas.openxmlformats.org/officeDocument/2006/relationships/image" Target="../media/image26.jp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25.jp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735E-D7A3-42D8-5E21-4EFB3FD201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Illumination: Inference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2397A-197F-B315-44F2-EA260E1F32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2774357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C30C-32FE-C842-8011-DC65DCB30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from shading ambiguity</a:t>
            </a:r>
          </a:p>
        </p:txBody>
      </p:sp>
      <p:pic>
        <p:nvPicPr>
          <p:cNvPr id="4" name="Picture 2" descr="https://upload.wikimedia.org/wikipedia/commons/thumb/0/0c/Barringer_Crater_aerial_photo_by_USGS.jpg/1280px-Barringer_Crater_aerial_photo_by_USGS.jpg">
            <a:extLst>
              <a:ext uri="{FF2B5EF4-FFF2-40B4-BE49-F238E27FC236}">
                <a16:creationId xmlns:a16="http://schemas.microsoft.com/office/drawing/2014/main" id="{46A914D1-D09C-A040-BCEA-3C9200B4F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2" t="53287" r="20620" b="11189"/>
          <a:stretch/>
        </p:blipFill>
        <p:spPr bwMode="auto">
          <a:xfrm rot="10800000">
            <a:off x="2804733" y="3726484"/>
            <a:ext cx="3781848" cy="16119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commons/thumb/0/0c/Barringer_Crater_aerial_photo_by_USGS.jpg/1280px-Barringer_Crater_aerial_photo_by_USGS.jpg">
            <a:extLst>
              <a:ext uri="{FF2B5EF4-FFF2-40B4-BE49-F238E27FC236}">
                <a16:creationId xmlns:a16="http://schemas.microsoft.com/office/drawing/2014/main" id="{6DC9D58F-70C0-EF42-BFF5-009FFCEB9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2" t="53287" r="20620" b="11189"/>
          <a:stretch/>
        </p:blipFill>
        <p:spPr bwMode="auto">
          <a:xfrm>
            <a:off x="2804733" y="1828800"/>
            <a:ext cx="3781848" cy="16119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1E918-7D6E-BC45-B6D4-9C1B6F11724D}"/>
              </a:ext>
            </a:extLst>
          </p:cNvPr>
          <p:cNvSpPr txBox="1"/>
          <p:nvPr/>
        </p:nvSpPr>
        <p:spPr>
          <a:xfrm>
            <a:off x="171451" y="5715000"/>
            <a:ext cx="21114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>
                <a:hlinkClick r:id="rId3"/>
              </a:rPr>
              <a:t>J. Johnson and D. </a:t>
            </a:r>
            <a:r>
              <a:rPr lang="en-US" sz="1050" dirty="0" err="1">
                <a:hlinkClick r:id="rId3"/>
              </a:rPr>
              <a:t>Fouhey</a:t>
            </a:r>
            <a:endParaRPr lang="en-US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AD58F-0BFD-9240-8C1F-D25607A51C33}"/>
              </a:ext>
            </a:extLst>
          </p:cNvPr>
          <p:cNvSpPr txBox="1"/>
          <p:nvPr/>
        </p:nvSpPr>
        <p:spPr>
          <a:xfrm>
            <a:off x="7975417" y="5715000"/>
            <a:ext cx="9655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linkClick r:id="rId4"/>
              </a:rPr>
              <a:t>Image source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5489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DA04-1E07-FC4C-BB51-417B9C78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from shading ambiguity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967466-E2D2-FF4B-9F92-4C3C3D836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Humans assume light from above (and the blueness also tells you distance)</a:t>
            </a:r>
          </a:p>
          <a:p>
            <a:pPr marL="342900" indent="-342900"/>
            <a:endParaRPr lang="en-US" dirty="0"/>
          </a:p>
        </p:txBody>
      </p:sp>
      <p:pic>
        <p:nvPicPr>
          <p:cNvPr id="4" name="Picture 2" descr="https://upload.wikimedia.org/wikipedia/commons/thumb/0/0c/Barringer_Crater_aerial_photo_by_USGS.jpg/1280px-Barringer_Crater_aerial_photo_by_USGS.jpg">
            <a:extLst>
              <a:ext uri="{FF2B5EF4-FFF2-40B4-BE49-F238E27FC236}">
                <a16:creationId xmlns:a16="http://schemas.microsoft.com/office/drawing/2014/main" id="{ED42F06C-2BC5-8F4D-95BF-E4E58ABAC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766" y="2860462"/>
            <a:ext cx="4268468" cy="285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ACC9E3-73FF-D845-865A-9B5E2FC6D78F}"/>
              </a:ext>
            </a:extLst>
          </p:cNvPr>
          <p:cNvSpPr txBox="1"/>
          <p:nvPr/>
        </p:nvSpPr>
        <p:spPr>
          <a:xfrm>
            <a:off x="7975417" y="5715000"/>
            <a:ext cx="9655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linkClick r:id="rId3"/>
              </a:rPr>
              <a:t>Image source</a:t>
            </a:r>
            <a:endParaRPr lang="en-US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248669-D810-F444-91F2-081D7438CE11}"/>
              </a:ext>
            </a:extLst>
          </p:cNvPr>
          <p:cNvSpPr txBox="1"/>
          <p:nvPr/>
        </p:nvSpPr>
        <p:spPr>
          <a:xfrm>
            <a:off x="171451" y="5715000"/>
            <a:ext cx="21114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>
                <a:hlinkClick r:id="rId4"/>
              </a:rPr>
              <a:t>J. Johnson and D. </a:t>
            </a:r>
            <a:r>
              <a:rPr lang="en-US" sz="1050" dirty="0" err="1">
                <a:hlinkClick r:id="rId4"/>
              </a:rPr>
              <a:t>Fouhey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4355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A6ECD-DB91-A794-D70F-7056D4B9A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>
            <a:extLst>
              <a:ext uri="{FF2B5EF4-FFF2-40B4-BE49-F238E27FC236}">
                <a16:creationId xmlns:a16="http://schemas.microsoft.com/office/drawing/2014/main" id="{4BBC36D6-4C6A-4CB9-B14A-6ECB2BC6E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Photometric stereo</a:t>
            </a:r>
          </a:p>
        </p:txBody>
      </p:sp>
      <p:grpSp>
        <p:nvGrpSpPr>
          <p:cNvPr id="12296" name="Group 27">
            <a:extLst>
              <a:ext uri="{FF2B5EF4-FFF2-40B4-BE49-F238E27FC236}">
                <a16:creationId xmlns:a16="http://schemas.microsoft.com/office/drawing/2014/main" id="{D8542B72-FF83-23DC-0C8F-685488E82766}"/>
              </a:ext>
            </a:extLst>
          </p:cNvPr>
          <p:cNvGrpSpPr>
            <a:grpSpLocks/>
          </p:cNvGrpSpPr>
          <p:nvPr/>
        </p:nvGrpSpPr>
        <p:grpSpPr bwMode="auto">
          <a:xfrm>
            <a:off x="1313793" y="2627586"/>
            <a:ext cx="5612524" cy="3283868"/>
            <a:chOff x="1392" y="2784"/>
            <a:chExt cx="3013" cy="1461"/>
          </a:xfrm>
        </p:grpSpPr>
        <p:sp>
          <p:nvSpPr>
            <p:cNvPr id="12298" name="AutoShape 14">
              <a:extLst>
                <a:ext uri="{FF2B5EF4-FFF2-40B4-BE49-F238E27FC236}">
                  <a16:creationId xmlns:a16="http://schemas.microsoft.com/office/drawing/2014/main" id="{DA1C2193-BD5B-0377-9D83-7957202B9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22" y="3114"/>
              <a:ext cx="280" cy="2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4 w 21600"/>
                <a:gd name="T13" fmla="*/ 4485 h 21600"/>
                <a:gd name="T14" fmla="*/ 17126 w 21600"/>
                <a:gd name="T15" fmla="*/ 171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299" name="Line 6">
              <a:extLst>
                <a:ext uri="{FF2B5EF4-FFF2-40B4-BE49-F238E27FC236}">
                  <a16:creationId xmlns:a16="http://schemas.microsoft.com/office/drawing/2014/main" id="{058309D0-DF9A-ADC9-C755-562D84F896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0" y="3491"/>
              <a:ext cx="328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290" name="Object 7">
                  <a:extLst>
                    <a:ext uri="{FF2B5EF4-FFF2-40B4-BE49-F238E27FC236}">
                      <a16:creationId xmlns:a16="http://schemas.microsoft.com/office/drawing/2014/main" id="{B16842EF-D4F7-1E1B-9EB7-FC2F63AB159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998" y="3114"/>
                <a:ext cx="407" cy="39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Image" r:id="rId3" imgW="2539683" imgH="2514286" progId="Photoshop.Image.10">
                        <p:embed/>
                      </p:oleObj>
                    </mc:Choice>
                    <mc:Fallback>
                      <p:oleObj name="Image" r:id="rId3" imgW="2539683" imgH="2514286" progId="Photoshop.Image.10">
                        <p:embed/>
                        <p:pic>
                          <p:nvPicPr>
                            <p:cNvPr id="1229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98" y="3114"/>
                              <a:ext cx="407" cy="39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290" name="Object 7">
                  <a:extLst>
                    <a:ext uri="{FF2B5EF4-FFF2-40B4-BE49-F238E27FC236}">
                      <a16:creationId xmlns:a16="http://schemas.microsoft.com/office/drawing/2014/main" id="{B16842EF-D4F7-1E1B-9EB7-FC2F63AB159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998" y="3114"/>
                <a:ext cx="407" cy="39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Image" r:id="rId5" imgW="2539683" imgH="2514286" progId="Photoshop.Image.10">
                        <p:embed/>
                      </p:oleObj>
                    </mc:Choice>
                    <mc:Fallback>
                      <p:oleObj name="Image" r:id="rId5" imgW="2539683" imgH="2514286" progId="Photoshop.Image.10">
                        <p:embed/>
                        <p:pic>
                          <p:nvPicPr>
                            <p:cNvPr id="1229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98" y="3114"/>
                              <a:ext cx="407" cy="39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2300" name="Freeform 11">
              <a:extLst>
                <a:ext uri="{FF2B5EF4-FFF2-40B4-BE49-F238E27FC236}">
                  <a16:creationId xmlns:a16="http://schemas.microsoft.com/office/drawing/2014/main" id="{1FFF7088-BF8A-6F19-DA55-B16BA5AB4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3656"/>
              <a:ext cx="2479" cy="589"/>
            </a:xfrm>
            <a:custGeom>
              <a:avLst/>
              <a:gdLst>
                <a:gd name="T0" fmla="*/ 0 w 2544"/>
                <a:gd name="T1" fmla="*/ 578 h 600"/>
                <a:gd name="T2" fmla="*/ 579 w 2544"/>
                <a:gd name="T3" fmla="*/ 435 h 600"/>
                <a:gd name="T4" fmla="*/ 957 w 2544"/>
                <a:gd name="T5" fmla="*/ 70 h 600"/>
                <a:gd name="T6" fmla="*/ 1687 w 2544"/>
                <a:gd name="T7" fmla="*/ 70 h 600"/>
                <a:gd name="T8" fmla="*/ 2051 w 2544"/>
                <a:gd name="T9" fmla="*/ 486 h 600"/>
                <a:gd name="T10" fmla="*/ 2416 w 2544"/>
                <a:gd name="T11" fmla="*/ 578 h 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44"/>
                <a:gd name="T19" fmla="*/ 0 h 600"/>
                <a:gd name="T20" fmla="*/ 2544 w 2544"/>
                <a:gd name="T21" fmla="*/ 600 h 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44" h="600">
                  <a:moveTo>
                    <a:pt x="0" y="600"/>
                  </a:moveTo>
                  <a:cubicBezTo>
                    <a:pt x="102" y="575"/>
                    <a:pt x="442" y="539"/>
                    <a:pt x="610" y="451"/>
                  </a:cubicBezTo>
                  <a:cubicBezTo>
                    <a:pt x="778" y="363"/>
                    <a:pt x="814" y="135"/>
                    <a:pt x="1008" y="72"/>
                  </a:cubicBezTo>
                  <a:cubicBezTo>
                    <a:pt x="1202" y="9"/>
                    <a:pt x="1584" y="0"/>
                    <a:pt x="1776" y="72"/>
                  </a:cubicBezTo>
                  <a:cubicBezTo>
                    <a:pt x="1968" y="144"/>
                    <a:pt x="2032" y="416"/>
                    <a:pt x="2160" y="504"/>
                  </a:cubicBezTo>
                  <a:cubicBezTo>
                    <a:pt x="2288" y="592"/>
                    <a:pt x="2480" y="584"/>
                    <a:pt x="2544" y="6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01" name="Text Box 12">
              <a:extLst>
                <a:ext uri="{FF2B5EF4-FFF2-40B4-BE49-F238E27FC236}">
                  <a16:creationId xmlns:a16="http://schemas.microsoft.com/office/drawing/2014/main" id="{14BF68FF-94F8-26AE-BB2A-36F00E164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7" y="3894"/>
              <a:ext cx="37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50"/>
                <a:t>???</a:t>
              </a:r>
            </a:p>
          </p:txBody>
        </p:sp>
        <p:sp>
          <p:nvSpPr>
            <p:cNvPr id="12302" name="Rectangle 13">
              <a:extLst>
                <a:ext uri="{FF2B5EF4-FFF2-40B4-BE49-F238E27FC236}">
                  <a16:creationId xmlns:a16="http://schemas.microsoft.com/office/drawing/2014/main" id="{D9F15EC3-A3B0-6154-7B58-D1A2269E6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2784"/>
              <a:ext cx="280" cy="42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303" name="Line 15">
              <a:extLst>
                <a:ext uri="{FF2B5EF4-FFF2-40B4-BE49-F238E27FC236}">
                  <a16:creationId xmlns:a16="http://schemas.microsoft.com/office/drawing/2014/main" id="{54F6C156-12CB-4BD1-2C17-4C01438ECA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2" y="2878"/>
              <a:ext cx="0" cy="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04" name="Line 19">
              <a:extLst>
                <a:ext uri="{FF2B5EF4-FFF2-40B4-BE49-F238E27FC236}">
                  <a16:creationId xmlns:a16="http://schemas.microsoft.com/office/drawing/2014/main" id="{C6CD976F-CE93-3534-A933-CF7DDFDF7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9" y="3774"/>
              <a:ext cx="421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291" name="Object 20">
                  <a:extLst>
                    <a:ext uri="{FF2B5EF4-FFF2-40B4-BE49-F238E27FC236}">
                      <a16:creationId xmlns:a16="http://schemas.microsoft.com/office/drawing/2014/main" id="{188AF094-5D87-CEFA-4018-966D7AE024E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392" y="3444"/>
                <a:ext cx="407" cy="39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Image" r:id="rId3" imgW="2539683" imgH="2514286" progId="Photoshop.Image.10">
                        <p:embed/>
                      </p:oleObj>
                    </mc:Choice>
                    <mc:Fallback>
                      <p:oleObj name="Image" r:id="rId3" imgW="2539683" imgH="2514286" progId="Photoshop.Image.10">
                        <p:embed/>
                        <p:pic>
                          <p:nvPicPr>
                            <p:cNvPr id="12291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92" y="3444"/>
                              <a:ext cx="407" cy="39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291" name="Object 20">
                  <a:extLst>
                    <a:ext uri="{FF2B5EF4-FFF2-40B4-BE49-F238E27FC236}">
                      <a16:creationId xmlns:a16="http://schemas.microsoft.com/office/drawing/2014/main" id="{188AF094-5D87-CEFA-4018-966D7AE024E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392" y="3444"/>
                <a:ext cx="407" cy="39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Image" r:id="rId5" imgW="2539683" imgH="2514286" progId="Photoshop.Image.10">
                        <p:embed/>
                      </p:oleObj>
                    </mc:Choice>
                    <mc:Fallback>
                      <p:oleObj name="Image" r:id="rId5" imgW="2539683" imgH="2514286" progId="Photoshop.Image.10">
                        <p:embed/>
                        <p:pic>
                          <p:nvPicPr>
                            <p:cNvPr id="12291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92" y="3444"/>
                              <a:ext cx="407" cy="39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05" name="Text Box 21">
                  <a:extLst>
                    <a:ext uri="{FF2B5EF4-FFF2-40B4-BE49-F238E27FC236}">
                      <a16:creationId xmlns:a16="http://schemas.microsoft.com/office/drawing/2014/main" id="{1FFFBA22-7F81-17A1-F134-16CE8B31EE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2" y="3821"/>
                  <a:ext cx="528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350" i="1" baseline="-10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350" baseline="-10000" dirty="0">
                    <a:solidFill>
                      <a:srgbClr val="7030A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2305" name="Text Box 21">
                  <a:extLst>
                    <a:ext uri="{FF2B5EF4-FFF2-40B4-BE49-F238E27FC236}">
                      <a16:creationId xmlns:a16="http://schemas.microsoft.com/office/drawing/2014/main" id="{1FFFBA22-7F81-17A1-F134-16CE8B31EE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92" y="3821"/>
                  <a:ext cx="528" cy="24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06" name="Line 22">
              <a:extLst>
                <a:ext uri="{FF2B5EF4-FFF2-40B4-BE49-F238E27FC236}">
                  <a16:creationId xmlns:a16="http://schemas.microsoft.com/office/drawing/2014/main" id="{69A536DC-6BDC-E08F-EB21-80277F8AE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1" y="3303"/>
              <a:ext cx="233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292" name="Object 23">
                  <a:extLst>
                    <a:ext uri="{FF2B5EF4-FFF2-40B4-BE49-F238E27FC236}">
                      <a16:creationId xmlns:a16="http://schemas.microsoft.com/office/drawing/2014/main" id="{905B5416-2F8E-AA37-67A8-FB473E25583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000" y="2925"/>
                <a:ext cx="407" cy="39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Image" r:id="rId3" imgW="2539683" imgH="2514286" progId="Photoshop.Image.10">
                        <p:embed/>
                      </p:oleObj>
                    </mc:Choice>
                    <mc:Fallback>
                      <p:oleObj name="Image" r:id="rId3" imgW="2539683" imgH="2514286" progId="Photoshop.Image.10">
                        <p:embed/>
                        <p:pic>
                          <p:nvPicPr>
                            <p:cNvPr id="12292" name="Object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00" y="2925"/>
                              <a:ext cx="407" cy="39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292" name="Object 23">
                  <a:extLst>
                    <a:ext uri="{FF2B5EF4-FFF2-40B4-BE49-F238E27FC236}">
                      <a16:creationId xmlns:a16="http://schemas.microsoft.com/office/drawing/2014/main" id="{905B5416-2F8E-AA37-67A8-FB473E25583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000" y="2925"/>
                <a:ext cx="407" cy="39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Image" r:id="rId5" imgW="2539683" imgH="2514286" progId="Photoshop.Image.10">
                        <p:embed/>
                      </p:oleObj>
                    </mc:Choice>
                    <mc:Fallback>
                      <p:oleObj name="Image" r:id="rId5" imgW="2539683" imgH="2514286" progId="Photoshop.Image.10">
                        <p:embed/>
                        <p:pic>
                          <p:nvPicPr>
                            <p:cNvPr id="12292" name="Object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00" y="2925"/>
                              <a:ext cx="407" cy="39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2297" name="Text Box 26">
            <a:extLst>
              <a:ext uri="{FF2B5EF4-FFF2-40B4-BE49-F238E27FC236}">
                <a16:creationId xmlns:a16="http://schemas.microsoft.com/office/drawing/2014/main" id="{B30E899E-CC3A-B4BC-0A2A-ACFC160CA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2865" y="5712768"/>
            <a:ext cx="146065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dirty="0"/>
              <a:t>F&amp;P 2</a:t>
            </a:r>
            <a:r>
              <a:rPr lang="en-US" sz="1050" baseline="30000" dirty="0"/>
              <a:t>nd</a:t>
            </a:r>
            <a:r>
              <a:rPr lang="en-US" sz="1050" dirty="0"/>
              <a:t> ed., sec. 2.2.4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1">
                <a:extLst>
                  <a:ext uri="{FF2B5EF4-FFF2-40B4-BE49-F238E27FC236}">
                    <a16:creationId xmlns:a16="http://schemas.microsoft.com/office/drawing/2014/main" id="{F9C655EA-6315-967A-613D-98152736B4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1946" y="4825008"/>
                <a:ext cx="628650" cy="295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350" i="1" baseline="-10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350" baseline="-10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 Box 21">
                <a:extLst>
                  <a:ext uri="{FF2B5EF4-FFF2-40B4-BE49-F238E27FC236}">
                    <a16:creationId xmlns:a16="http://schemas.microsoft.com/office/drawing/2014/main" id="{F9C655EA-6315-967A-613D-98152736B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1946" y="4825008"/>
                <a:ext cx="628650" cy="2952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1">
                <a:extLst>
                  <a:ext uri="{FF2B5EF4-FFF2-40B4-BE49-F238E27FC236}">
                    <a16:creationId xmlns:a16="http://schemas.microsoft.com/office/drawing/2014/main" id="{1359DFF5-3CA7-12A3-CE25-2B5024DC3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2686" y="5092949"/>
                <a:ext cx="628650" cy="295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350" i="1" baseline="-10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350" baseline="-10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 Box 21">
                <a:extLst>
                  <a:ext uri="{FF2B5EF4-FFF2-40B4-BE49-F238E27FC236}">
                    <a16:creationId xmlns:a16="http://schemas.microsoft.com/office/drawing/2014/main" id="{1359DFF5-3CA7-12A3-CE25-2B5024DC3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2686" y="5092949"/>
                <a:ext cx="628650" cy="2952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096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Photometric stereo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Assume: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Lambertian</a:t>
            </a:r>
            <a:r>
              <a:rPr lang="en-US" dirty="0"/>
              <a:t> object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local shading model</a:t>
            </a:r>
            <a:r>
              <a:rPr lang="en-US" dirty="0"/>
              <a:t> (each point on a surface receives light only from sources visible at that point)</a:t>
            </a:r>
          </a:p>
          <a:p>
            <a:pPr lvl="1"/>
            <a:r>
              <a:rPr lang="en-US" dirty="0"/>
              <a:t>A set of </a:t>
            </a:r>
            <a:r>
              <a:rPr lang="en-US" i="1" dirty="0"/>
              <a:t>known</a:t>
            </a:r>
            <a:r>
              <a:rPr lang="en-US" dirty="0"/>
              <a:t> light source directions</a:t>
            </a:r>
          </a:p>
          <a:p>
            <a:pPr lvl="1"/>
            <a:r>
              <a:rPr lang="en-US" dirty="0"/>
              <a:t>A set of pictures of an object, obtained in exactly the same camera/object configuration but using different sources</a:t>
            </a:r>
          </a:p>
          <a:p>
            <a:pPr lvl="1"/>
            <a:r>
              <a:rPr lang="en-US" dirty="0"/>
              <a:t>Orthographic projection</a:t>
            </a:r>
          </a:p>
          <a:p>
            <a:pPr marL="342900" indent="-342900"/>
            <a:r>
              <a:rPr lang="en-US" dirty="0"/>
              <a:t>Goal: reconstruct object shape and albedo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713310"/>
            <a:ext cx="123348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8412" y="1713310"/>
            <a:ext cx="123348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9050" y="1713310"/>
            <a:ext cx="123348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0162" y="1713310"/>
            <a:ext cx="123348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713310"/>
            <a:ext cx="123348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</a:t>
            </a: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14450" y="3771900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92810" y="3657601"/>
            <a:ext cx="240789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375173" y="3202618"/>
            <a:ext cx="147589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Recovered albedo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592860" y="3230002"/>
            <a:ext cx="184200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Recovered normal field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6452865" y="5712768"/>
            <a:ext cx="146065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dirty="0"/>
              <a:t>F&amp;P 2</a:t>
            </a:r>
            <a:r>
              <a:rPr lang="en-US" sz="1050" baseline="30000" dirty="0"/>
              <a:t>nd</a:t>
            </a:r>
            <a:r>
              <a:rPr lang="en-US" sz="1050" dirty="0"/>
              <a:t> ed., sec. 2.2.4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3508" y="3681412"/>
            <a:ext cx="250229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816097" y="3230002"/>
            <a:ext cx="184200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Recovered surface model</a:t>
            </a:r>
          </a:p>
        </p:txBody>
      </p:sp>
    </p:spTree>
    <p:extLst>
      <p:ext uri="{BB962C8B-B14F-4D97-AF65-F5344CB8AC3E}">
        <p14:creationId xmlns:p14="http://schemas.microsoft.com/office/powerpoint/2010/main" val="258245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2159675"/>
            <a:ext cx="1025556" cy="11720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65" y="2161475"/>
            <a:ext cx="1025556" cy="1172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159675"/>
            <a:ext cx="1025556" cy="1172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80" y="2159675"/>
            <a:ext cx="1025556" cy="1172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615" y="2159675"/>
            <a:ext cx="1025556" cy="11720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7559" y="2386727"/>
            <a:ext cx="6078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4172211"/>
            <a:ext cx="1025556" cy="11720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85900" y="1815226"/>
            <a:ext cx="6174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cs typeface="Times New Roman" panose="02020603050405020304" pitchFamily="18" charset="0"/>
              </a:rPr>
              <a:t>Input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785" y="3641036"/>
            <a:ext cx="1519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cs typeface="Times New Roman" panose="02020603050405020304" pitchFamily="18" charset="0"/>
              </a:rPr>
              <a:t>Recovered albedo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8502" y="3871868"/>
            <a:ext cx="24844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cs typeface="Times New Roman" panose="02020603050405020304" pitchFamily="18" charset="0"/>
              </a:rPr>
              <a:t>Recovered normal field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4032849"/>
            <a:ext cx="1485900" cy="168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21605" y="5314950"/>
                <a:ext cx="33594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1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05" y="5314950"/>
                <a:ext cx="335945" cy="3231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00501" y="5314950"/>
                <a:ext cx="33594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en-US" sz="1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1" y="5314950"/>
                <a:ext cx="335945" cy="3231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50455" y="5314950"/>
                <a:ext cx="33594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en-US" sz="1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455" y="5314950"/>
                <a:ext cx="335945" cy="3231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33" y="4160782"/>
            <a:ext cx="1035678" cy="11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431" y="4160782"/>
            <a:ext cx="1029439" cy="11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261" y="4160780"/>
            <a:ext cx="1029651" cy="11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70" y="4086225"/>
            <a:ext cx="364331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400801" y="3583885"/>
            <a:ext cx="13421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cs typeface="Times New Roman" panose="02020603050405020304" pitchFamily="18" charset="0"/>
              </a:rPr>
              <a:t>Recovered surface model</a:t>
            </a:r>
          </a:p>
        </p:txBody>
      </p:sp>
    </p:spTree>
    <p:extLst>
      <p:ext uri="{BB962C8B-B14F-4D97-AF65-F5344CB8AC3E}">
        <p14:creationId xmlns:p14="http://schemas.microsoft.com/office/powerpoint/2010/main" val="2592019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350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Char char="•"/>
                </a:pPr>
                <a:r>
                  <a:rPr lang="en-GB" sz="2400" b="1" dirty="0"/>
                  <a:t>Known:</a:t>
                </a:r>
                <a:r>
                  <a:rPr lang="en-GB" sz="2400" dirty="0"/>
                  <a:t> source vectors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GB" sz="2400" i="1" baseline="-100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GB" sz="2400" i="1" baseline="-1000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and pixel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GB" sz="2400" b="1" dirty="0"/>
              </a:p>
              <a:p>
                <a:pPr>
                  <a:buFontTx/>
                  <a:buChar char="•"/>
                </a:pPr>
                <a:r>
                  <a:rPr lang="en-GB" sz="2400" b="1" dirty="0"/>
                  <a:t>Unknown:</a:t>
                </a:r>
                <a:r>
                  <a:rPr lang="en-GB" sz="2400" dirty="0"/>
                  <a:t> surface normal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GB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GB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GB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GB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and albedo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𝜌</m:t>
                    </m:r>
                    <m:r>
                      <a:rPr lang="en-GB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GB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GB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GB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endParaRPr lang="en-GB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3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6452865" y="5712768"/>
            <a:ext cx="146065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dirty="0"/>
              <a:t>F&amp;P 2</a:t>
            </a:r>
            <a:r>
              <a:rPr lang="en-US" sz="1050" baseline="30000" dirty="0"/>
              <a:t>nd</a:t>
            </a:r>
            <a:r>
              <a:rPr lang="en-US" sz="1050" dirty="0"/>
              <a:t> ed., sec. 2.2.4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1340" y="3739176"/>
            <a:ext cx="4581525" cy="243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350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GB" sz="2400" b="1" dirty="0"/>
                  <a:t>Known:</a:t>
                </a:r>
                <a:r>
                  <a:rPr lang="en-GB" sz="2400" dirty="0"/>
                  <a:t> source vectors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GB" sz="2400" i="1" baseline="-100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GB" sz="2400" i="1" baseline="-1000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and pixel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GB" sz="2400" b="1" dirty="0"/>
              </a:p>
              <a:p>
                <a:pPr>
                  <a:buFontTx/>
                  <a:buChar char="•"/>
                </a:pPr>
                <a:r>
                  <a:rPr lang="en-GB" sz="2400" b="1" dirty="0"/>
                  <a:t>Unknown:</a:t>
                </a:r>
                <a:r>
                  <a:rPr lang="en-GB" sz="2400" dirty="0"/>
                  <a:t> surface normal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GB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GB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GB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GB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and albedo </a:t>
                </a:r>
                <a14:m>
                  <m:oMath xmlns:m="http://schemas.openxmlformats.org/officeDocument/2006/math">
                    <m:r>
                      <a:rPr lang="el-GR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𝜌</m:t>
                    </m:r>
                    <m:r>
                      <a:rPr lang="en-GB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GB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GB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GB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endParaRPr lang="en-GB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Tx/>
                  <a:buChar char="•"/>
                </a:pPr>
                <a:r>
                  <a:rPr lang="en-GB" sz="2400" dirty="0"/>
                  <a:t>Assume that the response function of the camera is a linear scaling by a factor of </a:t>
                </a:r>
                <a:r>
                  <a:rPr lang="en-GB" sz="2400" i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GB" sz="2400" dirty="0"/>
                  <a:t>  </a:t>
                </a:r>
              </a:p>
              <a:p>
                <a:pPr>
                  <a:buFontTx/>
                  <a:buChar char="•"/>
                </a:pPr>
                <a:r>
                  <a:rPr lang="en-US" sz="2400" dirty="0"/>
                  <a:t>Lambert’s law:</a:t>
                </a: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𝜌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FontTx/>
                  <a:buChar char="•"/>
                </a:pPr>
                <a:endParaRPr lang="en-GB" i="1" baseline="-10000" dirty="0"/>
              </a:p>
            </p:txBody>
          </p:sp>
        </mc:Choice>
        <mc:Fallback xmlns="">
          <p:sp>
            <p:nvSpPr>
              <p:cNvPr id="533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6452865" y="5712768"/>
            <a:ext cx="146065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dirty="0"/>
              <a:t>F&amp;P 2</a:t>
            </a:r>
            <a:r>
              <a:rPr lang="en-US" sz="1050" baseline="30000" dirty="0"/>
              <a:t>nd</a:t>
            </a:r>
            <a:r>
              <a:rPr lang="en-US" sz="1050" dirty="0"/>
              <a:t> ed., sec. 2.2.4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B2BC7DB-88D5-A74C-AB3A-D9D6C7B78095}"/>
                  </a:ext>
                </a:extLst>
              </p:cNvPr>
              <p:cNvSpPr/>
              <p:nvPr/>
            </p:nvSpPr>
            <p:spPr>
              <a:xfrm>
                <a:off x="992571" y="4728741"/>
                <a:ext cx="4572000" cy="46461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US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1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100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B2BC7DB-88D5-A74C-AB3A-D9D6C7B78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71" y="4728741"/>
                <a:ext cx="4572000" cy="464614"/>
              </a:xfrm>
              <a:prstGeom prst="rect">
                <a:avLst/>
              </a:prstGeom>
              <a:blipFill>
                <a:blip r:embed="rId4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AF1DAD7-1F7B-404C-8407-D7170B54B409}"/>
                  </a:ext>
                </a:extLst>
              </p:cNvPr>
              <p:cNvSpPr/>
              <p:nvPr/>
            </p:nvSpPr>
            <p:spPr>
              <a:xfrm>
                <a:off x="1676771" y="5398258"/>
                <a:ext cx="1742849" cy="441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1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𝑔</m:t>
                      </m:r>
                      <m:r>
                        <a:rPr lang="en-US" sz="21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1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1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21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21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)∙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GB" sz="21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AF1DAD7-1F7B-404C-8407-D7170B54B4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771" y="5398258"/>
                <a:ext cx="1742849" cy="441468"/>
              </a:xfrm>
              <a:prstGeom prst="rect">
                <a:avLst/>
              </a:prstGeom>
              <a:blipFill>
                <a:blip r:embed="rId5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990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Least squares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2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71500" y="4343400"/>
                <a:ext cx="8058150" cy="1485900"/>
              </a:xfrm>
            </p:spPr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sz="1800" dirty="0"/>
                  <a:t>Obtain least-squares solution for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𝑔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800" dirty="0">
                    <a:cs typeface="Times New Roman" pitchFamily="18" charset="0"/>
                  </a:rPr>
                  <a:t>, which we defined as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𝜌</m:t>
                    </m:r>
                    <m:d>
                      <m:d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1800" dirty="0">
                  <a:cs typeface="Times New Roman" pitchFamily="18" charset="0"/>
                </a:endParaRPr>
              </a:p>
              <a:p>
                <a:pPr>
                  <a:buFontTx/>
                  <a:buChar char="•"/>
                </a:pPr>
                <a:r>
                  <a:rPr lang="en-GB" sz="1800" dirty="0"/>
                  <a:t>Since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GB" sz="1800" dirty="0"/>
                  <a:t> is the </a:t>
                </a:r>
                <a:r>
                  <a:rPr lang="en-GB" sz="1800" i="1" dirty="0"/>
                  <a:t>unit</a:t>
                </a:r>
                <a:r>
                  <a:rPr lang="en-GB" sz="1800" dirty="0"/>
                  <a:t> normal,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𝜌</m:t>
                    </m:r>
                    <m:d>
                      <m:d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1800" dirty="0"/>
                  <a:t> is given by the magnitude of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𝑔</m:t>
                    </m:r>
                    <m:r>
                      <a:rPr lang="en-US" sz="1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1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1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1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GB" sz="1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Tx/>
                  <a:buChar char="•"/>
                </a:pPr>
                <a:r>
                  <a:rPr lang="en-GB" sz="1800" dirty="0"/>
                  <a:t>Finally,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d>
                      <m:d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en-US" sz="1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𝑔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B" sz="1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Tx/>
                  <a:buChar char="•"/>
                </a:pPr>
                <a:endParaRPr 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341" name="Rectangle 2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1500" y="4343400"/>
                <a:ext cx="8058150" cy="1485900"/>
              </a:xfrm>
              <a:blipFill>
                <a:blip r:embed="rId3"/>
                <a:stretch>
                  <a:fillRect l="-787" t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5" name="Rectangle 16"/>
              <p:cNvSpPr>
                <a:spLocks noChangeArrowheads="1"/>
              </p:cNvSpPr>
              <p:nvPr/>
            </p:nvSpPr>
            <p:spPr bwMode="auto">
              <a:xfrm>
                <a:off x="5139977" y="3428542"/>
                <a:ext cx="618824" cy="300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35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× 1</m:t>
                      </m:r>
                    </m:oMath>
                  </m:oMathPara>
                </a14:m>
                <a:endParaRPr lang="en-US" sz="135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345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9977" y="3428542"/>
                <a:ext cx="618824" cy="300082"/>
              </a:xfrm>
              <a:prstGeom prst="rect">
                <a:avLst/>
              </a:prstGeom>
              <a:blipFill>
                <a:blip r:embed="rId4"/>
                <a:stretch>
                  <a:fillRect b="-16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6" name="Text Box 5"/>
          <p:cNvSpPr txBox="1">
            <a:spLocks noChangeArrowheads="1"/>
          </p:cNvSpPr>
          <p:nvPr/>
        </p:nvSpPr>
        <p:spPr bwMode="auto">
          <a:xfrm>
            <a:off x="5143500" y="3634976"/>
            <a:ext cx="62401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/>
              <a:t>known</a:t>
            </a:r>
          </a:p>
        </p:txBody>
      </p:sp>
      <p:sp>
        <p:nvSpPr>
          <p:cNvPr id="14347" name="Text Box 6"/>
          <p:cNvSpPr txBox="1">
            <a:spLocks noChangeArrowheads="1"/>
          </p:cNvSpPr>
          <p:nvPr/>
        </p:nvSpPr>
        <p:spPr bwMode="auto">
          <a:xfrm>
            <a:off x="2800350" y="3657601"/>
            <a:ext cx="62401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known</a:t>
            </a:r>
          </a:p>
        </p:txBody>
      </p:sp>
      <p:sp>
        <p:nvSpPr>
          <p:cNvPr id="14348" name="Text Box 7"/>
          <p:cNvSpPr txBox="1">
            <a:spLocks noChangeArrowheads="1"/>
          </p:cNvSpPr>
          <p:nvPr/>
        </p:nvSpPr>
        <p:spPr bwMode="auto">
          <a:xfrm>
            <a:off x="3607774" y="3657601"/>
            <a:ext cx="79553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unknown</a:t>
            </a:r>
          </a:p>
        </p:txBody>
      </p:sp>
      <p:sp>
        <p:nvSpPr>
          <p:cNvPr id="14350" name="Line 11"/>
          <p:cNvSpPr>
            <a:spLocks noChangeShapeType="1"/>
          </p:cNvSpPr>
          <p:nvPr/>
        </p:nvSpPr>
        <p:spPr bwMode="auto">
          <a:xfrm flipH="1" flipV="1">
            <a:off x="3950673" y="2914650"/>
            <a:ext cx="0" cy="536516"/>
          </a:xfrm>
          <a:prstGeom prst="line">
            <a:avLst/>
          </a:prstGeom>
          <a:noFill/>
          <a:ln w="12700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51" name="Rectangle 17"/>
              <p:cNvSpPr>
                <a:spLocks noChangeArrowheads="1"/>
              </p:cNvSpPr>
              <p:nvPr/>
            </p:nvSpPr>
            <p:spPr bwMode="auto">
              <a:xfrm>
                <a:off x="2807673" y="3429000"/>
                <a:ext cx="618824" cy="300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35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× 3</m:t>
                      </m:r>
                    </m:oMath>
                  </m:oMathPara>
                </a14:m>
                <a:endParaRPr lang="en-US" sz="135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351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7673" y="3429000"/>
                <a:ext cx="618824" cy="30008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52" name="Rectangle 18"/>
              <p:cNvSpPr>
                <a:spLocks noChangeArrowheads="1"/>
              </p:cNvSpPr>
              <p:nvPr/>
            </p:nvSpPr>
            <p:spPr bwMode="auto">
              <a:xfrm>
                <a:off x="3688732" y="3429000"/>
                <a:ext cx="612668" cy="300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US" sz="135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× </m:t>
                      </m:r>
                      <m:r>
                        <a:rPr lang="en-GB" sz="135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35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35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8732" y="3429000"/>
                <a:ext cx="612668" cy="30008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4" name="Rectangle 24"/>
          <p:cNvSpPr>
            <a:spLocks noChangeArrowheads="1"/>
          </p:cNvSpPr>
          <p:nvPr/>
        </p:nvSpPr>
        <p:spPr bwMode="auto">
          <a:xfrm>
            <a:off x="571500" y="1543051"/>
            <a:ext cx="315624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350" dirty="0"/>
              <a:t>   For each pixel, set up a linear system: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6452865" y="5712768"/>
            <a:ext cx="146065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dirty="0"/>
              <a:t>F&amp;P 2</a:t>
            </a:r>
            <a:r>
              <a:rPr lang="en-US" sz="1050" baseline="30000" dirty="0"/>
              <a:t>nd</a:t>
            </a:r>
            <a:r>
              <a:rPr lang="en-US" sz="1050" dirty="0"/>
              <a:t> ed., sec. 2.2.4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1CD87C-20E7-FC4B-9D46-B34C40EFCBFE}"/>
                  </a:ext>
                </a:extLst>
              </p:cNvPr>
              <p:cNvSpPr txBox="1"/>
              <p:nvPr/>
            </p:nvSpPr>
            <p:spPr>
              <a:xfrm>
                <a:off x="2793625" y="1922567"/>
                <a:ext cx="3248646" cy="1515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GB" sz="24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1CD87C-20E7-FC4B-9D46-B34C40EFC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625" y="1922567"/>
                <a:ext cx="3248646" cy="1515992"/>
              </a:xfrm>
              <a:prstGeom prst="rect">
                <a:avLst/>
              </a:prstGeom>
              <a:blipFill>
                <a:blip r:embed="rId7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975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713310"/>
            <a:ext cx="123348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8412" y="1713310"/>
            <a:ext cx="123348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9050" y="1713310"/>
            <a:ext cx="123348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0162" y="1713310"/>
            <a:ext cx="123348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713310"/>
            <a:ext cx="123348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Synthetic example</a:t>
            </a: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14550" y="3543300"/>
            <a:ext cx="21526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3429001"/>
            <a:ext cx="3257550" cy="247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AutoShape 10"/>
          <p:cNvSpPr>
            <a:spLocks noChangeArrowheads="1"/>
          </p:cNvSpPr>
          <p:nvPr/>
        </p:nvSpPr>
        <p:spPr bwMode="auto">
          <a:xfrm rot="5400000">
            <a:off x="1114425" y="3343275"/>
            <a:ext cx="1257300" cy="628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420740391 h 21600"/>
              <a:gd name="T4" fmla="*/ 0 w 21600"/>
              <a:gd name="T5" fmla="*/ 1051909265 h 21600"/>
              <a:gd name="T6" fmla="*/ 2147483647 w 21600"/>
              <a:gd name="T7" fmla="*/ 1262220398 h 21600"/>
              <a:gd name="T8" fmla="*/ 2147483647 w 21600"/>
              <a:gd name="T9" fmla="*/ 876541745 h 21600"/>
              <a:gd name="T10" fmla="*/ 2147483647 w 21600"/>
              <a:gd name="T11" fmla="*/ 42074039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66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972867" y="3115866"/>
            <a:ext cx="153349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Recovered albedo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743450" y="3143250"/>
            <a:ext cx="191180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Recovered normal field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6452865" y="5712768"/>
            <a:ext cx="146065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dirty="0"/>
              <a:t>F&amp;P 2</a:t>
            </a:r>
            <a:r>
              <a:rPr lang="en-US" sz="1050" baseline="30000" dirty="0"/>
              <a:t>nd</a:t>
            </a:r>
            <a:r>
              <a:rPr lang="en-US" sz="1050" dirty="0"/>
              <a:t> ed., sec. 2.2.4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E406-C3B4-769B-9DC0-C46C49082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28650"/>
            <a:ext cx="7358063" cy="1285875"/>
          </a:xfrm>
        </p:spPr>
        <p:txBody>
          <a:bodyPr/>
          <a:lstStyle/>
          <a:p>
            <a:r>
              <a:rPr lang="en-US" dirty="0"/>
              <a:t>Shading is an amazingly detailed cue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E1728-45F1-1776-2586-F9C48A2C5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8" y="1600200"/>
            <a:ext cx="7026064" cy="426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6827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1800" dirty="0"/>
                  <a:t>Recall: the surface is written as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600" dirty="0"/>
              </a:p>
              <a:p>
                <a:pPr marL="0" indent="0"/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135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9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1800" dirty="0"/>
                  <a:t>This means the unit normal has the following form:</a:t>
                </a:r>
                <a:br>
                  <a:rPr lang="en-GB" sz="1800" dirty="0"/>
                </a:br>
                <a:endParaRPr lang="en-GB" sz="1200" dirty="0"/>
              </a:p>
              <a:p>
                <a:pPr marL="0" indent="0"/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6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3"/>
                <a:stretch>
                  <a:fillRect l="-1750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Recovering a surface from normals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>
              <a:xfrm>
                <a:off x="4400550" y="1543050"/>
                <a:ext cx="4286250" cy="394335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1800" dirty="0"/>
                  <a:t>Write the estimated vector </a:t>
                </a:r>
                <a14:m>
                  <m:oMath xmlns:m="http://schemas.openxmlformats.org/officeDocument/2006/math">
                    <m:r>
                      <a:rPr lang="en-GB" sz="1800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800" b="1" dirty="0"/>
                  <a:t> </a:t>
                </a:r>
                <a:r>
                  <a:rPr lang="en-GB" sz="1800" dirty="0"/>
                  <a:t>as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900" dirty="0"/>
              </a:p>
              <a:p>
                <a:pPr marL="0" indent="0"/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12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1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1800" dirty="0"/>
                  <a:t>Then we obtain values for the partial derivatives of the surface:</a:t>
                </a:r>
                <a:br>
                  <a:rPr lang="en-GB" sz="1800" dirty="0"/>
                </a:br>
                <a:endParaRPr lang="en-GB" sz="1200" dirty="0"/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800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GB" sz="900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65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400550" y="1543050"/>
                <a:ext cx="4286250" cy="3943350"/>
              </a:xfrm>
              <a:blipFill>
                <a:blip r:embed="rId4"/>
                <a:stretch>
                  <a:fillRect l="-592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6452865" y="5712768"/>
            <a:ext cx="146065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dirty="0"/>
              <a:t>F&amp;P 2</a:t>
            </a:r>
            <a:r>
              <a:rPr lang="en-US" sz="1050" baseline="30000" dirty="0"/>
              <a:t>nd</a:t>
            </a:r>
            <a:r>
              <a:rPr lang="en-US" sz="1050" dirty="0"/>
              <a:t> ed., sec. 2.2.4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8136" y="1624013"/>
            <a:ext cx="470654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Surface recovered by integration</a:t>
            </a: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6452865" y="5712768"/>
            <a:ext cx="146065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dirty="0"/>
              <a:t>F&amp;P 2</a:t>
            </a:r>
            <a:r>
              <a:rPr lang="en-US" sz="1050" baseline="30000" dirty="0"/>
              <a:t>nd</a:t>
            </a:r>
            <a:r>
              <a:rPr lang="en-US" sz="1050" dirty="0"/>
              <a:t> ed., sec. 2.2.4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033D-5ADB-59C2-5D92-EF3C4146C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D574D-47E0-2318-A29B-5226D0FC0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enough images, etc.</a:t>
            </a:r>
          </a:p>
          <a:p>
            <a:pPr lvl="1"/>
            <a:r>
              <a:rPr lang="en-US" dirty="0"/>
              <a:t>you can do this if the illuminants aren’t known</a:t>
            </a:r>
          </a:p>
          <a:p>
            <a:r>
              <a:rPr lang="en-US" dirty="0"/>
              <a:t>You can do this with one image:</a:t>
            </a:r>
          </a:p>
          <a:p>
            <a:pPr lvl="1"/>
            <a:r>
              <a:rPr lang="en-US" dirty="0"/>
              <a:t>if there are three illuminants, each of a different color</a:t>
            </a:r>
          </a:p>
          <a:p>
            <a:r>
              <a:rPr lang="en-US" dirty="0"/>
              <a:t>With enough images, etc.</a:t>
            </a:r>
          </a:p>
          <a:p>
            <a:pPr lvl="1"/>
            <a:r>
              <a:rPr lang="en-US" dirty="0"/>
              <a:t>interreflections are not a major problem</a:t>
            </a:r>
          </a:p>
        </p:txBody>
      </p:sp>
    </p:spTree>
    <p:extLst>
      <p:ext uri="{BB962C8B-B14F-4D97-AF65-F5344CB8AC3E}">
        <p14:creationId xmlns:p14="http://schemas.microsoft.com/office/powerpoint/2010/main" val="1622192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9CA2-FA3A-95F0-97D0-491986357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Interreflections are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80EFE-7000-F81A-8B6B-A76C655F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430" y="1825625"/>
            <a:ext cx="2425919" cy="4351338"/>
          </a:xfrm>
        </p:spPr>
        <p:txBody>
          <a:bodyPr>
            <a:normAutofit/>
          </a:bodyPr>
          <a:lstStyle/>
          <a:p>
            <a:r>
              <a:rPr lang="en-US" sz="1800" dirty="0"/>
              <a:t>but not a major one for photometric stereo – why?</a:t>
            </a:r>
          </a:p>
        </p:txBody>
      </p:sp>
      <p:pic>
        <p:nvPicPr>
          <p:cNvPr id="4" name="droppedImage.tiff" descr="droppedImage.tiff">
            <a:extLst>
              <a:ext uri="{FF2B5EF4-FFF2-40B4-BE49-F238E27FC236}">
                <a16:creationId xmlns:a16="http://schemas.microsoft.com/office/drawing/2014/main" id="{14C7F18C-4582-C303-704D-03A6F018D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82" y="1924760"/>
            <a:ext cx="5543549" cy="415306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From Koenderink slides on image texture and the flow of light">
            <a:extLst>
              <a:ext uri="{FF2B5EF4-FFF2-40B4-BE49-F238E27FC236}">
                <a16:creationId xmlns:a16="http://schemas.microsoft.com/office/drawing/2014/main" id="{7AEFB0C4-6446-38EA-E762-6DC0D03FF28A}"/>
              </a:ext>
            </a:extLst>
          </p:cNvPr>
          <p:cNvSpPr/>
          <p:nvPr/>
        </p:nvSpPr>
        <p:spPr>
          <a:xfrm>
            <a:off x="545882" y="6176962"/>
            <a:ext cx="4587627" cy="248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>
            <a:spAutoFit/>
          </a:bodyPr>
          <a:lstStyle/>
          <a:p>
            <a:r>
              <a:rPr sz="1265" dirty="0"/>
              <a:t>From </a:t>
            </a:r>
            <a:r>
              <a:rPr sz="1265" dirty="0" err="1"/>
              <a:t>Koenderink</a:t>
            </a:r>
            <a:r>
              <a:rPr sz="1265" dirty="0"/>
              <a:t> slides on image texture and the flow of light</a:t>
            </a:r>
          </a:p>
        </p:txBody>
      </p:sp>
    </p:spTree>
    <p:extLst>
      <p:ext uri="{BB962C8B-B14F-4D97-AF65-F5344CB8AC3E}">
        <p14:creationId xmlns:p14="http://schemas.microsoft.com/office/powerpoint/2010/main" val="586512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5388D-2466-AD58-C156-F0F1780CD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CRF Estimation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B7B2A-A5BF-CA51-3E1D-4393DCE82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64764"/>
            <a:ext cx="7772400" cy="33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08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32549-873A-C663-AB22-B550E337E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9E7BA-81BD-4C80-078A-8A9CCC40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CRF Estimation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948505-0DC5-9915-B3B9-164F34184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31" y="2550018"/>
            <a:ext cx="8980469" cy="21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88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41E28-9A50-D7CC-5BC0-CAD614C4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CRF estimation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37163-62CA-2406-2EBA-8DDB60E3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73158"/>
            <a:ext cx="7772400" cy="45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2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0864-3B63-AD01-BB4B-2B7D17ED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74DE0-3EA0-18DB-E2FE-B674CAF92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Lightness</a:t>
            </a:r>
          </a:p>
          <a:p>
            <a:pPr lvl="1"/>
            <a:r>
              <a:rPr lang="en-US" dirty="0"/>
              <a:t>whether surface is dark or light, independent of shading</a:t>
            </a:r>
          </a:p>
          <a:p>
            <a:r>
              <a:rPr lang="en-US" dirty="0"/>
              <a:t>Shape</a:t>
            </a:r>
          </a:p>
          <a:p>
            <a:pPr lvl="1"/>
            <a:r>
              <a:rPr lang="en-US" dirty="0"/>
              <a:t>photometric stereo</a:t>
            </a:r>
          </a:p>
          <a:p>
            <a:r>
              <a:rPr lang="en-US" dirty="0"/>
              <a:t>Camera response function</a:t>
            </a:r>
          </a:p>
          <a:p>
            <a:pPr lvl="1"/>
            <a:r>
              <a:rPr lang="en-US" dirty="0"/>
              <a:t>from images</a:t>
            </a:r>
          </a:p>
        </p:txBody>
      </p:sp>
    </p:spTree>
    <p:extLst>
      <p:ext uri="{BB962C8B-B14F-4D97-AF65-F5344CB8AC3E}">
        <p14:creationId xmlns:p14="http://schemas.microsoft.com/office/powerpoint/2010/main" val="381889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C6D11-5296-1D02-0553-2430406F5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Lightness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C7FC4-0E98-7F22-A56A-226E74D7E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66391"/>
            <a:ext cx="7772400" cy="432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7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lightness.png" descr="lightne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56" y="1232806"/>
            <a:ext cx="8295895" cy="44821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Lightness2.png" descr="Lightnes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04413"/>
            <a:ext cx="7715250" cy="4755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06437-B1BA-369C-C1D1-DE25597E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DDD9F-C7D7-D9E7-158A-F909ABAF1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CED33-8CF8-7632-3BEC-BDFD67399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220" y="1690689"/>
            <a:ext cx="6810704" cy="500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4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Photometric stereo, or shape from shading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Can we reconstruct the shape of an object based on shading cues?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2879179"/>
            <a:ext cx="3143250" cy="353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86500" y="5429250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Luca </a:t>
            </a:r>
            <a:r>
              <a:rPr lang="en-US" sz="1050" dirty="0" err="1"/>
              <a:t>della</a:t>
            </a:r>
            <a:r>
              <a:rPr lang="en-US" sz="1050" dirty="0"/>
              <a:t> </a:t>
            </a:r>
            <a:r>
              <a:rPr lang="en-US" sz="1050" dirty="0" err="1"/>
              <a:t>Robbia</a:t>
            </a:r>
            <a:r>
              <a:rPr lang="en-US" sz="1050" dirty="0"/>
              <a:t>,</a:t>
            </a:r>
            <a:br>
              <a:rPr lang="en-US" sz="1050" dirty="0"/>
            </a:br>
            <a:r>
              <a:rPr lang="en-US" sz="1050" i="1" dirty="0" err="1"/>
              <a:t>Cantoria</a:t>
            </a:r>
            <a:r>
              <a:rPr lang="en-US" sz="1050" dirty="0"/>
              <a:t>, 1438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Photometric stereo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Char char="•"/>
                </a:pPr>
                <a:r>
                  <a:rPr lang="en-US" sz="2400" dirty="0"/>
                  <a:t>Reconstruct object shape based on shading cues</a:t>
                </a:r>
              </a:p>
              <a:p>
                <a:pPr>
                  <a:buFontTx/>
                  <a:buChar char="•"/>
                </a:pPr>
                <a:r>
                  <a:rPr lang="en-US" sz="2400" dirty="0"/>
                  <a:t>Assuming a Lambertian object</a:t>
                </a:r>
              </a:p>
              <a:p>
                <a:pPr lvl="1">
                  <a:buFontTx/>
                  <a:buChar char="•"/>
                </a:pPr>
                <a:r>
                  <a:rPr lang="en-US" sz="2000" dirty="0"/>
                  <a:t> given the image intensity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/>
                  <a:t>) and light source direction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) </a:t>
                </a:r>
              </a:p>
              <a:p>
                <a:pPr lvl="1">
                  <a:buFontTx/>
                  <a:buChar char="•"/>
                </a:pPr>
                <a:r>
                  <a:rPr lang="en-US" sz="2000" dirty="0"/>
                  <a:t>recover the surface normal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) from a single image </a:t>
                </a:r>
              </a:p>
            </p:txBody>
          </p:sp>
        </mc:Choice>
        <mc:Fallback xmlns="">
          <p:sp>
            <p:nvSpPr>
              <p:cNvPr id="2457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36">
            <a:extLst>
              <a:ext uri="{FF2B5EF4-FFF2-40B4-BE49-F238E27FC236}">
                <a16:creationId xmlns:a16="http://schemas.microsoft.com/office/drawing/2014/main" id="{1DBACF49-410C-194C-86AC-B771D1538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536" y="4975622"/>
            <a:ext cx="812006" cy="2095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53FED94B-2761-6547-9CFD-8646457AD653}"/>
              </a:ext>
            </a:extLst>
          </p:cNvPr>
          <p:cNvSpPr>
            <a:spLocks/>
          </p:cNvSpPr>
          <p:nvPr/>
        </p:nvSpPr>
        <p:spPr bwMode="auto">
          <a:xfrm>
            <a:off x="2732536" y="4401740"/>
            <a:ext cx="3572" cy="698897"/>
          </a:xfrm>
          <a:custGeom>
            <a:avLst/>
            <a:gdLst>
              <a:gd name="T0" fmla="*/ 7562057 w 3"/>
              <a:gd name="T1" fmla="*/ 1479329913 h 587"/>
              <a:gd name="T2" fmla="*/ 0 w 3"/>
              <a:gd name="T3" fmla="*/ 0 h 587"/>
              <a:gd name="T4" fmla="*/ 0 60000 65536"/>
              <a:gd name="T5" fmla="*/ 0 60000 65536"/>
              <a:gd name="T6" fmla="*/ 0 w 3"/>
              <a:gd name="T7" fmla="*/ 0 h 587"/>
              <a:gd name="T8" fmla="*/ 3 w 3"/>
              <a:gd name="T9" fmla="*/ 587 h 5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587">
                <a:moveTo>
                  <a:pt x="3" y="587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/>
          </a:p>
        </p:txBody>
      </p:sp>
      <p:sp>
        <p:nvSpPr>
          <p:cNvPr id="9" name="Line 39">
            <a:extLst>
              <a:ext uri="{FF2B5EF4-FFF2-40B4-BE49-F238E27FC236}">
                <a16:creationId xmlns:a16="http://schemas.microsoft.com/office/drawing/2014/main" id="{01D94DFE-327B-4D4E-ACC5-5AB5184ACF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36108" y="4260057"/>
            <a:ext cx="701278" cy="840581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/>
          </a:p>
        </p:txBody>
      </p:sp>
      <p:graphicFrame>
        <p:nvGraphicFramePr>
          <p:cNvPr id="10" name="Object 40">
            <a:extLst>
              <a:ext uri="{FF2B5EF4-FFF2-40B4-BE49-F238E27FC236}">
                <a16:creationId xmlns:a16="http://schemas.microsoft.com/office/drawing/2014/main" id="{4788AFBC-2DA7-6C42-B368-EA597F8114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96905" y="3943351"/>
          <a:ext cx="326231" cy="316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2539683" imgH="2514286" progId="Photoshop.Image.10">
                  <p:embed/>
                </p:oleObj>
              </mc:Choice>
              <mc:Fallback>
                <p:oleObj name="Image" r:id="rId4" imgW="2539683" imgH="2514286" progId="Photoshop.Image.10">
                  <p:embed/>
                  <p:pic>
                    <p:nvPicPr>
                      <p:cNvPr id="10" name="Object 40">
                        <a:extLst>
                          <a:ext uri="{FF2B5EF4-FFF2-40B4-BE49-F238E27FC236}">
                            <a16:creationId xmlns:a16="http://schemas.microsoft.com/office/drawing/2014/main" id="{4788AFBC-2DA7-6C42-B368-EA597F8114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05" y="3943351"/>
                        <a:ext cx="326231" cy="316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4">
                <a:extLst>
                  <a:ext uri="{FF2B5EF4-FFF2-40B4-BE49-F238E27FC236}">
                    <a16:creationId xmlns:a16="http://schemas.microsoft.com/office/drawing/2014/main" id="{539A7577-A25A-C940-8BF0-5D31605B19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0135" y="4031456"/>
                <a:ext cx="358816" cy="300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350" dirty="0">
                  <a:solidFill>
                    <a:srgbClr val="9900CC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 Box 44">
                <a:extLst>
                  <a:ext uri="{FF2B5EF4-FFF2-40B4-BE49-F238E27FC236}">
                    <a16:creationId xmlns:a16="http://schemas.microsoft.com/office/drawing/2014/main" id="{539A7577-A25A-C940-8BF0-5D31605B1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0135" y="4031456"/>
                <a:ext cx="358816" cy="3000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7">
                <a:extLst>
                  <a:ext uri="{FF2B5EF4-FFF2-40B4-BE49-F238E27FC236}">
                    <a16:creationId xmlns:a16="http://schemas.microsoft.com/office/drawing/2014/main" id="{F9F1CB8D-9BC8-2F4B-8CB4-8CE2115EC1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7385" y="4260055"/>
                <a:ext cx="285750" cy="300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1350" dirty="0">
                  <a:solidFill>
                    <a:srgbClr val="9900CC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 Box 47">
                <a:extLst>
                  <a:ext uri="{FF2B5EF4-FFF2-40B4-BE49-F238E27FC236}">
                    <a16:creationId xmlns:a16="http://schemas.microsoft.com/office/drawing/2014/main" id="{F9F1CB8D-9BC8-2F4B-8CB4-8CE2115EC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7385" y="4260055"/>
                <a:ext cx="285750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44">
            <a:extLst>
              <a:ext uri="{FF2B5EF4-FFF2-40B4-BE49-F238E27FC236}">
                <a16:creationId xmlns:a16="http://schemas.microsoft.com/office/drawing/2014/main" id="{230A30AB-6620-7E4B-B9D1-547EB73CA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822" y="4545806"/>
            <a:ext cx="26962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350" i="1" dirty="0">
                <a:solidFill>
                  <a:srgbClr val="660066"/>
                </a:solidFill>
                <a:latin typeface="Times New Roman" pitchFamily="18" charset="0"/>
              </a:rPr>
              <a:t>θ</a:t>
            </a:r>
            <a:endParaRPr lang="en-US" sz="1350" i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866E07A-43A7-FE41-B750-9FEFB5E6CD16}"/>
                  </a:ext>
                </a:extLst>
              </p:cNvPr>
              <p:cNvSpPr/>
              <p:nvPr/>
            </p:nvSpPr>
            <p:spPr>
              <a:xfrm>
                <a:off x="4523235" y="4023561"/>
                <a:ext cx="2422651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400" b="1" i="1">
                              <a:solidFill>
                                <a:srgbClr val="9900CC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      =</m:t>
                      </m:r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/>
                        </a:rPr>
                        <m:t>𝜌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func>
                        <m:funcPr>
                          <m:ctrlP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  <a:p>
                <a:endParaRPr lang="en-US" sz="2400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866E07A-43A7-FE41-B750-9FEFB5E6C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235" y="4023561"/>
                <a:ext cx="2422651" cy="1200329"/>
              </a:xfrm>
              <a:prstGeom prst="rect">
                <a:avLst/>
              </a:prstGeom>
              <a:blipFill>
                <a:blip r:embed="rId8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579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4331</TotalTime>
  <Words>687</Words>
  <Application>Microsoft Macintosh PowerPoint</Application>
  <PresentationFormat>On-screen Show (4:3)</PresentationFormat>
  <Paragraphs>136</Paragraphs>
  <Slides>26</Slides>
  <Notes>11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</vt:lpstr>
      <vt:lpstr>Aptos Display</vt:lpstr>
      <vt:lpstr>Arial</vt:lpstr>
      <vt:lpstr>Cambria Math</vt:lpstr>
      <vt:lpstr>Gill Sans</vt:lpstr>
      <vt:lpstr>Times New Roman</vt:lpstr>
      <vt:lpstr>Office Theme</vt:lpstr>
      <vt:lpstr>Image</vt:lpstr>
      <vt:lpstr>Illumination: Inference</vt:lpstr>
      <vt:lpstr>Shading is an amazingly detailed cue</vt:lpstr>
      <vt:lpstr>Inferences</vt:lpstr>
      <vt:lpstr>Lightness</vt:lpstr>
      <vt:lpstr>PowerPoint Presentation</vt:lpstr>
      <vt:lpstr>PowerPoint Presentation</vt:lpstr>
      <vt:lpstr>PowerPoint Presentation</vt:lpstr>
      <vt:lpstr>Photometric stereo, or shape from shading</vt:lpstr>
      <vt:lpstr>Photometric stereo</vt:lpstr>
      <vt:lpstr>Shape from shading ambiguity</vt:lpstr>
      <vt:lpstr>Shape from shading ambiguity</vt:lpstr>
      <vt:lpstr>Photometric stereo</vt:lpstr>
      <vt:lpstr>Photometric stereo</vt:lpstr>
      <vt:lpstr>Example 1</vt:lpstr>
      <vt:lpstr>Example 2</vt:lpstr>
      <vt:lpstr>Image model</vt:lpstr>
      <vt:lpstr>Image model</vt:lpstr>
      <vt:lpstr>Least squares problem</vt:lpstr>
      <vt:lpstr>Synthetic example</vt:lpstr>
      <vt:lpstr>Recovering a surface from normals</vt:lpstr>
      <vt:lpstr>Surface recovered by integration</vt:lpstr>
      <vt:lpstr>Variants</vt:lpstr>
      <vt:lpstr>Interreflections are a problem</vt:lpstr>
      <vt:lpstr>CRF Estimation</vt:lpstr>
      <vt:lpstr>CRF Estimation</vt:lpstr>
      <vt:lpstr>CRF estimation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10</cp:revision>
  <dcterms:created xsi:type="dcterms:W3CDTF">2026-02-12T23:36:36Z</dcterms:created>
  <dcterms:modified xsi:type="dcterms:W3CDTF">2026-02-18T00:17:33Z</dcterms:modified>
</cp:coreProperties>
</file>