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913" r:id="rId3"/>
    <p:sldId id="914" r:id="rId4"/>
    <p:sldId id="906" r:id="rId5"/>
    <p:sldId id="921" r:id="rId6"/>
    <p:sldId id="922" r:id="rId7"/>
    <p:sldId id="923" r:id="rId8"/>
    <p:sldId id="907" r:id="rId9"/>
    <p:sldId id="924" r:id="rId10"/>
    <p:sldId id="925" r:id="rId11"/>
    <p:sldId id="915" r:id="rId12"/>
    <p:sldId id="916" r:id="rId13"/>
    <p:sldId id="917" r:id="rId14"/>
    <p:sldId id="918" r:id="rId15"/>
    <p:sldId id="919" r:id="rId16"/>
    <p:sldId id="920" r:id="rId17"/>
    <p:sldId id="908" r:id="rId18"/>
    <p:sldId id="909" r:id="rId19"/>
    <p:sldId id="910" r:id="rId20"/>
    <p:sldId id="911" r:id="rId21"/>
    <p:sldId id="928" r:id="rId22"/>
    <p:sldId id="926" r:id="rId23"/>
    <p:sldId id="92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4"/>
    <p:restoredTop sz="94708"/>
  </p:normalViewPr>
  <p:slideViewPr>
    <p:cSldViewPr snapToGrid="0">
      <p:cViewPr varScale="1">
        <p:scale>
          <a:sx n="121" d="100"/>
          <a:sy n="121" d="100"/>
        </p:scale>
        <p:origin x="1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1DD8B-5EB4-5A4E-96D9-DF21D4337D9E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FCFE7-80F5-5544-B713-60192E397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82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B732A-A28A-1751-B88E-BC3F30BC3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E7B520B6-A70D-9661-D9BC-93419EF242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AEFC17-C8FD-4938-AA72-5C8E91E2F1B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7DA214D8-49B8-E0EB-E9C5-6A4208C25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E918E23-8138-B2D4-C058-C42387E62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64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E3236-EDAE-D8AC-1F8F-88974499C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C79F5954-4E27-534D-B89F-6824781EA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2365A-D41F-4C10-844D-901C0E7F853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9EC91333-8A07-22D7-3D38-6B585D8A8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6FBB07B6-FD1F-9781-44F5-C4D105261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1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0321E-8315-2FCC-67E9-EF7E59AF1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5BC8EFC2-8856-2BF8-A6E5-0F07A1C2AF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2365A-D41F-4C10-844D-901C0E7F85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0FEB1B1C-20DB-F9F5-CA92-5D8DC12AD3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FCD2DA24-B046-63B9-24E8-59111B8D9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9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2CB83-A9EA-261C-9FEB-18501A703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124C6C32-7438-F2A3-6A32-C72DC41244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3F309A-2491-4AF4-916F-8D4C0E8E959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9ACD2EAD-7E78-7E55-37D6-517CB849D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69050" cy="3582988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C785810-C3AB-E1A1-FBDD-00973C99A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 sz="2400" b="1" dirty="0"/>
              <a:t>BRDF is constant</a:t>
            </a:r>
            <a:endParaRPr lang="en-US" sz="2400" i="1" dirty="0"/>
          </a:p>
          <a:p>
            <a:pPr lvl="1"/>
            <a:r>
              <a:rPr lang="en-US" i="1" dirty="0"/>
              <a:t>Albedo</a:t>
            </a:r>
            <a:r>
              <a:rPr lang="en-US" dirty="0"/>
              <a:t>: fraction of incident irradiance reflected by the surface</a:t>
            </a:r>
          </a:p>
          <a:p>
            <a:pPr lvl="1"/>
            <a:r>
              <a:rPr lang="en-US" i="1" dirty="0" err="1"/>
              <a:t>Radiosity</a:t>
            </a:r>
            <a:r>
              <a:rPr lang="en-US" i="1" dirty="0"/>
              <a:t>:</a:t>
            </a:r>
            <a:r>
              <a:rPr lang="en-US" dirty="0"/>
              <a:t> total power leaving the surface per unit area (regardless of direction)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0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CD57A-17E0-12F6-5617-FA755DD48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7479F2-B2A0-4B91-EAEF-C800779B0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03D7FA-D749-C5FE-8807-255A80CB0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Fluorescence is light energy produced by a process where high-energy radiation (such as ultraviolet or X-ray) is absorbed by electrons surrounding an atom and is re-emitted as light energy. Unlike fluorescence, a phosphorescent material does not immediately re-emit the radiation it absorbs.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From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www.pharmatutor.org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/pharma-analysis/define-fluorescence-and-phosphorescence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A9F7E-41EE-F6D9-AAB4-1EE3FB23D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07BD9-22BC-4621-A11E-1CA91226871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76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8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0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86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3006"/>
              </a:lnSpc>
              <a:tabLst>
                <a:tab pos="642915" algn="l"/>
              </a:tabLst>
              <a:defRPr sz="2531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3"/>
            <a:ext cx="7358063" cy="4018359"/>
          </a:xfrm>
          <a:prstGeom prst="rect">
            <a:avLst/>
          </a:prstGeom>
        </p:spPr>
        <p:txBody>
          <a:bodyPr anchor="ctr"/>
          <a:lstStyle>
            <a:lvl1pPr marL="418026" indent="-250601" algn="l">
              <a:buSzPct val="171429"/>
              <a:buFont typeface="Gill Sans"/>
              <a:buChar char="•"/>
              <a:tabLst>
                <a:tab pos="756764" algn="l"/>
              </a:tabLst>
            </a:lvl1pPr>
            <a:lvl2pPr marL="626606" indent="-218087" algn="l">
              <a:buSzPct val="171429"/>
              <a:buFont typeface="Gill Sans"/>
              <a:buChar char="•"/>
              <a:tabLst>
                <a:tab pos="964372" algn="l"/>
              </a:tabLst>
            </a:lvl2pPr>
            <a:lvl3pPr marL="861002" indent="-218087" algn="l">
              <a:buSzPct val="171429"/>
              <a:buFont typeface="Gill Sans"/>
              <a:buChar char="•"/>
              <a:tabLst>
                <a:tab pos="1198768" algn="l"/>
              </a:tabLst>
              <a:defRPr>
                <a:solidFill>
                  <a:srgbClr val="000000"/>
                </a:solidFill>
              </a:defRPr>
            </a:lvl3pPr>
            <a:lvl4pPr marL="1095398" indent="-218087" algn="l">
              <a:buSzPct val="171429"/>
              <a:buFont typeface="Gill Sans"/>
              <a:buChar char="•"/>
              <a:tabLst>
                <a:tab pos="1433164" algn="l"/>
              </a:tabLst>
              <a:defRPr>
                <a:solidFill>
                  <a:srgbClr val="000000"/>
                </a:solidFill>
              </a:defRPr>
            </a:lvl4pPr>
            <a:lvl5pPr marL="1336490" indent="-218087" algn="l">
              <a:buSzPct val="171429"/>
              <a:buFont typeface="Gill Sans"/>
              <a:buChar char="•"/>
              <a:tabLst>
                <a:tab pos="1674257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547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5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4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7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6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7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7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9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1D22FD-881C-4A49-88D1-F929398F4D59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C4BFC1-B427-6344-A7B9-68584EED1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7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eecs.umich.edu/~justincj/slides/eecs442/WI2021/442_WI2021_lecture03.pdf" TargetMode="Externa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ubsurface_scattering#/media/File:Skin_Subsurface_Scattering.jpg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uorescence#/media/File:Fluorescent_minerals_hg.jpg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glasnost.itcarlow.ie/~powerk/GeneralGraphicsNotes/LightingShadingandColour/lighting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0ECF-09D4-A1A0-F363-6CA07C1066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Image Intensity:</a:t>
            </a:r>
            <a:br>
              <a:rPr lang="en-US" dirty="0"/>
            </a:br>
            <a:r>
              <a:rPr lang="en-US" dirty="0"/>
              <a:t>Simple Physics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0133D-AE7B-097C-3D8A-8B46FE10E9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</a:t>
            </a:r>
          </a:p>
          <a:p>
            <a:r>
              <a:rPr lang="en-US" dirty="0"/>
              <a:t>University of Illinois at Urbana Champaign</a:t>
            </a:r>
          </a:p>
        </p:txBody>
      </p:sp>
    </p:spTree>
    <p:extLst>
      <p:ext uri="{BB962C8B-B14F-4D97-AF65-F5344CB8AC3E}">
        <p14:creationId xmlns:p14="http://schemas.microsoft.com/office/powerpoint/2010/main" val="243090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5FB18-689B-2BC1-52B0-1796853DD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F978-32F8-3562-3DBD-5FE8D1D5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57250"/>
            <a:ext cx="8172450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Diffuse vs. specular: Significance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0FF1F-CFFB-AA56-88DE-DDBA04245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1" t="58132" r="32319" b="19063"/>
          <a:stretch/>
        </p:blipFill>
        <p:spPr>
          <a:xfrm>
            <a:off x="5459473" y="4063256"/>
            <a:ext cx="1979414" cy="1543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73D24-1613-7734-B942-37BC6C116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3" t="50793" r="26165" b="29809"/>
          <a:stretch/>
        </p:blipFill>
        <p:spPr>
          <a:xfrm>
            <a:off x="5459473" y="2281082"/>
            <a:ext cx="1979414" cy="1543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96B80-4961-E026-09F2-33E3AA648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7" t="3305" r="42890" b="43484"/>
          <a:stretch/>
        </p:blipFill>
        <p:spPr>
          <a:xfrm>
            <a:off x="4232795" y="4063256"/>
            <a:ext cx="1041369" cy="1543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5688B-A664-B9FB-CA8E-8B9C5119E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3307" r="50782" b="41648"/>
          <a:stretch/>
        </p:blipFill>
        <p:spPr>
          <a:xfrm>
            <a:off x="4232795" y="2281082"/>
            <a:ext cx="1041369" cy="1543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6C421-36BA-8754-D81F-57635BBE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25" y="2281082"/>
            <a:ext cx="2057400" cy="1543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8E1266-A41A-0E73-ECA9-E7FAA191C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14" y="4063256"/>
            <a:ext cx="2057401" cy="15430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805B20-405C-B4AB-493A-63DB488DFBF8}"/>
              </a:ext>
            </a:extLst>
          </p:cNvPr>
          <p:cNvCxnSpPr/>
          <p:nvPr/>
        </p:nvCxnSpPr>
        <p:spPr>
          <a:xfrm flipH="1">
            <a:off x="4572000" y="3382136"/>
            <a:ext cx="163586" cy="1786856"/>
          </a:xfrm>
          <a:prstGeom prst="straightConnector1">
            <a:avLst/>
          </a:prstGeom>
          <a:ln w="76200"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05C8561-AD02-1A5A-82D0-27E48B5A8748}"/>
              </a:ext>
            </a:extLst>
          </p:cNvPr>
          <p:cNvSpPr txBox="1"/>
          <p:nvPr/>
        </p:nvSpPr>
        <p:spPr>
          <a:xfrm>
            <a:off x="4073717" y="3744650"/>
            <a:ext cx="1308683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Same appearance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B70D57-161E-1727-F80B-51B0A000567A}"/>
              </a:ext>
            </a:extLst>
          </p:cNvPr>
          <p:cNvCxnSpPr>
            <a:cxnSpLocks/>
          </p:cNvCxnSpPr>
          <p:nvPr/>
        </p:nvCxnSpPr>
        <p:spPr>
          <a:xfrm>
            <a:off x="7050948" y="2671170"/>
            <a:ext cx="35653" cy="2072280"/>
          </a:xfrm>
          <a:prstGeom prst="straightConnector1">
            <a:avLst/>
          </a:prstGeom>
          <a:ln w="76200">
            <a:solidFill>
              <a:srgbClr val="FF93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CC5918A-E751-782F-E88D-E5703E8698FF}"/>
              </a:ext>
            </a:extLst>
          </p:cNvPr>
          <p:cNvSpPr txBox="1"/>
          <p:nvPr/>
        </p:nvSpPr>
        <p:spPr>
          <a:xfrm>
            <a:off x="6349418" y="3750364"/>
            <a:ext cx="1474365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Totally different appearance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0B21-3CFD-7DA1-471B-B1D3ED73252E}"/>
              </a:ext>
            </a:extLst>
          </p:cNvPr>
          <p:cNvSpPr txBox="1"/>
          <p:nvPr/>
        </p:nvSpPr>
        <p:spPr>
          <a:xfrm>
            <a:off x="4057650" y="1943100"/>
            <a:ext cx="13933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Diffuse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099C5B-668E-022F-3BF1-5B925F56EA48}"/>
              </a:ext>
            </a:extLst>
          </p:cNvPr>
          <p:cNvSpPr txBox="1"/>
          <p:nvPr/>
        </p:nvSpPr>
        <p:spPr>
          <a:xfrm>
            <a:off x="5714188" y="1943100"/>
            <a:ext cx="13933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Specular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CED588-B9F2-B01D-377B-D4A953F2BE48}"/>
              </a:ext>
            </a:extLst>
          </p:cNvPr>
          <p:cNvSpPr txBox="1"/>
          <p:nvPr/>
        </p:nvSpPr>
        <p:spPr>
          <a:xfrm>
            <a:off x="171451" y="5715000"/>
            <a:ext cx="21114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>
                <a:hlinkClick r:id="rId5"/>
              </a:rPr>
              <a:t>J. Johnson and D. </a:t>
            </a:r>
            <a:r>
              <a:rPr lang="en-US" sz="1050" dirty="0" err="1">
                <a:hlinkClick r:id="rId5"/>
              </a:rPr>
              <a:t>Fouhey</a:t>
            </a:r>
            <a:endParaRPr lang="en-US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C622BD-41BD-2C3F-E321-E105C8CB1ED8}"/>
              </a:ext>
            </a:extLst>
          </p:cNvPr>
          <p:cNvSpPr txBox="1"/>
          <p:nvPr/>
        </p:nvSpPr>
        <p:spPr>
          <a:xfrm>
            <a:off x="1277161" y="1504086"/>
            <a:ext cx="2908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Same lighting, as close as possible camera settings, but different </a:t>
            </a:r>
            <a:r>
              <a:rPr lang="en-US" sz="1500" b="1" dirty="0"/>
              <a:t>camera position</a:t>
            </a:r>
          </a:p>
        </p:txBody>
      </p:sp>
    </p:spTree>
    <p:extLst>
      <p:ext uri="{BB962C8B-B14F-4D97-AF65-F5344CB8AC3E}">
        <p14:creationId xmlns:p14="http://schemas.microsoft.com/office/powerpoint/2010/main" val="302110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CE6D-7D74-15E3-D739-04FAE75EF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65D9-D138-9847-8F02-230B1F682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at surface – other effects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1D967C-C2AD-1B33-0CA7-9ECAB8B801C1}"/>
              </a:ext>
            </a:extLst>
          </p:cNvPr>
          <p:cNvCxnSpPr/>
          <p:nvPr/>
        </p:nvCxnSpPr>
        <p:spPr>
          <a:xfrm>
            <a:off x="1509831" y="5257285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305866D-D8A8-57BA-D93A-020F073E6171}"/>
              </a:ext>
            </a:extLst>
          </p:cNvPr>
          <p:cNvSpPr/>
          <p:nvPr/>
        </p:nvSpPr>
        <p:spPr>
          <a:xfrm>
            <a:off x="3652954" y="3504835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C0566C-8311-36ED-03D6-29306EF16A48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2555239" y="3809714"/>
            <a:ext cx="1150025" cy="14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F298F9-17C1-F54A-BA52-C5004C065463}"/>
              </a:ext>
            </a:extLst>
          </p:cNvPr>
          <p:cNvCxnSpPr/>
          <p:nvPr/>
        </p:nvCxnSpPr>
        <p:spPr>
          <a:xfrm rot="5400000">
            <a:off x="2129007" y="5325406"/>
            <a:ext cx="446485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50B79F-CDAF-DD23-4212-BC7F66BE4DE3}"/>
              </a:ext>
            </a:extLst>
          </p:cNvPr>
          <p:cNvSpPr txBox="1"/>
          <p:nvPr/>
        </p:nvSpPr>
        <p:spPr>
          <a:xfrm>
            <a:off x="628650" y="3270867"/>
            <a:ext cx="1505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/>
              <a:t>Transparency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94A02E-82CA-113C-5465-C490664F94A2}"/>
              </a:ext>
            </a:extLst>
          </p:cNvPr>
          <p:cNvCxnSpPr/>
          <p:nvPr/>
        </p:nvCxnSpPr>
        <p:spPr>
          <a:xfrm>
            <a:off x="5358283" y="5252855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BB7D7B2-3FDE-6937-67A9-9EDA8F27764C}"/>
              </a:ext>
            </a:extLst>
          </p:cNvPr>
          <p:cNvSpPr/>
          <p:nvPr/>
        </p:nvSpPr>
        <p:spPr>
          <a:xfrm>
            <a:off x="7501407" y="3500405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643D47-ECCC-C49F-E9EA-B780B02CE944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6412861" y="3805284"/>
            <a:ext cx="1140855" cy="14285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D853E3-AC79-2486-DDAE-5EA2DAC67123}"/>
              </a:ext>
            </a:extLst>
          </p:cNvPr>
          <p:cNvCxnSpPr/>
          <p:nvPr/>
        </p:nvCxnSpPr>
        <p:spPr>
          <a:xfrm rot="5400000">
            <a:off x="5832027" y="5335041"/>
            <a:ext cx="446485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D92133-6805-F630-38BC-2A1538702B56}"/>
              </a:ext>
            </a:extLst>
          </p:cNvPr>
          <p:cNvCxnSpPr/>
          <p:nvPr/>
        </p:nvCxnSpPr>
        <p:spPr>
          <a:xfrm rot="10800000" flipV="1">
            <a:off x="6241411" y="5223606"/>
            <a:ext cx="171450" cy="571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D0650CF-C7B3-A0A2-8AAA-5E560F2DD741}"/>
              </a:ext>
            </a:extLst>
          </p:cNvPr>
          <p:cNvSpPr txBox="1"/>
          <p:nvPr/>
        </p:nvSpPr>
        <p:spPr>
          <a:xfrm>
            <a:off x="5351672" y="3257550"/>
            <a:ext cx="12647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/>
              <a:t>Refraction</a:t>
            </a:r>
          </a:p>
        </p:txBody>
      </p:sp>
      <p:pic>
        <p:nvPicPr>
          <p:cNvPr id="117762" name="Picture 2" descr="http://t0.gstatic.com/images?q=tbn:ANd9GcStfRcWs4Zd9-P14OXg9VBB2geITrlA6vOhh1LHGCrK-nL-FPgz">
            <a:extLst>
              <a:ext uri="{FF2B5EF4-FFF2-40B4-BE49-F238E27FC236}">
                <a16:creationId xmlns:a16="http://schemas.microsoft.com/office/drawing/2014/main" id="{9CF6FF2C-800B-17AC-43A2-60BD2432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663591"/>
            <a:ext cx="1943100" cy="13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E41499-13F3-B1BE-58F4-33C268E268EC}"/>
              </a:ext>
            </a:extLst>
          </p:cNvPr>
          <p:cNvSpPr/>
          <p:nvPr/>
        </p:nvSpPr>
        <p:spPr>
          <a:xfrm>
            <a:off x="114300" y="5686670"/>
            <a:ext cx="16675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Slide from D. </a:t>
            </a:r>
            <a:r>
              <a:rPr lang="en-US" sz="1050" dirty="0" err="1"/>
              <a:t>Hoiem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56961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2C70A-6B82-23F5-0558-176359E15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BCCA67B-7465-59DA-16C9-108D0485637E}"/>
              </a:ext>
            </a:extLst>
          </p:cNvPr>
          <p:cNvSpPr txBox="1"/>
          <p:nvPr/>
        </p:nvSpPr>
        <p:spPr>
          <a:xfrm>
            <a:off x="642681" y="1661233"/>
            <a:ext cx="28114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350" b="1" dirty="0"/>
              <a:t>Subsurface scattering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532C6-864F-8BF2-2A21-6AD411269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76" y="2216351"/>
            <a:ext cx="2619821" cy="21272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06C5A1-67BB-661A-7A9D-0882F8ABCD11}"/>
              </a:ext>
            </a:extLst>
          </p:cNvPr>
          <p:cNvSpPr txBox="1"/>
          <p:nvPr/>
        </p:nvSpPr>
        <p:spPr>
          <a:xfrm>
            <a:off x="171835" y="5672182"/>
            <a:ext cx="9717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3"/>
              </a:rPr>
              <a:t>Image source</a:t>
            </a:r>
            <a:endParaRPr lang="en-US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174C0A-B9F0-C9E7-7DDC-A081FA379CFF}"/>
              </a:ext>
            </a:extLst>
          </p:cNvPr>
          <p:cNvSpPr/>
          <p:nvPr/>
        </p:nvSpPr>
        <p:spPr>
          <a:xfrm>
            <a:off x="162391" y="5463313"/>
            <a:ext cx="16675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Slide from D. </a:t>
            </a:r>
            <a:r>
              <a:rPr lang="en-US" sz="1050" dirty="0" err="1"/>
              <a:t>Hoiem</a:t>
            </a:r>
            <a:endParaRPr lang="en-US" sz="1050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30B5445-DE34-1A59-2EF1-3CA85149C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28800"/>
            <a:ext cx="4019550" cy="37663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7132CA-77B9-1E1B-AEF4-05F783FDFF3B}"/>
              </a:ext>
            </a:extLst>
          </p:cNvPr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Light at surface – other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7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B17DE-9D66-21E6-6B32-B14461D2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surface scattering in skin (not rendered!)">
            <a:extLst>
              <a:ext uri="{FF2B5EF4-FFF2-40B4-BE49-F238E27FC236}">
                <a16:creationId xmlns:a16="http://schemas.microsoft.com/office/drawing/2014/main" id="{0AFFC31C-4470-50E2-4946-460BF15E8A99}"/>
              </a:ext>
            </a:extLst>
          </p:cNvPr>
          <p:cNvSpPr/>
          <p:nvPr/>
        </p:nvSpPr>
        <p:spPr>
          <a:xfrm>
            <a:off x="2004533" y="5136171"/>
            <a:ext cx="3359894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r>
              <a:rPr sz="1350"/>
              <a:t>subsurface scattering in skin (not rendered!)</a:t>
            </a:r>
          </a:p>
        </p:txBody>
      </p:sp>
      <p:pic>
        <p:nvPicPr>
          <p:cNvPr id="5" name="ja_istock-spider-vein_0.jpg.jp2" descr="ja_istock-spider-vein_0.jpg.jp2">
            <a:extLst>
              <a:ext uri="{FF2B5EF4-FFF2-40B4-BE49-F238E27FC236}">
                <a16:creationId xmlns:a16="http://schemas.microsoft.com/office/drawing/2014/main" id="{29360842-3566-AF2E-04D8-3ED39625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75" y="1885950"/>
            <a:ext cx="4286251" cy="2847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nejmicm0909444_f1.jpeg" descr="nejmicm0909444_f1.jpeg">
            <a:extLst>
              <a:ext uri="{FF2B5EF4-FFF2-40B4-BE49-F238E27FC236}">
                <a16:creationId xmlns:a16="http://schemas.microsoft.com/office/drawing/2014/main" id="{783FCBF3-5763-E804-2EEB-E434FCB0E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85950"/>
            <a:ext cx="3797302" cy="28479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425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BA48C-B526-C31D-C5CD-124FE87D9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2A2718-B617-EED7-B84E-3FE14FF5ECEC}"/>
              </a:ext>
            </a:extLst>
          </p:cNvPr>
          <p:cNvCxnSpPr/>
          <p:nvPr/>
        </p:nvCxnSpPr>
        <p:spPr>
          <a:xfrm>
            <a:off x="1647122" y="5581500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3A0C90D-5313-1D4D-FD66-F649E3149EB4}"/>
              </a:ext>
            </a:extLst>
          </p:cNvPr>
          <p:cNvSpPr/>
          <p:nvPr/>
        </p:nvSpPr>
        <p:spPr>
          <a:xfrm>
            <a:off x="3762719" y="3861948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146B88-3F21-DD16-FEF9-B05BD5DED571}"/>
              </a:ext>
            </a:extLst>
          </p:cNvPr>
          <p:cNvCxnSpPr>
            <a:stCxn id="5" idx="3"/>
          </p:cNvCxnSpPr>
          <p:nvPr/>
        </p:nvCxnSpPr>
        <p:spPr>
          <a:xfrm rot="5400000">
            <a:off x="2557214" y="4300773"/>
            <a:ext cx="1391762" cy="11238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C1A8C8-9A35-E7B8-4E1E-8C11B05E758D}"/>
                  </a:ext>
                </a:extLst>
              </p:cNvPr>
              <p:cNvSpPr txBox="1"/>
              <p:nvPr/>
            </p:nvSpPr>
            <p:spPr>
              <a:xfrm>
                <a:off x="3232467" y="4129840"/>
                <a:ext cx="37382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350" i="1" dirty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35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C1A8C8-9A35-E7B8-4E1E-8C11B05E7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467" y="4129840"/>
                <a:ext cx="373820" cy="3000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EB7BDC-E1E8-5EC5-7305-5A639DB39070}"/>
              </a:ext>
            </a:extLst>
          </p:cNvPr>
          <p:cNvCxnSpPr/>
          <p:nvPr/>
        </p:nvCxnSpPr>
        <p:spPr>
          <a:xfrm rot="16200000" flipV="1">
            <a:off x="2200024" y="5067456"/>
            <a:ext cx="535784" cy="44648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881941-6424-2CE2-BB69-5BB5FBAAC27E}"/>
              </a:ext>
            </a:extLst>
          </p:cNvPr>
          <p:cNvCxnSpPr/>
          <p:nvPr/>
        </p:nvCxnSpPr>
        <p:spPr>
          <a:xfrm rot="10800000">
            <a:off x="1976782" y="5290698"/>
            <a:ext cx="714375" cy="26789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FAC025-BEFD-1548-A31C-C9C984001098}"/>
              </a:ext>
            </a:extLst>
          </p:cNvPr>
          <p:cNvCxnSpPr/>
          <p:nvPr/>
        </p:nvCxnSpPr>
        <p:spPr>
          <a:xfrm flipV="1">
            <a:off x="2689133" y="5299916"/>
            <a:ext cx="714375" cy="26789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F06034-9135-3E7F-7EF8-CD6AEA803E24}"/>
                  </a:ext>
                </a:extLst>
              </p:cNvPr>
              <p:cNvSpPr txBox="1"/>
              <p:nvPr/>
            </p:nvSpPr>
            <p:spPr>
              <a:xfrm>
                <a:off x="2061314" y="4542613"/>
                <a:ext cx="37382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350" i="1" dirty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35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F06034-9135-3E7F-7EF8-CD6AEA803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314" y="4542613"/>
                <a:ext cx="373820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873F8DA-91A3-16A3-72F9-9F208AA4F0C2}"/>
              </a:ext>
            </a:extLst>
          </p:cNvPr>
          <p:cNvSpPr txBox="1"/>
          <p:nvPr/>
        </p:nvSpPr>
        <p:spPr>
          <a:xfrm>
            <a:off x="1200150" y="1657350"/>
            <a:ext cx="2304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/>
              <a:t>Fluorescence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9379B-60BF-F2DB-5F88-3E886357ED36}"/>
              </a:ext>
            </a:extLst>
          </p:cNvPr>
          <p:cNvCxnSpPr/>
          <p:nvPr/>
        </p:nvCxnSpPr>
        <p:spPr>
          <a:xfrm>
            <a:off x="5079410" y="561721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64EAC76-147D-91B1-A2FD-0E151CA84876}"/>
              </a:ext>
            </a:extLst>
          </p:cNvPr>
          <p:cNvSpPr/>
          <p:nvPr/>
        </p:nvSpPr>
        <p:spPr>
          <a:xfrm>
            <a:off x="7222534" y="38647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A56605-90EE-2D14-FE64-E3811F42E903}"/>
              </a:ext>
            </a:extLst>
          </p:cNvPr>
          <p:cNvCxnSpPr>
            <a:cxnSpLocks/>
            <a:stCxn id="15" idx="3"/>
          </p:cNvCxnSpPr>
          <p:nvPr/>
        </p:nvCxnSpPr>
        <p:spPr>
          <a:xfrm flipH="1">
            <a:off x="6120648" y="4169648"/>
            <a:ext cx="1154195" cy="14176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2C175C-311E-2A83-0C30-78C5CFB71E5D}"/>
                  </a:ext>
                </a:extLst>
              </p:cNvPr>
              <p:cNvSpPr txBox="1"/>
              <p:nvPr/>
            </p:nvSpPr>
            <p:spPr>
              <a:xfrm>
                <a:off x="6842008" y="4600537"/>
                <a:ext cx="61529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2C175C-311E-2A83-0C30-78C5CFB71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008" y="4600537"/>
                <a:ext cx="615297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51FB62-E098-2DC8-AAFF-F9C6968E3C5A}"/>
              </a:ext>
            </a:extLst>
          </p:cNvPr>
          <p:cNvCxnSpPr/>
          <p:nvPr/>
        </p:nvCxnSpPr>
        <p:spPr>
          <a:xfrm rot="16200000" flipV="1">
            <a:off x="5627491" y="5096155"/>
            <a:ext cx="535784" cy="446487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DB1907-4EF6-E301-1ACD-BB4AE02DF9C1}"/>
              </a:ext>
            </a:extLst>
          </p:cNvPr>
          <p:cNvCxnSpPr/>
          <p:nvPr/>
        </p:nvCxnSpPr>
        <p:spPr>
          <a:xfrm rot="10800000">
            <a:off x="5404249" y="5319397"/>
            <a:ext cx="714375" cy="267891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73B9EA-B288-6BD1-4A2F-4305FAF13094}"/>
              </a:ext>
            </a:extLst>
          </p:cNvPr>
          <p:cNvCxnSpPr/>
          <p:nvPr/>
        </p:nvCxnSpPr>
        <p:spPr>
          <a:xfrm flipV="1">
            <a:off x="6114578" y="5319397"/>
            <a:ext cx="714375" cy="267891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70AB19E-C5DD-00FC-CA22-EF49F38FAD76}"/>
                  </a:ext>
                </a:extLst>
              </p:cNvPr>
              <p:cNvSpPr txBox="1"/>
              <p:nvPr/>
            </p:nvSpPr>
            <p:spPr>
              <a:xfrm>
                <a:off x="5422986" y="4666078"/>
                <a:ext cx="61529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70AB19E-C5DD-00FC-CA22-EF49F38FA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986" y="4666078"/>
                <a:ext cx="615297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9FD1098-87C7-59BD-8C83-3793279BA6EE}"/>
              </a:ext>
            </a:extLst>
          </p:cNvPr>
          <p:cNvSpPr txBox="1"/>
          <p:nvPr/>
        </p:nvSpPr>
        <p:spPr>
          <a:xfrm>
            <a:off x="4766396" y="1654560"/>
            <a:ext cx="25084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b="1" dirty="0"/>
              <a:t>Phosphorescence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FFB8D-6E40-CF5A-9149-26CBCE99E0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902" b="30803"/>
          <a:stretch/>
        </p:blipFill>
        <p:spPr>
          <a:xfrm>
            <a:off x="1560315" y="2184503"/>
            <a:ext cx="1423768" cy="144056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CF948D2-8C48-4D02-BE3F-E9CC6D6145EB}"/>
              </a:ext>
            </a:extLst>
          </p:cNvPr>
          <p:cNvSpPr/>
          <p:nvPr/>
        </p:nvSpPr>
        <p:spPr>
          <a:xfrm>
            <a:off x="185784" y="5751008"/>
            <a:ext cx="112919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8"/>
              </a:rPr>
              <a:t>Image source</a:t>
            </a:r>
            <a:endParaRPr lang="en-US" sz="10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9D5FF1-6829-0BDD-9A45-6441DCAB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94" t="-20526" r="-1094" b="20526"/>
          <a:stretch/>
        </p:blipFill>
        <p:spPr>
          <a:xfrm>
            <a:off x="5314951" y="1824577"/>
            <a:ext cx="1561880" cy="173644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AF7A67F-3673-FC3C-6FBB-58F69DE8CA8F}"/>
              </a:ext>
            </a:extLst>
          </p:cNvPr>
          <p:cNvSpPr/>
          <p:nvPr/>
        </p:nvSpPr>
        <p:spPr>
          <a:xfrm>
            <a:off x="185783" y="5527241"/>
            <a:ext cx="16675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Slide from D. </a:t>
            </a:r>
            <a:r>
              <a:rPr lang="en-US" sz="1050" dirty="0" err="1"/>
              <a:t>Hoiem</a:t>
            </a:r>
            <a:endParaRPr lang="en-US" sz="105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34388BF-B537-5BBF-1DD9-063AC316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Light at surface – other effects</a:t>
            </a:r>
          </a:p>
        </p:txBody>
      </p:sp>
    </p:spTree>
    <p:extLst>
      <p:ext uri="{BB962C8B-B14F-4D97-AF65-F5344CB8AC3E}">
        <p14:creationId xmlns:p14="http://schemas.microsoft.com/office/powerpoint/2010/main" val="933715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CEB78-02FD-025A-34A4-7A455C005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546D-827F-A65F-9A18-7DD024B7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Fluorescence in nature</a:t>
            </a:r>
          </a:p>
        </p:txBody>
      </p:sp>
      <p:pic>
        <p:nvPicPr>
          <p:cNvPr id="3" name="uv_off.jpg" descr="uv_off.jpg">
            <a:extLst>
              <a:ext uri="{FF2B5EF4-FFF2-40B4-BE49-F238E27FC236}">
                <a16:creationId xmlns:a16="http://schemas.microsoft.com/office/drawing/2014/main" id="{0D5CBDD8-CE12-EF7F-90E6-570E4022A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2457450"/>
            <a:ext cx="3911591" cy="2933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uv_on.jpg" descr="uv_on.jpg">
            <a:extLst>
              <a:ext uri="{FF2B5EF4-FFF2-40B4-BE49-F238E27FC236}">
                <a16:creationId xmlns:a16="http://schemas.microsoft.com/office/drawing/2014/main" id="{5BEAC56A-78C2-6D6D-4715-EEDC8097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665" y="2388392"/>
            <a:ext cx="4095749" cy="307181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67310A-F9E2-8CCC-393E-DAF8B2053A67}"/>
              </a:ext>
            </a:extLst>
          </p:cNvPr>
          <p:cNvSpPr txBox="1"/>
          <p:nvPr/>
        </p:nvSpPr>
        <p:spPr>
          <a:xfrm>
            <a:off x="1467641" y="1654097"/>
            <a:ext cx="40782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Many examples, mostly obscure:</a:t>
            </a:r>
          </a:p>
          <a:p>
            <a:r>
              <a:rPr lang="en-US" sz="1350" dirty="0"/>
              <a:t>	scorpions, deep sea fish, teeth, nylon, chitons</a:t>
            </a:r>
          </a:p>
        </p:txBody>
      </p:sp>
    </p:spTree>
    <p:extLst>
      <p:ext uri="{BB962C8B-B14F-4D97-AF65-F5344CB8AC3E}">
        <p14:creationId xmlns:p14="http://schemas.microsoft.com/office/powerpoint/2010/main" val="2339998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9073-2412-7BEF-DCFD-FAD512AD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ilms on surfaces">
            <a:extLst>
              <a:ext uri="{FF2B5EF4-FFF2-40B4-BE49-F238E27FC236}">
                <a16:creationId xmlns:a16="http://schemas.microsoft.com/office/drawing/2014/main" id="{3880C522-0786-335B-DA52-776723CF64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2969" y="519024"/>
            <a:ext cx="7358063" cy="1285875"/>
          </a:xfrm>
          <a:prstGeom prst="rect">
            <a:avLst/>
          </a:prstGeom>
        </p:spPr>
        <p:txBody>
          <a:bodyPr/>
          <a:lstStyle/>
          <a:p>
            <a:r>
              <a:rPr dirty="0"/>
              <a:t>Films on surfaces</a:t>
            </a:r>
          </a:p>
        </p:txBody>
      </p:sp>
      <p:sp>
        <p:nvSpPr>
          <p:cNvPr id="201" name="eg water…">
            <a:extLst>
              <a:ext uri="{FF2B5EF4-FFF2-40B4-BE49-F238E27FC236}">
                <a16:creationId xmlns:a16="http://schemas.microsoft.com/office/drawing/2014/main" id="{F892EE8A-2F81-3FE7-FD3D-1262DCFE84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eg water</a:t>
            </a:r>
          </a:p>
          <a:p>
            <a:r>
              <a:t>Assume:</a:t>
            </a:r>
          </a:p>
          <a:p>
            <a:pPr lvl="1"/>
            <a:r>
              <a:t>film is thin</a:t>
            </a:r>
          </a:p>
          <a:p>
            <a:r>
              <a:t>You see:</a:t>
            </a:r>
          </a:p>
          <a:p>
            <a:pPr lvl="1"/>
            <a:r>
              <a:t>specular reflection+diffuse term</a:t>
            </a:r>
          </a:p>
        </p:txBody>
      </p:sp>
      <p:pic>
        <p:nvPicPr>
          <p:cNvPr id="202" name="Image" descr="Image">
            <a:extLst>
              <a:ext uri="{FF2B5EF4-FFF2-40B4-BE49-F238E27FC236}">
                <a16:creationId xmlns:a16="http://schemas.microsoft.com/office/drawing/2014/main" id="{6247859A-1EB8-D989-4FFD-81A38672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96" y="3341964"/>
            <a:ext cx="3480719" cy="25903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191345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55C6-D546-2AF3-6671-87356202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BA6CA-6273-87E1-2DE9-6A11A302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67" y="1982295"/>
            <a:ext cx="66675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59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32A6-EF49-EC52-87D4-3723B207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Blurred shadows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360BD-E2F9-FD27-FF8E-4D834E1D1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4023"/>
            <a:ext cx="9053741" cy="25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59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6377-3658-9513-FD75-D84DCB32D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sources and their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704DD-D7B3-9835-437A-5D00BD8F4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7772400" cy="468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00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3C3C5-E8F5-80B4-7DB9-7554AF76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>
            <a:extLst>
              <a:ext uri="{FF2B5EF4-FFF2-40B4-BE49-F238E27FC236}">
                <a16:creationId xmlns:a16="http://schemas.microsoft.com/office/drawing/2014/main" id="{E846AA7C-7A4D-541E-BAAF-555A2B248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Radiometry of image 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5" name="Text Box 10">
                <a:extLst>
                  <a:ext uri="{FF2B5EF4-FFF2-40B4-BE49-F238E27FC236}">
                    <a16:creationId xmlns:a16="http://schemas.microsoft.com/office/drawing/2014/main" id="{34DC5023-CDBB-6458-89A8-3472BED96C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0306" y="5554265"/>
                <a:ext cx="5049972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100" dirty="0"/>
                  <a:t>What is the relationship between </a:t>
                </a:r>
                <a14:m>
                  <m:oMath xmlns:m="http://schemas.openxmlformats.org/officeDocument/2006/math">
                    <m:r>
                      <a:rPr lang="en-US" sz="21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100" dirty="0"/>
                  <a:t> and </a:t>
                </a:r>
                <a14:m>
                  <m:oMath xmlns:m="http://schemas.openxmlformats.org/officeDocument/2006/math">
                    <m:r>
                      <a:rPr lang="en-US" sz="21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100" dirty="0"/>
                  <a:t>?</a:t>
                </a:r>
              </a:p>
            </p:txBody>
          </p:sp>
        </mc:Choice>
        <mc:Fallback xmlns="">
          <p:sp>
            <p:nvSpPr>
              <p:cNvPr id="20485" name="Text Box 10">
                <a:extLst>
                  <a:ext uri="{FF2B5EF4-FFF2-40B4-BE49-F238E27FC236}">
                    <a16:creationId xmlns:a16="http://schemas.microsoft.com/office/drawing/2014/main" id="{34DC5023-CDBB-6458-89A8-3472BED96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0306" y="5554265"/>
                <a:ext cx="5049972" cy="415498"/>
              </a:xfrm>
              <a:prstGeom prst="rect">
                <a:avLst/>
              </a:prstGeom>
              <a:blipFill>
                <a:blip r:embed="rId3"/>
                <a:stretch>
                  <a:fillRect l="-1253" t="-6061" r="-501" b="-303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arallelogram 7">
            <a:extLst>
              <a:ext uri="{FF2B5EF4-FFF2-40B4-BE49-F238E27FC236}">
                <a16:creationId xmlns:a16="http://schemas.microsoft.com/office/drawing/2014/main" id="{854D5DDB-8CF9-556A-5F48-A2D9A178367A}"/>
              </a:ext>
            </a:extLst>
          </p:cNvPr>
          <p:cNvSpPr/>
          <p:nvPr/>
        </p:nvSpPr>
        <p:spPr bwMode="auto">
          <a:xfrm rot="16200000" flipH="1">
            <a:off x="1903294" y="2357240"/>
            <a:ext cx="2392235" cy="1122886"/>
          </a:xfrm>
          <a:prstGeom prst="parallelogram">
            <a:avLst>
              <a:gd name="adj" fmla="val 68909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7F7B6F-0AF5-47D5-3930-94A3BC4953A0}"/>
              </a:ext>
            </a:extLst>
          </p:cNvPr>
          <p:cNvCxnSpPr/>
          <p:nvPr/>
        </p:nvCxnSpPr>
        <p:spPr bwMode="auto">
          <a:xfrm>
            <a:off x="3099411" y="2808834"/>
            <a:ext cx="295367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CBB4128E-BECE-B2D0-6144-C3ECDA00EE49}"/>
              </a:ext>
            </a:extLst>
          </p:cNvPr>
          <p:cNvSpPr/>
          <p:nvPr/>
        </p:nvSpPr>
        <p:spPr bwMode="auto">
          <a:xfrm rot="20219546">
            <a:off x="6070580" y="1688766"/>
            <a:ext cx="901721" cy="964404"/>
          </a:xfrm>
          <a:custGeom>
            <a:avLst/>
            <a:gdLst>
              <a:gd name="connsiteX0" fmla="*/ 829994 w 1674056"/>
              <a:gd name="connsiteY0" fmla="*/ 42203 h 1477107"/>
              <a:gd name="connsiteX1" fmla="*/ 168812 w 1674056"/>
              <a:gd name="connsiteY1" fmla="*/ 548640 h 1477107"/>
              <a:gd name="connsiteX2" fmla="*/ 0 w 1674056"/>
              <a:gd name="connsiteY2" fmla="*/ 1477107 h 1477107"/>
              <a:gd name="connsiteX3" fmla="*/ 858129 w 1674056"/>
              <a:gd name="connsiteY3" fmla="*/ 942535 h 1477107"/>
              <a:gd name="connsiteX4" fmla="*/ 1674056 w 1674056"/>
              <a:gd name="connsiteY4" fmla="*/ 815926 h 1477107"/>
              <a:gd name="connsiteX5" fmla="*/ 1153551 w 1674056"/>
              <a:gd name="connsiteY5" fmla="*/ 436098 h 1477107"/>
              <a:gd name="connsiteX6" fmla="*/ 942536 w 1674056"/>
              <a:gd name="connsiteY6" fmla="*/ 0 h 1477107"/>
              <a:gd name="connsiteX0" fmla="*/ 942536 w 1674056"/>
              <a:gd name="connsiteY0" fmla="*/ 0 h 1505243"/>
              <a:gd name="connsiteX1" fmla="*/ 168812 w 1674056"/>
              <a:gd name="connsiteY1" fmla="*/ 576776 h 1505243"/>
              <a:gd name="connsiteX2" fmla="*/ 0 w 1674056"/>
              <a:gd name="connsiteY2" fmla="*/ 1505243 h 1505243"/>
              <a:gd name="connsiteX3" fmla="*/ 858129 w 1674056"/>
              <a:gd name="connsiteY3" fmla="*/ 970671 h 1505243"/>
              <a:gd name="connsiteX4" fmla="*/ 1674056 w 1674056"/>
              <a:gd name="connsiteY4" fmla="*/ 844062 h 1505243"/>
              <a:gd name="connsiteX5" fmla="*/ 1153551 w 1674056"/>
              <a:gd name="connsiteY5" fmla="*/ 464234 h 1505243"/>
              <a:gd name="connsiteX6" fmla="*/ 942536 w 1674056"/>
              <a:gd name="connsiteY6" fmla="*/ 28136 h 1505243"/>
              <a:gd name="connsiteX0" fmla="*/ 986932 w 1718452"/>
              <a:gd name="connsiteY0" fmla="*/ 0 h 1505243"/>
              <a:gd name="connsiteX1" fmla="*/ 213208 w 1718452"/>
              <a:gd name="connsiteY1" fmla="*/ 576776 h 1505243"/>
              <a:gd name="connsiteX2" fmla="*/ 44396 w 1718452"/>
              <a:gd name="connsiteY2" fmla="*/ 1505243 h 1505243"/>
              <a:gd name="connsiteX3" fmla="*/ 902525 w 1718452"/>
              <a:gd name="connsiteY3" fmla="*/ 970671 h 1505243"/>
              <a:gd name="connsiteX4" fmla="*/ 1718452 w 1718452"/>
              <a:gd name="connsiteY4" fmla="*/ 844062 h 1505243"/>
              <a:gd name="connsiteX5" fmla="*/ 1197947 w 1718452"/>
              <a:gd name="connsiteY5" fmla="*/ 464234 h 1505243"/>
              <a:gd name="connsiteX6" fmla="*/ 986932 w 1718452"/>
              <a:gd name="connsiteY6" fmla="*/ 28136 h 1505243"/>
              <a:gd name="connsiteX0" fmla="*/ 986932 w 1718452"/>
              <a:gd name="connsiteY0" fmla="*/ 0 h 1505243"/>
              <a:gd name="connsiteX1" fmla="*/ 213208 w 1718452"/>
              <a:gd name="connsiteY1" fmla="*/ 576776 h 1505243"/>
              <a:gd name="connsiteX2" fmla="*/ 44396 w 1718452"/>
              <a:gd name="connsiteY2" fmla="*/ 1505243 h 1505243"/>
              <a:gd name="connsiteX3" fmla="*/ 902525 w 1718452"/>
              <a:gd name="connsiteY3" fmla="*/ 970671 h 1505243"/>
              <a:gd name="connsiteX4" fmla="*/ 1718452 w 1718452"/>
              <a:gd name="connsiteY4" fmla="*/ 844062 h 1505243"/>
              <a:gd name="connsiteX5" fmla="*/ 1197947 w 1718452"/>
              <a:gd name="connsiteY5" fmla="*/ 464234 h 1505243"/>
              <a:gd name="connsiteX6" fmla="*/ 986932 w 1718452"/>
              <a:gd name="connsiteY6" fmla="*/ 28136 h 1505243"/>
              <a:gd name="connsiteX0" fmla="*/ 986932 w 1718452"/>
              <a:gd name="connsiteY0" fmla="*/ 0 h 1505243"/>
              <a:gd name="connsiteX1" fmla="*/ 213208 w 1718452"/>
              <a:gd name="connsiteY1" fmla="*/ 576776 h 1505243"/>
              <a:gd name="connsiteX2" fmla="*/ 44396 w 1718452"/>
              <a:gd name="connsiteY2" fmla="*/ 1505243 h 1505243"/>
              <a:gd name="connsiteX3" fmla="*/ 902525 w 1718452"/>
              <a:gd name="connsiteY3" fmla="*/ 970671 h 1505243"/>
              <a:gd name="connsiteX4" fmla="*/ 1718452 w 1718452"/>
              <a:gd name="connsiteY4" fmla="*/ 844062 h 1505243"/>
              <a:gd name="connsiteX5" fmla="*/ 1197947 w 1718452"/>
              <a:gd name="connsiteY5" fmla="*/ 464234 h 1505243"/>
              <a:gd name="connsiteX6" fmla="*/ 986932 w 1718452"/>
              <a:gd name="connsiteY6" fmla="*/ 28136 h 1505243"/>
              <a:gd name="connsiteX0" fmla="*/ 986932 w 1718452"/>
              <a:gd name="connsiteY0" fmla="*/ 0 h 1505243"/>
              <a:gd name="connsiteX1" fmla="*/ 213208 w 1718452"/>
              <a:gd name="connsiteY1" fmla="*/ 576776 h 1505243"/>
              <a:gd name="connsiteX2" fmla="*/ 44396 w 1718452"/>
              <a:gd name="connsiteY2" fmla="*/ 1505243 h 1505243"/>
              <a:gd name="connsiteX3" fmla="*/ 902525 w 1718452"/>
              <a:gd name="connsiteY3" fmla="*/ 970671 h 1505243"/>
              <a:gd name="connsiteX4" fmla="*/ 1718452 w 1718452"/>
              <a:gd name="connsiteY4" fmla="*/ 844062 h 1505243"/>
              <a:gd name="connsiteX5" fmla="*/ 1197947 w 1718452"/>
              <a:gd name="connsiteY5" fmla="*/ 464234 h 1505243"/>
              <a:gd name="connsiteX6" fmla="*/ 1099473 w 1718452"/>
              <a:gd name="connsiteY6" fmla="*/ 1 h 1505243"/>
              <a:gd name="connsiteX0" fmla="*/ 986932 w 1718452"/>
              <a:gd name="connsiteY0" fmla="*/ 0 h 1505243"/>
              <a:gd name="connsiteX1" fmla="*/ 213208 w 1718452"/>
              <a:gd name="connsiteY1" fmla="*/ 576776 h 1505243"/>
              <a:gd name="connsiteX2" fmla="*/ 44396 w 1718452"/>
              <a:gd name="connsiteY2" fmla="*/ 1505243 h 1505243"/>
              <a:gd name="connsiteX3" fmla="*/ 902525 w 1718452"/>
              <a:gd name="connsiteY3" fmla="*/ 970671 h 1505243"/>
              <a:gd name="connsiteX4" fmla="*/ 1718452 w 1718452"/>
              <a:gd name="connsiteY4" fmla="*/ 844062 h 1505243"/>
              <a:gd name="connsiteX5" fmla="*/ 1197947 w 1718452"/>
              <a:gd name="connsiteY5" fmla="*/ 464234 h 1505243"/>
              <a:gd name="connsiteX6" fmla="*/ 1099473 w 1718452"/>
              <a:gd name="connsiteY6" fmla="*/ 1 h 1505243"/>
              <a:gd name="connsiteX7" fmla="*/ 986932 w 1718452"/>
              <a:gd name="connsiteY7" fmla="*/ 0 h 1505243"/>
              <a:gd name="connsiteX0" fmla="*/ 1099473 w 1718452"/>
              <a:gd name="connsiteY0" fmla="*/ 0 h 1505242"/>
              <a:gd name="connsiteX1" fmla="*/ 213208 w 1718452"/>
              <a:gd name="connsiteY1" fmla="*/ 576775 h 1505242"/>
              <a:gd name="connsiteX2" fmla="*/ 44396 w 1718452"/>
              <a:gd name="connsiteY2" fmla="*/ 1505242 h 1505242"/>
              <a:gd name="connsiteX3" fmla="*/ 902525 w 1718452"/>
              <a:gd name="connsiteY3" fmla="*/ 970670 h 1505242"/>
              <a:gd name="connsiteX4" fmla="*/ 1718452 w 1718452"/>
              <a:gd name="connsiteY4" fmla="*/ 844061 h 1505242"/>
              <a:gd name="connsiteX5" fmla="*/ 1197947 w 1718452"/>
              <a:gd name="connsiteY5" fmla="*/ 464233 h 1505242"/>
              <a:gd name="connsiteX6" fmla="*/ 1099473 w 1718452"/>
              <a:gd name="connsiteY6" fmla="*/ 0 h 1505242"/>
              <a:gd name="connsiteX0" fmla="*/ 1102612 w 1721591"/>
              <a:gd name="connsiteY0" fmla="*/ 0 h 1505242"/>
              <a:gd name="connsiteX1" fmla="*/ 216347 w 1721591"/>
              <a:gd name="connsiteY1" fmla="*/ 576775 h 1505242"/>
              <a:gd name="connsiteX2" fmla="*/ 47535 w 1721591"/>
              <a:gd name="connsiteY2" fmla="*/ 1505242 h 1505242"/>
              <a:gd name="connsiteX3" fmla="*/ 905664 w 1721591"/>
              <a:gd name="connsiteY3" fmla="*/ 970670 h 1505242"/>
              <a:gd name="connsiteX4" fmla="*/ 1721591 w 1721591"/>
              <a:gd name="connsiteY4" fmla="*/ 844061 h 1505242"/>
              <a:gd name="connsiteX5" fmla="*/ 1201086 w 1721591"/>
              <a:gd name="connsiteY5" fmla="*/ 464233 h 1505242"/>
              <a:gd name="connsiteX6" fmla="*/ 1102612 w 1721591"/>
              <a:gd name="connsiteY6" fmla="*/ 0 h 1505242"/>
              <a:gd name="connsiteX0" fmla="*/ 1102612 w 1721591"/>
              <a:gd name="connsiteY0" fmla="*/ 0 h 1505242"/>
              <a:gd name="connsiteX1" fmla="*/ 216347 w 1721591"/>
              <a:gd name="connsiteY1" fmla="*/ 576775 h 1505242"/>
              <a:gd name="connsiteX2" fmla="*/ 47535 w 1721591"/>
              <a:gd name="connsiteY2" fmla="*/ 1505242 h 1505242"/>
              <a:gd name="connsiteX3" fmla="*/ 905664 w 1721591"/>
              <a:gd name="connsiteY3" fmla="*/ 970670 h 1505242"/>
              <a:gd name="connsiteX4" fmla="*/ 1721591 w 1721591"/>
              <a:gd name="connsiteY4" fmla="*/ 844061 h 1505242"/>
              <a:gd name="connsiteX5" fmla="*/ 1201086 w 1721591"/>
              <a:gd name="connsiteY5" fmla="*/ 464233 h 1505242"/>
              <a:gd name="connsiteX6" fmla="*/ 1102612 w 1721591"/>
              <a:gd name="connsiteY6" fmla="*/ 0 h 1505242"/>
              <a:gd name="connsiteX0" fmla="*/ 1102612 w 1721591"/>
              <a:gd name="connsiteY0" fmla="*/ 0 h 1505242"/>
              <a:gd name="connsiteX1" fmla="*/ 216347 w 1721591"/>
              <a:gd name="connsiteY1" fmla="*/ 576775 h 1505242"/>
              <a:gd name="connsiteX2" fmla="*/ 47535 w 1721591"/>
              <a:gd name="connsiteY2" fmla="*/ 1505242 h 1505242"/>
              <a:gd name="connsiteX3" fmla="*/ 736851 w 1721591"/>
              <a:gd name="connsiteY3" fmla="*/ 984737 h 1505242"/>
              <a:gd name="connsiteX4" fmla="*/ 1721591 w 1721591"/>
              <a:gd name="connsiteY4" fmla="*/ 844061 h 1505242"/>
              <a:gd name="connsiteX5" fmla="*/ 1201086 w 1721591"/>
              <a:gd name="connsiteY5" fmla="*/ 464233 h 1505242"/>
              <a:gd name="connsiteX6" fmla="*/ 1102612 w 1721591"/>
              <a:gd name="connsiteY6" fmla="*/ 0 h 1505242"/>
              <a:gd name="connsiteX0" fmla="*/ 1102612 w 1721591"/>
              <a:gd name="connsiteY0" fmla="*/ 0 h 1505242"/>
              <a:gd name="connsiteX1" fmla="*/ 216347 w 1721591"/>
              <a:gd name="connsiteY1" fmla="*/ 576775 h 1505242"/>
              <a:gd name="connsiteX2" fmla="*/ 47535 w 1721591"/>
              <a:gd name="connsiteY2" fmla="*/ 1505242 h 1505242"/>
              <a:gd name="connsiteX3" fmla="*/ 736851 w 1721591"/>
              <a:gd name="connsiteY3" fmla="*/ 984737 h 1505242"/>
              <a:gd name="connsiteX4" fmla="*/ 1721591 w 1721591"/>
              <a:gd name="connsiteY4" fmla="*/ 844061 h 1505242"/>
              <a:gd name="connsiteX5" fmla="*/ 1201086 w 1721591"/>
              <a:gd name="connsiteY5" fmla="*/ 464233 h 1505242"/>
              <a:gd name="connsiteX6" fmla="*/ 1102612 w 1721591"/>
              <a:gd name="connsiteY6" fmla="*/ 0 h 1505242"/>
              <a:gd name="connsiteX0" fmla="*/ 1072222 w 1691201"/>
              <a:gd name="connsiteY0" fmla="*/ 0 h 1505242"/>
              <a:gd name="connsiteX1" fmla="*/ 185957 w 1691201"/>
              <a:gd name="connsiteY1" fmla="*/ 576775 h 1505242"/>
              <a:gd name="connsiteX2" fmla="*/ 17145 w 1691201"/>
              <a:gd name="connsiteY2" fmla="*/ 1505242 h 1505242"/>
              <a:gd name="connsiteX3" fmla="*/ 706461 w 1691201"/>
              <a:gd name="connsiteY3" fmla="*/ 984737 h 1505242"/>
              <a:gd name="connsiteX4" fmla="*/ 1691201 w 1691201"/>
              <a:gd name="connsiteY4" fmla="*/ 844061 h 1505242"/>
              <a:gd name="connsiteX5" fmla="*/ 1170696 w 1691201"/>
              <a:gd name="connsiteY5" fmla="*/ 464233 h 1505242"/>
              <a:gd name="connsiteX6" fmla="*/ 1072222 w 1691201"/>
              <a:gd name="connsiteY6" fmla="*/ 0 h 1505242"/>
              <a:gd name="connsiteX0" fmla="*/ 1066084 w 1685063"/>
              <a:gd name="connsiteY0" fmla="*/ 0 h 1505242"/>
              <a:gd name="connsiteX1" fmla="*/ 236090 w 1685063"/>
              <a:gd name="connsiteY1" fmla="*/ 422030 h 1505242"/>
              <a:gd name="connsiteX2" fmla="*/ 11007 w 1685063"/>
              <a:gd name="connsiteY2" fmla="*/ 1505242 h 1505242"/>
              <a:gd name="connsiteX3" fmla="*/ 700323 w 1685063"/>
              <a:gd name="connsiteY3" fmla="*/ 984737 h 1505242"/>
              <a:gd name="connsiteX4" fmla="*/ 1685063 w 1685063"/>
              <a:gd name="connsiteY4" fmla="*/ 844061 h 1505242"/>
              <a:gd name="connsiteX5" fmla="*/ 1164558 w 1685063"/>
              <a:gd name="connsiteY5" fmla="*/ 464233 h 1505242"/>
              <a:gd name="connsiteX6" fmla="*/ 1066084 w 1685063"/>
              <a:gd name="connsiteY6" fmla="*/ 0 h 1505242"/>
              <a:gd name="connsiteX0" fmla="*/ 1066084 w 1685063"/>
              <a:gd name="connsiteY0" fmla="*/ 0 h 1505242"/>
              <a:gd name="connsiteX1" fmla="*/ 236090 w 1685063"/>
              <a:gd name="connsiteY1" fmla="*/ 422030 h 1505242"/>
              <a:gd name="connsiteX2" fmla="*/ 11007 w 1685063"/>
              <a:gd name="connsiteY2" fmla="*/ 1505242 h 1505242"/>
              <a:gd name="connsiteX3" fmla="*/ 686256 w 1685063"/>
              <a:gd name="connsiteY3" fmla="*/ 914398 h 1505242"/>
              <a:gd name="connsiteX4" fmla="*/ 1685063 w 1685063"/>
              <a:gd name="connsiteY4" fmla="*/ 844061 h 1505242"/>
              <a:gd name="connsiteX5" fmla="*/ 1164558 w 1685063"/>
              <a:gd name="connsiteY5" fmla="*/ 464233 h 1505242"/>
              <a:gd name="connsiteX6" fmla="*/ 1066084 w 1685063"/>
              <a:gd name="connsiteY6" fmla="*/ 0 h 1505242"/>
              <a:gd name="connsiteX0" fmla="*/ 1066084 w 1685063"/>
              <a:gd name="connsiteY0" fmla="*/ 0 h 1505242"/>
              <a:gd name="connsiteX1" fmla="*/ 236090 w 1685063"/>
              <a:gd name="connsiteY1" fmla="*/ 422030 h 1505242"/>
              <a:gd name="connsiteX2" fmla="*/ 11007 w 1685063"/>
              <a:gd name="connsiteY2" fmla="*/ 1505242 h 1505242"/>
              <a:gd name="connsiteX3" fmla="*/ 742526 w 1685063"/>
              <a:gd name="connsiteY3" fmla="*/ 942534 h 1505242"/>
              <a:gd name="connsiteX4" fmla="*/ 1685063 w 1685063"/>
              <a:gd name="connsiteY4" fmla="*/ 844061 h 1505242"/>
              <a:gd name="connsiteX5" fmla="*/ 1164558 w 1685063"/>
              <a:gd name="connsiteY5" fmla="*/ 464233 h 1505242"/>
              <a:gd name="connsiteX6" fmla="*/ 1066084 w 1685063"/>
              <a:gd name="connsiteY6" fmla="*/ 0 h 1505242"/>
              <a:gd name="connsiteX0" fmla="*/ 1066084 w 1685063"/>
              <a:gd name="connsiteY0" fmla="*/ 0 h 1505242"/>
              <a:gd name="connsiteX1" fmla="*/ 236090 w 1685063"/>
              <a:gd name="connsiteY1" fmla="*/ 422030 h 1505242"/>
              <a:gd name="connsiteX2" fmla="*/ 11007 w 1685063"/>
              <a:gd name="connsiteY2" fmla="*/ 1505242 h 1505242"/>
              <a:gd name="connsiteX3" fmla="*/ 742526 w 1685063"/>
              <a:gd name="connsiteY3" fmla="*/ 942534 h 1505242"/>
              <a:gd name="connsiteX4" fmla="*/ 1685063 w 1685063"/>
              <a:gd name="connsiteY4" fmla="*/ 844061 h 1505242"/>
              <a:gd name="connsiteX5" fmla="*/ 1164558 w 1685063"/>
              <a:gd name="connsiteY5" fmla="*/ 464233 h 1505242"/>
              <a:gd name="connsiteX6" fmla="*/ 1066084 w 1685063"/>
              <a:gd name="connsiteY6" fmla="*/ 0 h 1505242"/>
              <a:gd name="connsiteX0" fmla="*/ 1066084 w 1459980"/>
              <a:gd name="connsiteY0" fmla="*/ 0 h 1505242"/>
              <a:gd name="connsiteX1" fmla="*/ 236090 w 1459980"/>
              <a:gd name="connsiteY1" fmla="*/ 422030 h 1505242"/>
              <a:gd name="connsiteX2" fmla="*/ 11007 w 1459980"/>
              <a:gd name="connsiteY2" fmla="*/ 1505242 h 1505242"/>
              <a:gd name="connsiteX3" fmla="*/ 742526 w 1459980"/>
              <a:gd name="connsiteY3" fmla="*/ 942534 h 1505242"/>
              <a:gd name="connsiteX4" fmla="*/ 1459980 w 1459980"/>
              <a:gd name="connsiteY4" fmla="*/ 829993 h 1505242"/>
              <a:gd name="connsiteX5" fmla="*/ 1164558 w 1459980"/>
              <a:gd name="connsiteY5" fmla="*/ 464233 h 1505242"/>
              <a:gd name="connsiteX6" fmla="*/ 1066084 w 1459980"/>
              <a:gd name="connsiteY6" fmla="*/ 0 h 1505242"/>
              <a:gd name="connsiteX0" fmla="*/ 1066084 w 1403709"/>
              <a:gd name="connsiteY0" fmla="*/ 0 h 1505242"/>
              <a:gd name="connsiteX1" fmla="*/ 236090 w 1403709"/>
              <a:gd name="connsiteY1" fmla="*/ 422030 h 1505242"/>
              <a:gd name="connsiteX2" fmla="*/ 11007 w 1403709"/>
              <a:gd name="connsiteY2" fmla="*/ 1505242 h 1505242"/>
              <a:gd name="connsiteX3" fmla="*/ 742526 w 1403709"/>
              <a:gd name="connsiteY3" fmla="*/ 942534 h 1505242"/>
              <a:gd name="connsiteX4" fmla="*/ 1403709 w 1403709"/>
              <a:gd name="connsiteY4" fmla="*/ 829993 h 1505242"/>
              <a:gd name="connsiteX5" fmla="*/ 1164558 w 1403709"/>
              <a:gd name="connsiteY5" fmla="*/ 464233 h 1505242"/>
              <a:gd name="connsiteX6" fmla="*/ 1066084 w 1403709"/>
              <a:gd name="connsiteY6" fmla="*/ 0 h 1505242"/>
              <a:gd name="connsiteX0" fmla="*/ 1066084 w 1403709"/>
              <a:gd name="connsiteY0" fmla="*/ 0 h 1505242"/>
              <a:gd name="connsiteX1" fmla="*/ 236090 w 1403709"/>
              <a:gd name="connsiteY1" fmla="*/ 422030 h 1505242"/>
              <a:gd name="connsiteX2" fmla="*/ 11007 w 1403709"/>
              <a:gd name="connsiteY2" fmla="*/ 1505242 h 1505242"/>
              <a:gd name="connsiteX3" fmla="*/ 742526 w 1403709"/>
              <a:gd name="connsiteY3" fmla="*/ 942534 h 1505242"/>
              <a:gd name="connsiteX4" fmla="*/ 1403709 w 1403709"/>
              <a:gd name="connsiteY4" fmla="*/ 829993 h 1505242"/>
              <a:gd name="connsiteX5" fmla="*/ 1164558 w 1403709"/>
              <a:gd name="connsiteY5" fmla="*/ 464233 h 1505242"/>
              <a:gd name="connsiteX6" fmla="*/ 1066084 w 1403709"/>
              <a:gd name="connsiteY6" fmla="*/ 0 h 1505242"/>
              <a:gd name="connsiteX0" fmla="*/ 1069780 w 1407405"/>
              <a:gd name="connsiteY0" fmla="*/ 0 h 1505242"/>
              <a:gd name="connsiteX1" fmla="*/ 239786 w 1407405"/>
              <a:gd name="connsiteY1" fmla="*/ 422030 h 1505242"/>
              <a:gd name="connsiteX2" fmla="*/ 14703 w 1407405"/>
              <a:gd name="connsiteY2" fmla="*/ 1505242 h 1505242"/>
              <a:gd name="connsiteX3" fmla="*/ 746222 w 1407405"/>
              <a:gd name="connsiteY3" fmla="*/ 942534 h 1505242"/>
              <a:gd name="connsiteX4" fmla="*/ 1407405 w 1407405"/>
              <a:gd name="connsiteY4" fmla="*/ 829993 h 1505242"/>
              <a:gd name="connsiteX5" fmla="*/ 1168254 w 1407405"/>
              <a:gd name="connsiteY5" fmla="*/ 464233 h 1505242"/>
              <a:gd name="connsiteX6" fmla="*/ 1069780 w 1407405"/>
              <a:gd name="connsiteY6" fmla="*/ 0 h 1505242"/>
              <a:gd name="connsiteX0" fmla="*/ 1069780 w 1407405"/>
              <a:gd name="connsiteY0" fmla="*/ 0 h 1505242"/>
              <a:gd name="connsiteX1" fmla="*/ 239786 w 1407405"/>
              <a:gd name="connsiteY1" fmla="*/ 422030 h 1505242"/>
              <a:gd name="connsiteX2" fmla="*/ 14703 w 1407405"/>
              <a:gd name="connsiteY2" fmla="*/ 1505242 h 1505242"/>
              <a:gd name="connsiteX3" fmla="*/ 746222 w 1407405"/>
              <a:gd name="connsiteY3" fmla="*/ 942534 h 1505242"/>
              <a:gd name="connsiteX4" fmla="*/ 1407405 w 1407405"/>
              <a:gd name="connsiteY4" fmla="*/ 829993 h 1505242"/>
              <a:gd name="connsiteX5" fmla="*/ 1121880 w 1407405"/>
              <a:gd name="connsiteY5" fmla="*/ 421721 h 1505242"/>
              <a:gd name="connsiteX6" fmla="*/ 1069780 w 1407405"/>
              <a:gd name="connsiteY6" fmla="*/ 0 h 1505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405" h="1505242">
                <a:moveTo>
                  <a:pt x="1069780" y="0"/>
                </a:moveTo>
                <a:cubicBezTo>
                  <a:pt x="905657" y="18757"/>
                  <a:pt x="457835" y="86750"/>
                  <a:pt x="239786" y="422030"/>
                </a:cubicBezTo>
                <a:cubicBezTo>
                  <a:pt x="21737" y="757310"/>
                  <a:pt x="-29844" y="1101969"/>
                  <a:pt x="14703" y="1505242"/>
                </a:cubicBezTo>
                <a:cubicBezTo>
                  <a:pt x="244475" y="1219198"/>
                  <a:pt x="514105" y="1055075"/>
                  <a:pt x="746222" y="942534"/>
                </a:cubicBezTo>
                <a:cubicBezTo>
                  <a:pt x="978339" y="829993"/>
                  <a:pt x="1175288" y="815925"/>
                  <a:pt x="1407405" y="829993"/>
                </a:cubicBezTo>
                <a:cubicBezTo>
                  <a:pt x="1233903" y="703384"/>
                  <a:pt x="1178151" y="560053"/>
                  <a:pt x="1121880" y="421721"/>
                </a:cubicBezTo>
                <a:cubicBezTo>
                  <a:pt x="1065609" y="283389"/>
                  <a:pt x="1069779" y="173501"/>
                  <a:pt x="1069780" y="0"/>
                </a:cubicBezTo>
                <a:close/>
              </a:path>
            </a:pathLst>
          </a:cu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740EEF9-35F6-2420-1B11-843F269808E1}"/>
              </a:ext>
            </a:extLst>
          </p:cNvPr>
          <p:cNvSpPr/>
          <p:nvPr/>
        </p:nvSpPr>
        <p:spPr bwMode="auto">
          <a:xfrm>
            <a:off x="4393171" y="2050793"/>
            <a:ext cx="396579" cy="1586313"/>
          </a:xfrm>
          <a:custGeom>
            <a:avLst/>
            <a:gdLst>
              <a:gd name="connsiteX0" fmla="*/ 464234 w 900333"/>
              <a:gd name="connsiteY0" fmla="*/ 0 h 2475914"/>
              <a:gd name="connsiteX1" fmla="*/ 0 w 900333"/>
              <a:gd name="connsiteY1" fmla="*/ 1209822 h 2475914"/>
              <a:gd name="connsiteX2" fmla="*/ 492370 w 900333"/>
              <a:gd name="connsiteY2" fmla="*/ 2475914 h 2475914"/>
              <a:gd name="connsiteX3" fmla="*/ 900333 w 900333"/>
              <a:gd name="connsiteY3" fmla="*/ 1195754 h 2475914"/>
              <a:gd name="connsiteX4" fmla="*/ 464234 w 900333"/>
              <a:gd name="connsiteY4" fmla="*/ 0 h 2475914"/>
              <a:gd name="connsiteX0" fmla="*/ 464285 w 900384"/>
              <a:gd name="connsiteY0" fmla="*/ 0 h 2475918"/>
              <a:gd name="connsiteX1" fmla="*/ 51 w 900384"/>
              <a:gd name="connsiteY1" fmla="*/ 1209822 h 2475918"/>
              <a:gd name="connsiteX2" fmla="*/ 492421 w 900384"/>
              <a:gd name="connsiteY2" fmla="*/ 2475914 h 2475918"/>
              <a:gd name="connsiteX3" fmla="*/ 900384 w 900384"/>
              <a:gd name="connsiteY3" fmla="*/ 1195754 h 2475918"/>
              <a:gd name="connsiteX4" fmla="*/ 464285 w 900384"/>
              <a:gd name="connsiteY4" fmla="*/ 0 h 2475918"/>
              <a:gd name="connsiteX0" fmla="*/ 464285 w 926991"/>
              <a:gd name="connsiteY0" fmla="*/ 5 h 2475923"/>
              <a:gd name="connsiteX1" fmla="*/ 51 w 926991"/>
              <a:gd name="connsiteY1" fmla="*/ 1209827 h 2475923"/>
              <a:gd name="connsiteX2" fmla="*/ 492421 w 926991"/>
              <a:gd name="connsiteY2" fmla="*/ 2475919 h 2475923"/>
              <a:gd name="connsiteX3" fmla="*/ 900384 w 926991"/>
              <a:gd name="connsiteY3" fmla="*/ 1195759 h 2475923"/>
              <a:gd name="connsiteX4" fmla="*/ 464285 w 926991"/>
              <a:gd name="connsiteY4" fmla="*/ 5 h 2475923"/>
              <a:gd name="connsiteX0" fmla="*/ 464285 w 900442"/>
              <a:gd name="connsiteY0" fmla="*/ 7 h 2475925"/>
              <a:gd name="connsiteX1" fmla="*/ 51 w 900442"/>
              <a:gd name="connsiteY1" fmla="*/ 1209829 h 2475925"/>
              <a:gd name="connsiteX2" fmla="*/ 492421 w 900442"/>
              <a:gd name="connsiteY2" fmla="*/ 2475921 h 2475925"/>
              <a:gd name="connsiteX3" fmla="*/ 900384 w 900442"/>
              <a:gd name="connsiteY3" fmla="*/ 1195761 h 2475925"/>
              <a:gd name="connsiteX4" fmla="*/ 464285 w 900442"/>
              <a:gd name="connsiteY4" fmla="*/ 7 h 2475925"/>
              <a:gd name="connsiteX0" fmla="*/ 464285 w 900437"/>
              <a:gd name="connsiteY0" fmla="*/ 7 h 2476025"/>
              <a:gd name="connsiteX1" fmla="*/ 51 w 900437"/>
              <a:gd name="connsiteY1" fmla="*/ 1209829 h 2476025"/>
              <a:gd name="connsiteX2" fmla="*/ 492421 w 900437"/>
              <a:gd name="connsiteY2" fmla="*/ 2475921 h 2476025"/>
              <a:gd name="connsiteX3" fmla="*/ 900384 w 900437"/>
              <a:gd name="connsiteY3" fmla="*/ 1195761 h 2476025"/>
              <a:gd name="connsiteX4" fmla="*/ 464285 w 900437"/>
              <a:gd name="connsiteY4" fmla="*/ 7 h 2476025"/>
              <a:gd name="connsiteX0" fmla="*/ 464285 w 900431"/>
              <a:gd name="connsiteY0" fmla="*/ 7 h 2475925"/>
              <a:gd name="connsiteX1" fmla="*/ 51 w 900431"/>
              <a:gd name="connsiteY1" fmla="*/ 1209829 h 2475925"/>
              <a:gd name="connsiteX2" fmla="*/ 492421 w 900431"/>
              <a:gd name="connsiteY2" fmla="*/ 2475921 h 2475925"/>
              <a:gd name="connsiteX3" fmla="*/ 900384 w 900431"/>
              <a:gd name="connsiteY3" fmla="*/ 1195761 h 2475925"/>
              <a:gd name="connsiteX4" fmla="*/ 464285 w 900431"/>
              <a:gd name="connsiteY4" fmla="*/ 7 h 2475925"/>
              <a:gd name="connsiteX0" fmla="*/ 365834 w 801980"/>
              <a:gd name="connsiteY0" fmla="*/ 7 h 2475925"/>
              <a:gd name="connsiteX1" fmla="*/ 74 w 801980"/>
              <a:gd name="connsiteY1" fmla="*/ 1209829 h 2475925"/>
              <a:gd name="connsiteX2" fmla="*/ 393970 w 801980"/>
              <a:gd name="connsiteY2" fmla="*/ 2475921 h 2475925"/>
              <a:gd name="connsiteX3" fmla="*/ 801933 w 801980"/>
              <a:gd name="connsiteY3" fmla="*/ 1195761 h 2475925"/>
              <a:gd name="connsiteX4" fmla="*/ 365834 w 801980"/>
              <a:gd name="connsiteY4" fmla="*/ 7 h 2475925"/>
              <a:gd name="connsiteX0" fmla="*/ 365834 w 801980"/>
              <a:gd name="connsiteY0" fmla="*/ 0 h 2475918"/>
              <a:gd name="connsiteX1" fmla="*/ 74 w 801980"/>
              <a:gd name="connsiteY1" fmla="*/ 1209822 h 2475918"/>
              <a:gd name="connsiteX2" fmla="*/ 393970 w 801980"/>
              <a:gd name="connsiteY2" fmla="*/ 2475914 h 2475918"/>
              <a:gd name="connsiteX3" fmla="*/ 801933 w 801980"/>
              <a:gd name="connsiteY3" fmla="*/ 1195754 h 2475918"/>
              <a:gd name="connsiteX4" fmla="*/ 365834 w 801980"/>
              <a:gd name="connsiteY4" fmla="*/ 0 h 2475918"/>
              <a:gd name="connsiteX0" fmla="*/ 365834 w 801980"/>
              <a:gd name="connsiteY0" fmla="*/ 0 h 2475918"/>
              <a:gd name="connsiteX1" fmla="*/ 74 w 801980"/>
              <a:gd name="connsiteY1" fmla="*/ 1209822 h 2475918"/>
              <a:gd name="connsiteX2" fmla="*/ 393970 w 801980"/>
              <a:gd name="connsiteY2" fmla="*/ 2475914 h 2475918"/>
              <a:gd name="connsiteX3" fmla="*/ 801933 w 801980"/>
              <a:gd name="connsiteY3" fmla="*/ 1195754 h 2475918"/>
              <a:gd name="connsiteX4" fmla="*/ 365834 w 801980"/>
              <a:gd name="connsiteY4" fmla="*/ 0 h 2475918"/>
              <a:gd name="connsiteX0" fmla="*/ 365834 w 717589"/>
              <a:gd name="connsiteY0" fmla="*/ 0 h 2475918"/>
              <a:gd name="connsiteX1" fmla="*/ 74 w 717589"/>
              <a:gd name="connsiteY1" fmla="*/ 1209822 h 2475918"/>
              <a:gd name="connsiteX2" fmla="*/ 393970 w 717589"/>
              <a:gd name="connsiteY2" fmla="*/ 2475914 h 2475918"/>
              <a:gd name="connsiteX3" fmla="*/ 717527 w 717589"/>
              <a:gd name="connsiteY3" fmla="*/ 1195754 h 2475918"/>
              <a:gd name="connsiteX4" fmla="*/ 365834 w 717589"/>
              <a:gd name="connsiteY4" fmla="*/ 0 h 2475918"/>
              <a:gd name="connsiteX0" fmla="*/ 365834 w 675397"/>
              <a:gd name="connsiteY0" fmla="*/ 0 h 2475918"/>
              <a:gd name="connsiteX1" fmla="*/ 74 w 675397"/>
              <a:gd name="connsiteY1" fmla="*/ 1209822 h 2475918"/>
              <a:gd name="connsiteX2" fmla="*/ 393970 w 675397"/>
              <a:gd name="connsiteY2" fmla="*/ 2475914 h 2475918"/>
              <a:gd name="connsiteX3" fmla="*/ 675324 w 675397"/>
              <a:gd name="connsiteY3" fmla="*/ 1195754 h 2475918"/>
              <a:gd name="connsiteX4" fmla="*/ 365834 w 675397"/>
              <a:gd name="connsiteY4" fmla="*/ 0 h 2475918"/>
              <a:gd name="connsiteX0" fmla="*/ 366819 w 676382"/>
              <a:gd name="connsiteY0" fmla="*/ 0 h 2475920"/>
              <a:gd name="connsiteX1" fmla="*/ 1059 w 676382"/>
              <a:gd name="connsiteY1" fmla="*/ 1209822 h 2475920"/>
              <a:gd name="connsiteX2" fmla="*/ 394955 w 676382"/>
              <a:gd name="connsiteY2" fmla="*/ 2475914 h 2475920"/>
              <a:gd name="connsiteX3" fmla="*/ 676309 w 676382"/>
              <a:gd name="connsiteY3" fmla="*/ 1195754 h 2475920"/>
              <a:gd name="connsiteX4" fmla="*/ 366819 w 676382"/>
              <a:gd name="connsiteY4" fmla="*/ 0 h 2475920"/>
              <a:gd name="connsiteX0" fmla="*/ 310856 w 620419"/>
              <a:gd name="connsiteY0" fmla="*/ 0 h 2475920"/>
              <a:gd name="connsiteX1" fmla="*/ 1366 w 620419"/>
              <a:gd name="connsiteY1" fmla="*/ 1195754 h 2475920"/>
              <a:gd name="connsiteX2" fmla="*/ 338992 w 620419"/>
              <a:gd name="connsiteY2" fmla="*/ 2475914 h 2475920"/>
              <a:gd name="connsiteX3" fmla="*/ 620346 w 620419"/>
              <a:gd name="connsiteY3" fmla="*/ 1195754 h 2475920"/>
              <a:gd name="connsiteX4" fmla="*/ 310856 w 620419"/>
              <a:gd name="connsiteY4" fmla="*/ 0 h 2475920"/>
              <a:gd name="connsiteX0" fmla="*/ 310856 w 620453"/>
              <a:gd name="connsiteY0" fmla="*/ 0 h 2476541"/>
              <a:gd name="connsiteX1" fmla="*/ 1366 w 620453"/>
              <a:gd name="connsiteY1" fmla="*/ 1195754 h 2476541"/>
              <a:gd name="connsiteX2" fmla="*/ 338992 w 620453"/>
              <a:gd name="connsiteY2" fmla="*/ 2475914 h 2476541"/>
              <a:gd name="connsiteX3" fmla="*/ 620346 w 620453"/>
              <a:gd name="connsiteY3" fmla="*/ 1195754 h 2476541"/>
              <a:gd name="connsiteX4" fmla="*/ 310856 w 620453"/>
              <a:gd name="connsiteY4" fmla="*/ 0 h 2476541"/>
              <a:gd name="connsiteX0" fmla="*/ 309813 w 619410"/>
              <a:gd name="connsiteY0" fmla="*/ 0 h 2476541"/>
              <a:gd name="connsiteX1" fmla="*/ 323 w 619410"/>
              <a:gd name="connsiteY1" fmla="*/ 1195754 h 2476541"/>
              <a:gd name="connsiteX2" fmla="*/ 337949 w 619410"/>
              <a:gd name="connsiteY2" fmla="*/ 2475914 h 2476541"/>
              <a:gd name="connsiteX3" fmla="*/ 619303 w 619410"/>
              <a:gd name="connsiteY3" fmla="*/ 1195754 h 2476541"/>
              <a:gd name="connsiteX4" fmla="*/ 309813 w 619410"/>
              <a:gd name="connsiteY4" fmla="*/ 0 h 2476541"/>
              <a:gd name="connsiteX0" fmla="*/ 309813 w 619410"/>
              <a:gd name="connsiteY0" fmla="*/ 0 h 2476528"/>
              <a:gd name="connsiteX1" fmla="*/ 323 w 619410"/>
              <a:gd name="connsiteY1" fmla="*/ 1195754 h 2476528"/>
              <a:gd name="connsiteX2" fmla="*/ 337949 w 619410"/>
              <a:gd name="connsiteY2" fmla="*/ 2475914 h 2476528"/>
              <a:gd name="connsiteX3" fmla="*/ 619303 w 619410"/>
              <a:gd name="connsiteY3" fmla="*/ 1195754 h 2476528"/>
              <a:gd name="connsiteX4" fmla="*/ 309813 w 619410"/>
              <a:gd name="connsiteY4" fmla="*/ 0 h 2476528"/>
              <a:gd name="connsiteX0" fmla="*/ 309813 w 619420"/>
              <a:gd name="connsiteY0" fmla="*/ 0 h 2475920"/>
              <a:gd name="connsiteX1" fmla="*/ 323 w 619420"/>
              <a:gd name="connsiteY1" fmla="*/ 1195754 h 2475920"/>
              <a:gd name="connsiteX2" fmla="*/ 337949 w 619420"/>
              <a:gd name="connsiteY2" fmla="*/ 2475914 h 2475920"/>
              <a:gd name="connsiteX3" fmla="*/ 619303 w 619420"/>
              <a:gd name="connsiteY3" fmla="*/ 1195754 h 2475920"/>
              <a:gd name="connsiteX4" fmla="*/ 309813 w 619420"/>
              <a:gd name="connsiteY4" fmla="*/ 0 h 2475920"/>
              <a:gd name="connsiteX0" fmla="*/ 309813 w 619401"/>
              <a:gd name="connsiteY0" fmla="*/ 0 h 2475920"/>
              <a:gd name="connsiteX1" fmla="*/ 323 w 619401"/>
              <a:gd name="connsiteY1" fmla="*/ 1195754 h 2475920"/>
              <a:gd name="connsiteX2" fmla="*/ 337949 w 619401"/>
              <a:gd name="connsiteY2" fmla="*/ 2475914 h 2475920"/>
              <a:gd name="connsiteX3" fmla="*/ 619303 w 619401"/>
              <a:gd name="connsiteY3" fmla="*/ 1195754 h 2475920"/>
              <a:gd name="connsiteX4" fmla="*/ 309813 w 619401"/>
              <a:gd name="connsiteY4" fmla="*/ 0 h 2475920"/>
              <a:gd name="connsiteX0" fmla="*/ 309813 w 619410"/>
              <a:gd name="connsiteY0" fmla="*/ 0 h 2475920"/>
              <a:gd name="connsiteX1" fmla="*/ 323 w 619410"/>
              <a:gd name="connsiteY1" fmla="*/ 1195754 h 2475920"/>
              <a:gd name="connsiteX2" fmla="*/ 337949 w 619410"/>
              <a:gd name="connsiteY2" fmla="*/ 2475914 h 2475920"/>
              <a:gd name="connsiteX3" fmla="*/ 619303 w 619410"/>
              <a:gd name="connsiteY3" fmla="*/ 1195754 h 2475920"/>
              <a:gd name="connsiteX4" fmla="*/ 309813 w 619410"/>
              <a:gd name="connsiteY4" fmla="*/ 0 h 2475920"/>
              <a:gd name="connsiteX0" fmla="*/ 309490 w 618980"/>
              <a:gd name="connsiteY0" fmla="*/ 0 h 2475918"/>
              <a:gd name="connsiteX1" fmla="*/ 0 w 618980"/>
              <a:gd name="connsiteY1" fmla="*/ 1195754 h 2475918"/>
              <a:gd name="connsiteX2" fmla="*/ 309491 w 618980"/>
              <a:gd name="connsiteY2" fmla="*/ 2475914 h 2475918"/>
              <a:gd name="connsiteX3" fmla="*/ 618980 w 618980"/>
              <a:gd name="connsiteY3" fmla="*/ 1195754 h 2475918"/>
              <a:gd name="connsiteX4" fmla="*/ 309490 w 618980"/>
              <a:gd name="connsiteY4" fmla="*/ 0 h 2475918"/>
              <a:gd name="connsiteX0" fmla="*/ 309490 w 618980"/>
              <a:gd name="connsiteY0" fmla="*/ 0 h 2475918"/>
              <a:gd name="connsiteX1" fmla="*/ 0 w 618980"/>
              <a:gd name="connsiteY1" fmla="*/ 1195754 h 2475918"/>
              <a:gd name="connsiteX2" fmla="*/ 309491 w 618980"/>
              <a:gd name="connsiteY2" fmla="*/ 2475914 h 2475918"/>
              <a:gd name="connsiteX3" fmla="*/ 618980 w 618980"/>
              <a:gd name="connsiteY3" fmla="*/ 1195754 h 2475918"/>
              <a:gd name="connsiteX4" fmla="*/ 309490 w 618980"/>
              <a:gd name="connsiteY4" fmla="*/ 0 h 2475918"/>
              <a:gd name="connsiteX0" fmla="*/ 309490 w 618980"/>
              <a:gd name="connsiteY0" fmla="*/ 0 h 2475918"/>
              <a:gd name="connsiteX1" fmla="*/ 0 w 618980"/>
              <a:gd name="connsiteY1" fmla="*/ 1195754 h 2475918"/>
              <a:gd name="connsiteX2" fmla="*/ 309491 w 618980"/>
              <a:gd name="connsiteY2" fmla="*/ 2475914 h 2475918"/>
              <a:gd name="connsiteX3" fmla="*/ 618980 w 618980"/>
              <a:gd name="connsiteY3" fmla="*/ 1195754 h 2475918"/>
              <a:gd name="connsiteX4" fmla="*/ 309490 w 618980"/>
              <a:gd name="connsiteY4" fmla="*/ 0 h 2475918"/>
              <a:gd name="connsiteX0" fmla="*/ 309490 w 618980"/>
              <a:gd name="connsiteY0" fmla="*/ 0 h 2475918"/>
              <a:gd name="connsiteX1" fmla="*/ 0 w 618980"/>
              <a:gd name="connsiteY1" fmla="*/ 1195754 h 2475918"/>
              <a:gd name="connsiteX2" fmla="*/ 309491 w 618980"/>
              <a:gd name="connsiteY2" fmla="*/ 2475914 h 2475918"/>
              <a:gd name="connsiteX3" fmla="*/ 618980 w 618980"/>
              <a:gd name="connsiteY3" fmla="*/ 1195754 h 2475918"/>
              <a:gd name="connsiteX4" fmla="*/ 309490 w 618980"/>
              <a:gd name="connsiteY4" fmla="*/ 0 h 2475918"/>
              <a:gd name="connsiteX0" fmla="*/ 309490 w 618980"/>
              <a:gd name="connsiteY0" fmla="*/ 0 h 2475918"/>
              <a:gd name="connsiteX1" fmla="*/ 0 w 618980"/>
              <a:gd name="connsiteY1" fmla="*/ 1195754 h 2475918"/>
              <a:gd name="connsiteX2" fmla="*/ 309491 w 618980"/>
              <a:gd name="connsiteY2" fmla="*/ 2475914 h 2475918"/>
              <a:gd name="connsiteX3" fmla="*/ 618980 w 618980"/>
              <a:gd name="connsiteY3" fmla="*/ 1195754 h 2475918"/>
              <a:gd name="connsiteX4" fmla="*/ 309490 w 618980"/>
              <a:gd name="connsiteY4" fmla="*/ 0 h 247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980" h="2475918">
                <a:moveTo>
                  <a:pt x="309490" y="0"/>
                </a:moveTo>
                <a:cubicBezTo>
                  <a:pt x="103164" y="2345"/>
                  <a:pt x="0" y="783102"/>
                  <a:pt x="0" y="1195754"/>
                </a:cubicBezTo>
                <a:cubicBezTo>
                  <a:pt x="0" y="1608406"/>
                  <a:pt x="117233" y="2478259"/>
                  <a:pt x="309491" y="2475914"/>
                </a:cubicBezTo>
                <a:cubicBezTo>
                  <a:pt x="501750" y="2471224"/>
                  <a:pt x="618980" y="1608406"/>
                  <a:pt x="618980" y="1195754"/>
                </a:cubicBezTo>
                <a:cubicBezTo>
                  <a:pt x="618980" y="783102"/>
                  <a:pt x="515816" y="11723"/>
                  <a:pt x="309490" y="0"/>
                </a:cubicBezTo>
                <a:close/>
              </a:path>
            </a:pathLst>
          </a:custGeom>
          <a:noFill/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22CD0-7CFF-9A19-A0DD-6650DB116682}"/>
              </a:ext>
            </a:extLst>
          </p:cNvPr>
          <p:cNvSpPr txBox="1"/>
          <p:nvPr/>
        </p:nvSpPr>
        <p:spPr>
          <a:xfrm>
            <a:off x="6394837" y="1869028"/>
            <a:ext cx="2904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315C6A5-BED1-923B-433F-F49DDAD53535}"/>
                  </a:ext>
                </a:extLst>
              </p:cNvPr>
              <p:cNvSpPr/>
              <p:nvPr/>
            </p:nvSpPr>
            <p:spPr>
              <a:xfrm>
                <a:off x="2514600" y="3382447"/>
                <a:ext cx="38023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sz="135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′</m:t>
                      </m:r>
                    </m:oMath>
                  </m:oMathPara>
                </a14:m>
                <a:endParaRPr lang="en-US" sz="135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315C6A5-BED1-923B-433F-F49DDAD53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382447"/>
                <a:ext cx="380232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7B6D46-B983-F362-6E5C-83797CFF6846}"/>
              </a:ext>
            </a:extLst>
          </p:cNvPr>
          <p:cNvCxnSpPr>
            <a:cxnSpLocks/>
            <a:endCxn id="17" idx="1"/>
          </p:cNvCxnSpPr>
          <p:nvPr/>
        </p:nvCxnSpPr>
        <p:spPr bwMode="auto">
          <a:xfrm flipV="1">
            <a:off x="2928538" y="2019069"/>
            <a:ext cx="3466299" cy="14610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FDC6E4-240E-F67F-2EEA-54A1DD0DF6A4}"/>
              </a:ext>
            </a:extLst>
          </p:cNvPr>
          <p:cNvGrpSpPr/>
          <p:nvPr/>
        </p:nvGrpSpPr>
        <p:grpSpPr>
          <a:xfrm>
            <a:off x="5475830" y="1780666"/>
            <a:ext cx="919008" cy="738746"/>
            <a:chOff x="7148070" y="3225033"/>
            <a:chExt cx="1225344" cy="98499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167D3A1-13E1-F6A5-64A8-A418F6FC47C3}"/>
                </a:ext>
              </a:extLst>
            </p:cNvPr>
            <p:cNvCxnSpPr>
              <a:cxnSpLocks/>
              <a:stCxn id="17" idx="1"/>
              <a:endCxn id="16" idx="2"/>
            </p:cNvCxnSpPr>
            <p:nvPr/>
          </p:nvCxnSpPr>
          <p:spPr bwMode="auto">
            <a:xfrm flipH="1">
              <a:off x="7224649" y="3542904"/>
              <a:ext cx="1148764" cy="26764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C047F5B-508D-491F-0435-03318FD320D4}"/>
                </a:ext>
              </a:extLst>
            </p:cNvPr>
            <p:cNvCxnSpPr>
              <a:cxnSpLocks/>
              <a:endCxn id="16" idx="6"/>
            </p:cNvCxnSpPr>
            <p:nvPr/>
          </p:nvCxnSpPr>
          <p:spPr bwMode="auto">
            <a:xfrm flipH="1">
              <a:off x="7383676" y="3585203"/>
              <a:ext cx="989738" cy="60899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F34555B-8E6D-B6D5-289A-200D2AFD5821}"/>
                </a:ext>
              </a:extLst>
            </p:cNvPr>
            <p:cNvSpPr/>
            <p:nvPr/>
          </p:nvSpPr>
          <p:spPr bwMode="auto">
            <a:xfrm rot="4049136">
              <a:off x="7096508" y="3881197"/>
              <a:ext cx="415309" cy="242353"/>
            </a:xfrm>
            <a:prstGeom prst="ellipse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C6217B-EAD6-2592-2116-DDFC85C4102C}"/>
                    </a:ext>
                  </a:extLst>
                </p:cNvPr>
                <p:cNvSpPr/>
                <p:nvPr/>
              </p:nvSpPr>
              <p:spPr>
                <a:xfrm>
                  <a:off x="7148070" y="3225033"/>
                  <a:ext cx="516467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 dirty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C6217B-EAD6-2592-2116-DDFC85C410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070" y="3225033"/>
                  <a:ext cx="516467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F33F8D-CF61-0A68-63F0-9C05EA75A4CB}"/>
              </a:ext>
            </a:extLst>
          </p:cNvPr>
          <p:cNvGrpSpPr/>
          <p:nvPr/>
        </p:nvGrpSpPr>
        <p:grpSpPr>
          <a:xfrm>
            <a:off x="2787350" y="2929963"/>
            <a:ext cx="418000" cy="729224"/>
            <a:chOff x="3716464" y="4670392"/>
            <a:chExt cx="557333" cy="97229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C02D6AA-A41D-4DD4-8FB6-0140B1F043BE}"/>
                </a:ext>
              </a:extLst>
            </p:cNvPr>
            <p:cNvSpPr/>
            <p:nvPr/>
          </p:nvSpPr>
          <p:spPr bwMode="auto">
            <a:xfrm>
              <a:off x="3809901" y="5100228"/>
              <a:ext cx="268392" cy="542462"/>
            </a:xfrm>
            <a:prstGeom prst="ellipse">
              <a:avLst/>
            </a:prstGeom>
            <a:noFill/>
            <a:ln w="25400" cap="flat" cmpd="sng" algn="ctr">
              <a:solidFill>
                <a:srgbClr val="FF000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4620A04-BF3F-2A9A-ECCD-2A7DF86A0037}"/>
                    </a:ext>
                  </a:extLst>
                </p:cNvPr>
                <p:cNvSpPr/>
                <p:nvPr/>
              </p:nvSpPr>
              <p:spPr>
                <a:xfrm>
                  <a:off x="3716464" y="4670392"/>
                  <a:ext cx="557333" cy="553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 dirty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4620A04-BF3F-2A9A-ECCD-2A7DF86A00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6464" y="4670392"/>
                  <a:ext cx="557333" cy="55399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C1EFEE2-C99C-AD3D-20BD-DFD7355BAD21}"/>
                  </a:ext>
                </a:extLst>
              </p:cNvPr>
              <p:cNvSpPr/>
              <p:nvPr/>
            </p:nvSpPr>
            <p:spPr>
              <a:xfrm>
                <a:off x="5307417" y="3142048"/>
                <a:ext cx="3710395" cy="2215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1350" b="1" dirty="0"/>
                  <a:t>Radiance:</a:t>
                </a:r>
                <a:r>
                  <a:rPr lang="en-US" sz="1350" dirty="0"/>
                  <a:t> energy carried by a ray</a:t>
                </a:r>
              </a:p>
              <a:p>
                <a:pPr marL="257175" indent="-257175">
                  <a:spcBef>
                    <a:spcPct val="3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1500" dirty="0"/>
                  <a:t>Measure of the density of photons traveling in a small cone of directions from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5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00" dirty="0"/>
                  <a:t>towards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500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1500" dirty="0"/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Power per unit area perpendicular to the direction of travel, per unit solid angle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Units: Watts per square meter per steradian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C1EFEE2-C99C-AD3D-20BD-DFD7355BAD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417" y="3142048"/>
                <a:ext cx="3710395" cy="2215991"/>
              </a:xfrm>
              <a:prstGeom prst="rect">
                <a:avLst/>
              </a:prstGeom>
              <a:blipFill>
                <a:blip r:embed="rId7"/>
                <a:stretch>
                  <a:fillRect l="-685" t="-571" b="-2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CEE1CEA6-4FFF-BB93-D338-CC3E739B2DAA}"/>
              </a:ext>
            </a:extLst>
          </p:cNvPr>
          <p:cNvSpPr/>
          <p:nvPr/>
        </p:nvSpPr>
        <p:spPr>
          <a:xfrm>
            <a:off x="654664" y="4204011"/>
            <a:ext cx="283811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350" b="1" dirty="0"/>
              <a:t>Irradiance:</a:t>
            </a:r>
            <a:r>
              <a:rPr lang="en-US" sz="1350" dirty="0"/>
              <a:t> energy arriving at a surface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Incident power per unit area (not foreshortened)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Units: Watts per square meter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37903DB-5827-EDF3-3D73-DC8C1CD749EE}"/>
              </a:ext>
            </a:extLst>
          </p:cNvPr>
          <p:cNvCxnSpPr>
            <a:cxnSpLocks/>
          </p:cNvCxnSpPr>
          <p:nvPr/>
        </p:nvCxnSpPr>
        <p:spPr>
          <a:xfrm>
            <a:off x="5592900" y="1318731"/>
            <a:ext cx="749267" cy="680343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381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CD17-D07A-83B8-2DD2-C019C564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shadows are rare indoors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D616D-320D-69C1-0B6D-94BFA3388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21" y="2246332"/>
            <a:ext cx="8021612" cy="34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4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C270-1FD9-642D-C56B-77AF4FFE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1F411-6B7A-41D2-7A2D-525213D1B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shading model is poor</a:t>
            </a:r>
          </a:p>
          <a:p>
            <a:pPr lvl="2"/>
            <a:r>
              <a:rPr lang="en-US" dirty="0"/>
              <a:t>because surfaces reflect light onto one another</a:t>
            </a:r>
          </a:p>
          <a:p>
            <a:r>
              <a:rPr lang="en-US" dirty="0"/>
              <a:t>Major nuisance;  </a:t>
            </a:r>
          </a:p>
          <a:p>
            <a:pPr lvl="1"/>
            <a:r>
              <a:rPr lang="en-US" dirty="0"/>
              <a:t>the distribution of light (in principle) depends on the configuration of every radiator; </a:t>
            </a:r>
          </a:p>
          <a:p>
            <a:pPr lvl="1"/>
            <a:r>
              <a:rPr lang="en-US" dirty="0"/>
              <a:t> big distant ones are as important as small nearby ones (solid angle)</a:t>
            </a:r>
          </a:p>
          <a:p>
            <a:r>
              <a:rPr lang="en-US" dirty="0"/>
              <a:t>The effects are easy to model</a:t>
            </a:r>
          </a:p>
          <a:p>
            <a:r>
              <a:rPr lang="en-US" dirty="0"/>
              <a:t>It appears to be hard to extract information from these models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22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9CA2-FA3A-95F0-97D0-49198635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Interreflections are 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80EFE-7000-F81A-8B6B-A76C655F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430" y="1825625"/>
            <a:ext cx="2425919" cy="4351338"/>
          </a:xfrm>
        </p:spPr>
        <p:txBody>
          <a:bodyPr>
            <a:normAutofit/>
          </a:bodyPr>
          <a:lstStyle/>
          <a:p>
            <a:r>
              <a:rPr lang="en-US" sz="1800" dirty="0"/>
              <a:t>but not a major one for photometric stereo – why?</a:t>
            </a:r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14C7F18C-4582-C303-704D-03A6F018D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82" y="1924760"/>
            <a:ext cx="5543549" cy="415306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rom Koenderink slides on image texture and the flow of light">
            <a:extLst>
              <a:ext uri="{FF2B5EF4-FFF2-40B4-BE49-F238E27FC236}">
                <a16:creationId xmlns:a16="http://schemas.microsoft.com/office/drawing/2014/main" id="{7AEFB0C4-6446-38EA-E762-6DC0D03FF28A}"/>
              </a:ext>
            </a:extLst>
          </p:cNvPr>
          <p:cNvSpPr/>
          <p:nvPr/>
        </p:nvSpPr>
        <p:spPr>
          <a:xfrm>
            <a:off x="545882" y="6176962"/>
            <a:ext cx="4587627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>
            <a:spAutoFit/>
          </a:bodyPr>
          <a:lstStyle/>
          <a:p>
            <a:r>
              <a:rPr sz="1265" dirty="0"/>
              <a:t>From </a:t>
            </a:r>
            <a:r>
              <a:rPr sz="1265" dirty="0" err="1"/>
              <a:t>Koenderink</a:t>
            </a:r>
            <a:r>
              <a:rPr sz="1265" dirty="0"/>
              <a:t> slides on image texture and the flow of light</a:t>
            </a:r>
          </a:p>
        </p:txBody>
      </p:sp>
    </p:spTree>
    <p:extLst>
      <p:ext uri="{BB962C8B-B14F-4D97-AF65-F5344CB8AC3E}">
        <p14:creationId xmlns:p14="http://schemas.microsoft.com/office/powerpoint/2010/main" val="586512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71DA-979D-D74B-36A6-EB640C253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1B34E-F5EE-3F68-798B-7B2B6DE2B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people aren’t aware of colored interreflections</a:t>
            </a:r>
          </a:p>
          <a:p>
            <a:pPr lvl="1"/>
            <a:r>
              <a:rPr lang="en-US" dirty="0"/>
              <a:t>even when you describe the physics</a:t>
            </a:r>
          </a:p>
          <a:p>
            <a:pPr lvl="1"/>
            <a:r>
              <a:rPr lang="en-US" dirty="0"/>
              <a:t>WHY?</a:t>
            </a:r>
          </a:p>
          <a:p>
            <a:r>
              <a:rPr lang="en-US" dirty="0"/>
              <a:t>Why is it hard to use shadows as a shape cue?</a:t>
            </a:r>
          </a:p>
        </p:txBody>
      </p:sp>
    </p:spTree>
    <p:extLst>
      <p:ext uri="{BB962C8B-B14F-4D97-AF65-F5344CB8AC3E}">
        <p14:creationId xmlns:p14="http://schemas.microsoft.com/office/powerpoint/2010/main" val="168808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6D813-80F0-BB91-A14D-C40A4F20D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44A99-0D1B-D722-C773-8226E625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models of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16FC9-75E8-F463-4C9C-313C7A9AB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b="1" dirty="0"/>
              <a:t>Specular reflection:</a:t>
            </a:r>
            <a:r>
              <a:rPr lang="en-US" dirty="0"/>
              <a:t> light is reflected</a:t>
            </a:r>
            <a:br>
              <a:rPr lang="en-US" dirty="0"/>
            </a:br>
            <a:r>
              <a:rPr lang="en-US" dirty="0"/>
              <a:t>about the surface normal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/>
            <a:br>
              <a:rPr lang="en-US" sz="1350" b="1" dirty="0"/>
            </a:br>
            <a:endParaRPr lang="en-US" sz="1350" b="1" dirty="0"/>
          </a:p>
          <a:p>
            <a:pPr marL="342900" indent="-342900"/>
            <a:r>
              <a:rPr lang="en-US" b="1" dirty="0"/>
              <a:t>Diffuse reflection:</a:t>
            </a:r>
            <a:r>
              <a:rPr lang="en-US" dirty="0"/>
              <a:t> light scatters </a:t>
            </a:r>
            <a:br>
              <a:rPr lang="en-US" dirty="0"/>
            </a:br>
            <a:r>
              <a:rPr lang="en-US" dirty="0"/>
              <a:t>equally in all directions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E6B07C-2F13-118C-9818-66F21789A461}"/>
              </a:ext>
            </a:extLst>
          </p:cNvPr>
          <p:cNvCxnSpPr/>
          <p:nvPr/>
        </p:nvCxnSpPr>
        <p:spPr>
          <a:xfrm>
            <a:off x="6211264" y="3371850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9980F8A-B61C-A9ED-722D-AFE2B44DFE89}"/>
              </a:ext>
            </a:extLst>
          </p:cNvPr>
          <p:cNvSpPr/>
          <p:nvPr/>
        </p:nvSpPr>
        <p:spPr>
          <a:xfrm>
            <a:off x="7880116" y="2198143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B08899-2118-4ABA-55E7-3A17EF36048A}"/>
              </a:ext>
            </a:extLst>
          </p:cNvPr>
          <p:cNvCxnSpPr>
            <a:stCxn id="6" idx="3"/>
          </p:cNvCxnSpPr>
          <p:nvPr/>
        </p:nvCxnSpPr>
        <p:spPr>
          <a:xfrm flipH="1">
            <a:off x="7282827" y="2503022"/>
            <a:ext cx="649600" cy="8326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7B67F65-3BCB-6AF1-BDCD-EB6D49D11140}"/>
              </a:ext>
            </a:extLst>
          </p:cNvPr>
          <p:cNvSpPr txBox="1"/>
          <p:nvPr/>
        </p:nvSpPr>
        <p:spPr>
          <a:xfrm>
            <a:off x="7803652" y="1833097"/>
            <a:ext cx="10800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incoming light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3CED92-DBC4-63F3-E244-F21AD47CA2B2}"/>
              </a:ext>
            </a:extLst>
          </p:cNvPr>
          <p:cNvCxnSpPr>
            <a:cxnSpLocks/>
          </p:cNvCxnSpPr>
          <p:nvPr/>
        </p:nvCxnSpPr>
        <p:spPr>
          <a:xfrm flipH="1" flipV="1">
            <a:off x="6400800" y="2375225"/>
            <a:ext cx="882027" cy="94082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4CF34A-1E29-83F7-37DA-8E6D8EB559E7}"/>
              </a:ext>
            </a:extLst>
          </p:cNvPr>
          <p:cNvCxnSpPr/>
          <p:nvPr/>
        </p:nvCxnSpPr>
        <p:spPr>
          <a:xfrm>
            <a:off x="6211263" y="5630904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675A1EE-8A25-B48F-410D-5DF1ED57D879}"/>
              </a:ext>
            </a:extLst>
          </p:cNvPr>
          <p:cNvSpPr/>
          <p:nvPr/>
        </p:nvSpPr>
        <p:spPr>
          <a:xfrm>
            <a:off x="7975811" y="442490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B0CBC3-5BDE-5B48-B7A1-1DA36F5DB140}"/>
              </a:ext>
            </a:extLst>
          </p:cNvPr>
          <p:cNvCxnSpPr>
            <a:stCxn id="17" idx="3"/>
          </p:cNvCxnSpPr>
          <p:nvPr/>
        </p:nvCxnSpPr>
        <p:spPr>
          <a:xfrm flipH="1">
            <a:off x="7300914" y="4729788"/>
            <a:ext cx="727206" cy="8731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F33C18-A42D-6A2D-88F1-2CC51FEF495F}"/>
              </a:ext>
            </a:extLst>
          </p:cNvPr>
          <p:cNvSpPr txBox="1"/>
          <p:nvPr/>
        </p:nvSpPr>
        <p:spPr>
          <a:xfrm>
            <a:off x="7748410" y="4114800"/>
            <a:ext cx="11365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incoming light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1C8A84-2F0C-553A-0165-46BE19E4455D}"/>
              </a:ext>
            </a:extLst>
          </p:cNvPr>
          <p:cNvCxnSpPr/>
          <p:nvPr/>
        </p:nvCxnSpPr>
        <p:spPr>
          <a:xfrm rot="16200000" flipV="1">
            <a:off x="6809779" y="5111816"/>
            <a:ext cx="535784" cy="44648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147368-6682-11C8-7CE0-1CDB9041BC67}"/>
              </a:ext>
            </a:extLst>
          </p:cNvPr>
          <p:cNvCxnSpPr/>
          <p:nvPr/>
        </p:nvCxnSpPr>
        <p:spPr>
          <a:xfrm rot="10800000">
            <a:off x="6586537" y="5335058"/>
            <a:ext cx="714375" cy="2678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2C7570-8112-AE2B-2383-B48929CFE2D9}"/>
              </a:ext>
            </a:extLst>
          </p:cNvPr>
          <p:cNvCxnSpPr>
            <a:cxnSpLocks/>
          </p:cNvCxnSpPr>
          <p:nvPr/>
        </p:nvCxnSpPr>
        <p:spPr>
          <a:xfrm flipV="1">
            <a:off x="7315200" y="5433382"/>
            <a:ext cx="712921" cy="17179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7466CF1-4B10-CD4C-4840-1D59EA543C4E}"/>
              </a:ext>
            </a:extLst>
          </p:cNvPr>
          <p:cNvSpPr/>
          <p:nvPr/>
        </p:nvSpPr>
        <p:spPr>
          <a:xfrm>
            <a:off x="114300" y="5686670"/>
            <a:ext cx="16675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Slide from D. </a:t>
            </a:r>
            <a:r>
              <a:rPr lang="en-US" sz="1050" dirty="0" err="1"/>
              <a:t>Hoiem</a:t>
            </a:r>
            <a:endParaRPr lang="en-US" sz="105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A364B9-27C7-C90B-B9D1-9C0E4A41DB57}"/>
              </a:ext>
            </a:extLst>
          </p:cNvPr>
          <p:cNvCxnSpPr>
            <a:cxnSpLocks/>
          </p:cNvCxnSpPr>
          <p:nvPr/>
        </p:nvCxnSpPr>
        <p:spPr>
          <a:xfrm flipH="1" flipV="1">
            <a:off x="7166967" y="4964029"/>
            <a:ext cx="141088" cy="63669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4C21DF-D2C3-E975-5ACC-3A018510A81B}"/>
              </a:ext>
            </a:extLst>
          </p:cNvPr>
          <p:cNvCxnSpPr>
            <a:cxnSpLocks/>
          </p:cNvCxnSpPr>
          <p:nvPr/>
        </p:nvCxnSpPr>
        <p:spPr>
          <a:xfrm flipV="1">
            <a:off x="7313745" y="4983629"/>
            <a:ext cx="172905" cy="61709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EDCFFDC-667A-B4E6-B9B8-D0B1DCEFC64F}"/>
              </a:ext>
            </a:extLst>
          </p:cNvPr>
          <p:cNvCxnSpPr>
            <a:cxnSpLocks/>
          </p:cNvCxnSpPr>
          <p:nvPr/>
        </p:nvCxnSpPr>
        <p:spPr>
          <a:xfrm flipV="1">
            <a:off x="7312291" y="5153528"/>
            <a:ext cx="498497" cy="44719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0D99BC99-89CD-5D5E-BE02-0A1235F7D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04" b="10887"/>
          <a:stretch/>
        </p:blipFill>
        <p:spPr>
          <a:xfrm>
            <a:off x="2057400" y="2871943"/>
            <a:ext cx="2384113" cy="1344847"/>
          </a:xfrm>
          <a:prstGeom prst="rect">
            <a:avLst/>
          </a:prstGeom>
        </p:spPr>
      </p:pic>
      <p:graphicFrame>
        <p:nvGraphicFramePr>
          <p:cNvPr id="33" name="Object 6">
            <a:extLst>
              <a:ext uri="{FF2B5EF4-FFF2-40B4-BE49-F238E27FC236}">
                <a16:creationId xmlns:a16="http://schemas.microsoft.com/office/drawing/2014/main" id="{9C4A5211-5A81-A4FE-2F43-2F3343B395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777002"/>
              </p:ext>
            </p:extLst>
          </p:nvPr>
        </p:nvGraphicFramePr>
        <p:xfrm>
          <a:off x="4895219" y="5388816"/>
          <a:ext cx="1127060" cy="134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050794" imgH="4825397" progId="Photoshop.Image.10">
                  <p:embed/>
                </p:oleObj>
              </mc:Choice>
              <mc:Fallback>
                <p:oleObj name="Image" r:id="rId3" imgW="4050794" imgH="4825397" progId="Photoshop.Image.10">
                  <p:embed/>
                  <p:pic>
                    <p:nvPicPr>
                      <p:cNvPr id="33" name="Object 6">
                        <a:extLst>
                          <a:ext uri="{FF2B5EF4-FFF2-40B4-BE49-F238E27FC236}">
                            <a16:creationId xmlns:a16="http://schemas.microsoft.com/office/drawing/2014/main" id="{241A37C1-D155-7F43-85C3-8BDC8EF0EF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219" y="5388816"/>
                        <a:ext cx="1127060" cy="1343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32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C139-F427-10D4-94BC-80F25841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and specular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CBE00-0C6F-A3E4-19E9-099459753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61981"/>
            <a:ext cx="74422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2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E59D4-5AD5-B0D3-1035-B56C1F21E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8667285F-5D64-04E1-8E44-0CA74A154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Specular reflection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EB7B987-C540-FCD8-207D-5A45B47A7C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8650" y="1543050"/>
            <a:ext cx="5730161" cy="41148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en-US" dirty="0"/>
              <a:t>Radiation arriving along a source direction leaves along the </a:t>
            </a:r>
            <a:r>
              <a:rPr lang="en-US" b="1" dirty="0"/>
              <a:t>specular direction</a:t>
            </a:r>
            <a:r>
              <a:rPr lang="en-US" dirty="0"/>
              <a:t> (source direction reflected about normal)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Classic case:  Mirror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Diagnosis</a:t>
            </a:r>
          </a:p>
          <a:p>
            <a:pPr lvl="1"/>
            <a:r>
              <a:rPr lang="en-US" dirty="0"/>
              <a:t>When you look at a specular surface from different directions, appearance changes</a:t>
            </a:r>
          </a:p>
          <a:p>
            <a:pPr lvl="1"/>
            <a:r>
              <a:rPr lang="en-US" dirty="0"/>
              <a:t>True specular surfaces are “really like” mirrors</a:t>
            </a:r>
          </a:p>
          <a:p>
            <a:pPr lvl="2"/>
            <a:r>
              <a:rPr lang="en-US" dirty="0"/>
              <a:t>Form a clear image</a:t>
            </a:r>
          </a:p>
          <a:p>
            <a:pPr>
              <a:buFontTx/>
              <a:buChar char="•"/>
            </a:pPr>
            <a:r>
              <a:rPr lang="en-US" dirty="0"/>
              <a:t>Q: </a:t>
            </a:r>
          </a:p>
          <a:p>
            <a:pPr lvl="1"/>
            <a:r>
              <a:rPr lang="en-US" dirty="0"/>
              <a:t>Why do mirrors reverse left and right, but not up and down?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AE34B5-FA43-593F-0D1C-E60D51967168}"/>
              </a:ext>
            </a:extLst>
          </p:cNvPr>
          <p:cNvCxnSpPr/>
          <p:nvPr/>
        </p:nvCxnSpPr>
        <p:spPr>
          <a:xfrm>
            <a:off x="6229350" y="2822627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F031974-FDA3-A51A-64D1-84D53FEC64B0}"/>
              </a:ext>
            </a:extLst>
          </p:cNvPr>
          <p:cNvSpPr/>
          <p:nvPr/>
        </p:nvSpPr>
        <p:spPr>
          <a:xfrm>
            <a:off x="7898203" y="1648920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FFB18-7A61-3BE0-9BC7-7BFE62D571C3}"/>
              </a:ext>
            </a:extLst>
          </p:cNvPr>
          <p:cNvCxnSpPr>
            <a:stCxn id="14" idx="3"/>
          </p:cNvCxnSpPr>
          <p:nvPr/>
        </p:nvCxnSpPr>
        <p:spPr>
          <a:xfrm flipH="1">
            <a:off x="7300913" y="1953799"/>
            <a:ext cx="649600" cy="83262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00AFD4-2E5B-D499-19BA-D0A277962871}"/>
              </a:ext>
            </a:extLst>
          </p:cNvPr>
          <p:cNvCxnSpPr>
            <a:cxnSpLocks/>
          </p:cNvCxnSpPr>
          <p:nvPr/>
        </p:nvCxnSpPr>
        <p:spPr>
          <a:xfrm flipH="1" flipV="1">
            <a:off x="6448091" y="1827514"/>
            <a:ext cx="842964" cy="967211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4F2BFA-B6B1-30DF-0B36-A0F408FD54E0}"/>
              </a:ext>
            </a:extLst>
          </p:cNvPr>
          <p:cNvCxnSpPr>
            <a:cxnSpLocks/>
          </p:cNvCxnSpPr>
          <p:nvPr/>
        </p:nvCxnSpPr>
        <p:spPr>
          <a:xfrm flipV="1">
            <a:off x="7300913" y="2114551"/>
            <a:ext cx="1" cy="67187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D51E77C8-1954-7F48-A555-6B55A3CEC0D3}"/>
              </a:ext>
            </a:extLst>
          </p:cNvPr>
          <p:cNvSpPr/>
          <p:nvPr/>
        </p:nvSpPr>
        <p:spPr bwMode="auto">
          <a:xfrm>
            <a:off x="7008410" y="2493919"/>
            <a:ext cx="585003" cy="585003"/>
          </a:xfrm>
          <a:prstGeom prst="arc">
            <a:avLst>
              <a:gd name="adj1" fmla="val 13498946"/>
              <a:gd name="adj2" fmla="val 1842199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4D113-AFB8-1695-D76F-7B9C547D6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7F91C995-2D50-E3DB-FE3D-072C17749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Specularities</a:t>
            </a:r>
            <a:endParaRPr lang="en-US" dirty="0"/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19B15BE1-A384-19ED-2034-5643FCBFD97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8650" y="1543050"/>
            <a:ext cx="5212292" cy="41148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/>
              <a:t>On real surfaces, energy usually goes into a “lobe” of directions</a:t>
            </a:r>
          </a:p>
          <a:p>
            <a:pPr lvl="1"/>
            <a:r>
              <a:rPr lang="en-US" dirty="0"/>
              <a:t>So image is blurred</a:t>
            </a:r>
          </a:p>
          <a:p>
            <a:pPr lvl="1"/>
            <a:r>
              <a:rPr lang="en-US" dirty="0"/>
              <a:t>More usually, you see only the source</a:t>
            </a:r>
          </a:p>
          <a:p>
            <a:endParaRPr lang="en-US" dirty="0"/>
          </a:p>
          <a:p>
            <a:r>
              <a:rPr lang="en-US" dirty="0" err="1"/>
              <a:t>Specularities</a:t>
            </a:r>
            <a:r>
              <a:rPr lang="en-US" dirty="0"/>
              <a:t>:  narrow bright patches</a:t>
            </a:r>
          </a:p>
          <a:p>
            <a:pPr marL="642938" lvl="1" indent="-342900"/>
            <a:r>
              <a:rPr lang="en-US" dirty="0"/>
              <a:t>On metals: color of the metal</a:t>
            </a:r>
          </a:p>
          <a:p>
            <a:pPr marL="642938" lvl="1" indent="-342900"/>
            <a:r>
              <a:rPr lang="en-US" dirty="0"/>
              <a:t>Others: color of the light source</a:t>
            </a:r>
          </a:p>
          <a:p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661417-D444-F102-2683-33E2255271AD}"/>
              </a:ext>
            </a:extLst>
          </p:cNvPr>
          <p:cNvCxnSpPr/>
          <p:nvPr/>
        </p:nvCxnSpPr>
        <p:spPr>
          <a:xfrm>
            <a:off x="6282687" y="2794724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A559548-3486-77F6-5E5C-171076FDD605}"/>
              </a:ext>
            </a:extLst>
          </p:cNvPr>
          <p:cNvSpPr/>
          <p:nvPr/>
        </p:nvSpPr>
        <p:spPr>
          <a:xfrm>
            <a:off x="7898203" y="1648920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7C34E0-C7BC-BF20-3189-1142EA3D94EF}"/>
              </a:ext>
            </a:extLst>
          </p:cNvPr>
          <p:cNvCxnSpPr>
            <a:stCxn id="14" idx="3"/>
          </p:cNvCxnSpPr>
          <p:nvPr/>
        </p:nvCxnSpPr>
        <p:spPr>
          <a:xfrm flipH="1">
            <a:off x="7300913" y="1953799"/>
            <a:ext cx="649600" cy="83262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F1E25C-97EA-70B3-8E85-06ED2AB8C9F9}"/>
              </a:ext>
            </a:extLst>
          </p:cNvPr>
          <p:cNvCxnSpPr>
            <a:cxnSpLocks/>
          </p:cNvCxnSpPr>
          <p:nvPr/>
        </p:nvCxnSpPr>
        <p:spPr>
          <a:xfrm flipH="1" flipV="1">
            <a:off x="6448091" y="1827514"/>
            <a:ext cx="842964" cy="967211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543901-CE94-812A-D264-CDA398C763B6}"/>
              </a:ext>
            </a:extLst>
          </p:cNvPr>
          <p:cNvCxnSpPr>
            <a:cxnSpLocks/>
          </p:cNvCxnSpPr>
          <p:nvPr/>
        </p:nvCxnSpPr>
        <p:spPr>
          <a:xfrm flipV="1">
            <a:off x="7300913" y="2114551"/>
            <a:ext cx="1" cy="67187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80540A14-8C84-A9F0-A769-F6741B974DA6}"/>
              </a:ext>
            </a:extLst>
          </p:cNvPr>
          <p:cNvSpPr/>
          <p:nvPr/>
        </p:nvSpPr>
        <p:spPr bwMode="auto">
          <a:xfrm>
            <a:off x="7008410" y="2493919"/>
            <a:ext cx="585003" cy="585003"/>
          </a:xfrm>
          <a:prstGeom prst="arc">
            <a:avLst>
              <a:gd name="adj1" fmla="val 13498946"/>
              <a:gd name="adj2" fmla="val 1842199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22F33-CDF2-AF23-ECEA-A5D1E6DE19B6}"/>
              </a:ext>
            </a:extLst>
          </p:cNvPr>
          <p:cNvCxnSpPr/>
          <p:nvPr/>
        </p:nvCxnSpPr>
        <p:spPr>
          <a:xfrm>
            <a:off x="6269783" y="4330596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265100F-8A7F-9935-A3E4-E181AE4CD5AB}"/>
              </a:ext>
            </a:extLst>
          </p:cNvPr>
          <p:cNvSpPr/>
          <p:nvPr/>
        </p:nvSpPr>
        <p:spPr>
          <a:xfrm>
            <a:off x="7898203" y="3184792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4372CF-5E1F-CA8C-5FB4-E72064D61272}"/>
              </a:ext>
            </a:extLst>
          </p:cNvPr>
          <p:cNvCxnSpPr>
            <a:stCxn id="20" idx="3"/>
          </p:cNvCxnSpPr>
          <p:nvPr/>
        </p:nvCxnSpPr>
        <p:spPr>
          <a:xfrm flipH="1">
            <a:off x="7300913" y="3489670"/>
            <a:ext cx="649600" cy="83262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AF3902-4258-C7AB-AE4C-8D66BE295553}"/>
              </a:ext>
            </a:extLst>
          </p:cNvPr>
          <p:cNvCxnSpPr>
            <a:cxnSpLocks/>
          </p:cNvCxnSpPr>
          <p:nvPr/>
        </p:nvCxnSpPr>
        <p:spPr>
          <a:xfrm flipH="1" flipV="1">
            <a:off x="6448091" y="3363385"/>
            <a:ext cx="842964" cy="967211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FD7B29-5FEA-0399-AED5-55BDF8DA1123}"/>
              </a:ext>
            </a:extLst>
          </p:cNvPr>
          <p:cNvCxnSpPr>
            <a:cxnSpLocks/>
          </p:cNvCxnSpPr>
          <p:nvPr/>
        </p:nvCxnSpPr>
        <p:spPr>
          <a:xfrm flipV="1">
            <a:off x="7300913" y="3650422"/>
            <a:ext cx="1" cy="67187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23AD04C-90C1-9CC2-A093-F93D26E6917C}"/>
              </a:ext>
            </a:extLst>
          </p:cNvPr>
          <p:cNvCxnSpPr>
            <a:cxnSpLocks/>
          </p:cNvCxnSpPr>
          <p:nvPr/>
        </p:nvCxnSpPr>
        <p:spPr>
          <a:xfrm flipH="1" flipV="1">
            <a:off x="6710928" y="3452826"/>
            <a:ext cx="589985" cy="86946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1C7FB3-7AAD-2292-BDFE-98FE4A9B50D0}"/>
              </a:ext>
            </a:extLst>
          </p:cNvPr>
          <p:cNvCxnSpPr>
            <a:cxnSpLocks/>
          </p:cNvCxnSpPr>
          <p:nvPr/>
        </p:nvCxnSpPr>
        <p:spPr>
          <a:xfrm flipH="1" flipV="1">
            <a:off x="6899540" y="3619042"/>
            <a:ext cx="401372" cy="71155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48E665-A921-9BC9-F2DE-E29A00F82693}"/>
              </a:ext>
            </a:extLst>
          </p:cNvPr>
          <p:cNvCxnSpPr>
            <a:cxnSpLocks/>
          </p:cNvCxnSpPr>
          <p:nvPr/>
        </p:nvCxnSpPr>
        <p:spPr>
          <a:xfrm flipH="1" flipV="1">
            <a:off x="6448090" y="3602940"/>
            <a:ext cx="852822" cy="72765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3E8CD9-3D77-C005-BF83-2FE4C829DC8E}"/>
              </a:ext>
            </a:extLst>
          </p:cNvPr>
          <p:cNvCxnSpPr>
            <a:cxnSpLocks/>
          </p:cNvCxnSpPr>
          <p:nvPr/>
        </p:nvCxnSpPr>
        <p:spPr>
          <a:xfrm flipH="1" flipV="1">
            <a:off x="6574580" y="3829051"/>
            <a:ext cx="726332" cy="501545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A7018A04-A914-244A-F856-E342577A8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11" y="4411732"/>
            <a:ext cx="2226919" cy="155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727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63D5D-A60F-960B-EEF3-6A4D9F4CA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F2A2B-BA60-08C8-132F-8063F25C3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6D22-7722-4AE4-E77C-6B2DA7BF9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Light scatters equally in all directions</a:t>
            </a:r>
          </a:p>
          <a:p>
            <a:pPr lvl="1"/>
            <a:r>
              <a:rPr lang="en-US" sz="1800" dirty="0"/>
              <a:t>E.g., brick, matte plastic, rough wood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342900" lvl="1" indent="0">
              <a:buNone/>
            </a:pPr>
            <a:endParaRPr lang="en-US" sz="1800" dirty="0"/>
          </a:p>
          <a:p>
            <a:pPr marL="342900" indent="-342900"/>
            <a:r>
              <a:rPr lang="en-US" dirty="0"/>
              <a:t>Diagnosis:</a:t>
            </a:r>
          </a:p>
          <a:p>
            <a:pPr marL="642938" lvl="1" indent="-342900"/>
            <a:r>
              <a:rPr lang="en-US" dirty="0"/>
              <a:t>Surface has the same brightness when looked at from different directions	</a:t>
            </a:r>
          </a:p>
          <a:p>
            <a:pPr marL="942975" lvl="2" indent="-342900"/>
            <a:r>
              <a:rPr lang="en-US" dirty="0"/>
              <a:t>(under fixed illumination)</a:t>
            </a:r>
          </a:p>
          <a:p>
            <a:pPr marL="342900" indent="-342900"/>
            <a:r>
              <a:rPr lang="en-US" dirty="0"/>
              <a:t>Extremely common </a:t>
            </a:r>
          </a:p>
          <a:p>
            <a:pPr marL="642938" lvl="1" indent="-342900"/>
            <a:r>
              <a:rPr lang="en-US" dirty="0"/>
              <a:t>Very often surfaces are “largely” diffuse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42E7ED-B40E-AB0F-15D0-FCB11271036B}"/>
              </a:ext>
            </a:extLst>
          </p:cNvPr>
          <p:cNvCxnSpPr/>
          <p:nvPr/>
        </p:nvCxnSpPr>
        <p:spPr>
          <a:xfrm>
            <a:off x="6000750" y="3086100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C533084-7AF8-9114-BE87-5FD10347952C}"/>
              </a:ext>
            </a:extLst>
          </p:cNvPr>
          <p:cNvSpPr/>
          <p:nvPr/>
        </p:nvSpPr>
        <p:spPr>
          <a:xfrm>
            <a:off x="7613267" y="185315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0B6285-4012-D56C-FBDE-7DD5DD4CBEBD}"/>
              </a:ext>
            </a:extLst>
          </p:cNvPr>
          <p:cNvCxnSpPr>
            <a:stCxn id="17" idx="3"/>
          </p:cNvCxnSpPr>
          <p:nvPr/>
        </p:nvCxnSpPr>
        <p:spPr>
          <a:xfrm flipH="1">
            <a:off x="6938370" y="2158038"/>
            <a:ext cx="727206" cy="87316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EB3734-8756-C65D-EDAB-0104E93E221F}"/>
              </a:ext>
            </a:extLst>
          </p:cNvPr>
          <p:cNvCxnSpPr/>
          <p:nvPr/>
        </p:nvCxnSpPr>
        <p:spPr>
          <a:xfrm rot="16200000" flipV="1">
            <a:off x="6447235" y="2540066"/>
            <a:ext cx="535784" cy="44648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458F3E-8263-3261-87A0-AC5469095C98}"/>
              </a:ext>
            </a:extLst>
          </p:cNvPr>
          <p:cNvCxnSpPr/>
          <p:nvPr/>
        </p:nvCxnSpPr>
        <p:spPr>
          <a:xfrm rot="10800000">
            <a:off x="6223993" y="2763308"/>
            <a:ext cx="714375" cy="2678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F0CEA9-AF08-69D8-A7B6-BBE6D1FEFED6}"/>
              </a:ext>
            </a:extLst>
          </p:cNvPr>
          <p:cNvCxnSpPr>
            <a:cxnSpLocks/>
          </p:cNvCxnSpPr>
          <p:nvPr/>
        </p:nvCxnSpPr>
        <p:spPr>
          <a:xfrm flipV="1">
            <a:off x="6952656" y="2861632"/>
            <a:ext cx="712921" cy="17179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86B7A32-0A55-4389-B163-71944A57E718}"/>
              </a:ext>
            </a:extLst>
          </p:cNvPr>
          <p:cNvSpPr/>
          <p:nvPr/>
        </p:nvSpPr>
        <p:spPr>
          <a:xfrm>
            <a:off x="114300" y="5686670"/>
            <a:ext cx="16675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hlinkClick r:id="rId2"/>
              </a:rPr>
              <a:t>Image source</a:t>
            </a:r>
            <a:endParaRPr lang="en-US" sz="105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C45B83-604F-3B17-40B6-E8942B696374}"/>
              </a:ext>
            </a:extLst>
          </p:cNvPr>
          <p:cNvCxnSpPr>
            <a:cxnSpLocks/>
          </p:cNvCxnSpPr>
          <p:nvPr/>
        </p:nvCxnSpPr>
        <p:spPr>
          <a:xfrm flipH="1" flipV="1">
            <a:off x="6804423" y="2392279"/>
            <a:ext cx="141088" cy="63669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A45B9E-06FC-DBA5-5BB8-852CF8FE3CE9}"/>
              </a:ext>
            </a:extLst>
          </p:cNvPr>
          <p:cNvCxnSpPr>
            <a:cxnSpLocks/>
          </p:cNvCxnSpPr>
          <p:nvPr/>
        </p:nvCxnSpPr>
        <p:spPr>
          <a:xfrm flipV="1">
            <a:off x="6951201" y="2411879"/>
            <a:ext cx="172905" cy="61709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9DF8A30-D509-CFFB-B979-F2E8102454E8}"/>
              </a:ext>
            </a:extLst>
          </p:cNvPr>
          <p:cNvCxnSpPr>
            <a:cxnSpLocks/>
          </p:cNvCxnSpPr>
          <p:nvPr/>
        </p:nvCxnSpPr>
        <p:spPr>
          <a:xfrm flipV="1">
            <a:off x="6949747" y="2581778"/>
            <a:ext cx="498497" cy="44719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035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6250-68FF-FC1D-D538-1948F5A2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of diffuse surfaces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89DBF-7025-158D-AD86-4687FA0D3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83665"/>
            <a:ext cx="8210550" cy="406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5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3671C-1C7F-F986-A3BC-7B4714948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3">
            <a:extLst>
              <a:ext uri="{FF2B5EF4-FFF2-40B4-BE49-F238E27FC236}">
                <a16:creationId xmlns:a16="http://schemas.microsoft.com/office/drawing/2014/main" id="{B3A2C6CC-6E31-B94E-E1B6-57CA8BC25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Diffuse reflection: Lambert’s law</a:t>
            </a:r>
          </a:p>
        </p:txBody>
      </p:sp>
      <p:sp>
        <p:nvSpPr>
          <p:cNvPr id="10247" name="Oval 36">
            <a:extLst>
              <a:ext uri="{FF2B5EF4-FFF2-40B4-BE49-F238E27FC236}">
                <a16:creationId xmlns:a16="http://schemas.microsoft.com/office/drawing/2014/main" id="{FA65B89C-21AC-3E08-3153-4277085E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1" y="2876550"/>
            <a:ext cx="812006" cy="2095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/>
          </a:p>
        </p:txBody>
      </p:sp>
      <p:graphicFrame>
        <p:nvGraphicFramePr>
          <p:cNvPr id="10243" name="Object 40">
            <a:extLst>
              <a:ext uri="{FF2B5EF4-FFF2-40B4-BE49-F238E27FC236}">
                <a16:creationId xmlns:a16="http://schemas.microsoft.com/office/drawing/2014/main" id="{53099B88-F1CC-53F7-E8EA-43AD3E21D37D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02619" y="1844279"/>
          <a:ext cx="326231" cy="316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2539683" imgH="2514286" progId="Photoshop.Image.10">
                  <p:embed/>
                </p:oleObj>
              </mc:Choice>
              <mc:Fallback>
                <p:oleObj name="Image" r:id="rId3" imgW="2539683" imgH="2514286" progId="Photoshop.Image.10">
                  <p:embed/>
                  <p:pic>
                    <p:nvPicPr>
                      <p:cNvPr id="10243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2619" y="1844279"/>
                        <a:ext cx="326231" cy="316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250" name="Text Box 44">
                <a:extLst>
                  <a:ext uri="{FF2B5EF4-FFF2-40B4-BE49-F238E27FC236}">
                    <a16:creationId xmlns:a16="http://schemas.microsoft.com/office/drawing/2014/main" id="{20B2175D-3D30-99D2-E596-57F5D13683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5849" y="1932385"/>
                <a:ext cx="358816" cy="300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350" dirty="0">
                  <a:solidFill>
                    <a:srgbClr val="9900CC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250" name="Text Box 44">
                <a:extLst>
                  <a:ext uri="{FF2B5EF4-FFF2-40B4-BE49-F238E27FC236}">
                    <a16:creationId xmlns:a16="http://schemas.microsoft.com/office/drawing/2014/main" id="{20B2175D-3D30-99D2-E596-57F5D1368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849" y="1932385"/>
                <a:ext cx="358816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1" name="Text Box 47">
                <a:extLst>
                  <a:ext uri="{FF2B5EF4-FFF2-40B4-BE49-F238E27FC236}">
                    <a16:creationId xmlns:a16="http://schemas.microsoft.com/office/drawing/2014/main" id="{5F137E96-E96A-EC02-04F9-5557E45341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43099" y="2160984"/>
                <a:ext cx="285750" cy="300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1350" dirty="0">
                  <a:solidFill>
                    <a:srgbClr val="9900CC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251" name="Text Box 47">
                <a:extLst>
                  <a:ext uri="{FF2B5EF4-FFF2-40B4-BE49-F238E27FC236}">
                    <a16:creationId xmlns:a16="http://schemas.microsoft.com/office/drawing/2014/main" id="{5F137E96-E96A-EC02-04F9-5557E4534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3099" y="2160984"/>
                <a:ext cx="285750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3" name="Picture 50">
            <a:extLst>
              <a:ext uri="{FF2B5EF4-FFF2-40B4-BE49-F238E27FC236}">
                <a16:creationId xmlns:a16="http://schemas.microsoft.com/office/drawing/2014/main" id="{FE85653E-96F9-8348-431D-E6F3EFEAB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1998" r="11998"/>
          <a:stretch>
            <a:fillRect/>
          </a:stretch>
        </p:blipFill>
        <p:spPr bwMode="auto">
          <a:xfrm>
            <a:off x="6894857" y="1893231"/>
            <a:ext cx="1252538" cy="123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4">
            <a:extLst>
              <a:ext uri="{FF2B5EF4-FFF2-40B4-BE49-F238E27FC236}">
                <a16:creationId xmlns:a16="http://schemas.microsoft.com/office/drawing/2014/main" id="{7C91B16A-26E8-6E47-4B05-EB2E9DD76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446" y="2297311"/>
            <a:ext cx="26962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350" i="1" dirty="0">
                <a:solidFill>
                  <a:srgbClr val="9900CC"/>
                </a:solidFill>
                <a:latin typeface="Times New Roman" pitchFamily="18" charset="0"/>
              </a:rPr>
              <a:t>θ</a:t>
            </a:r>
            <a:endParaRPr lang="en-US" sz="1350" i="1" dirty="0">
              <a:solidFill>
                <a:srgbClr val="9900CC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E7853B2-10F0-E005-949A-90D13EE856A1}"/>
                  </a:ext>
                </a:extLst>
              </p:cNvPr>
              <p:cNvSpPr/>
              <p:nvPr/>
            </p:nvSpPr>
            <p:spPr>
              <a:xfrm>
                <a:off x="3146037" y="2050863"/>
                <a:ext cx="2422651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/>
                        </a:rPr>
                        <m:t>𝐼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/>
                        </a:rPr>
                        <m:t>𝜌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/>
                            </a:rPr>
                            <m:t>𝑆</m:t>
                          </m:r>
                          <m:r>
                            <a:rPr lang="en-US" sz="2400" b="1" i="1">
                              <a:solidFill>
                                <a:srgbClr val="9900CC"/>
                              </a:solidFill>
                              <a:latin typeface="Cambria Math"/>
                            </a:rPr>
                            <m:t>⋅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      =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/>
                        </a:rPr>
                        <m:t>𝜌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func>
                        <m:funcPr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endParaRPr lang="en-US" sz="2400" dirty="0">
                  <a:solidFill>
                    <a:srgbClr val="660066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E7853B2-10F0-E005-949A-90D13EE85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037" y="2050863"/>
                <a:ext cx="2422651" cy="1200329"/>
              </a:xfrm>
              <a:prstGeom prst="rect">
                <a:avLst/>
              </a:prstGeom>
              <a:blipFill>
                <a:blip r:embed="rId8"/>
                <a:stretch>
                  <a:fillRect l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8D5D2F1-008D-9695-0DCA-29ABAE8D4D91}"/>
                  </a:ext>
                </a:extLst>
              </p:cNvPr>
              <p:cNvSpPr/>
              <p:nvPr/>
            </p:nvSpPr>
            <p:spPr>
              <a:xfrm>
                <a:off x="685800" y="3429001"/>
                <a:ext cx="7910344" cy="2377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411480"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9900CC"/>
                        </a:solidFill>
                        <a:latin typeface="Cambria Math"/>
                      </a:rPr>
                      <m:t>𝐼</m:t>
                    </m:r>
                    <m:r>
                      <m:rPr>
                        <m:nor/>
                      </m:rPr>
                      <a:rPr lang="en-US" sz="2100" dirty="0"/>
                      <m:t>: </m:t>
                    </m:r>
                    <m:r>
                      <m:rPr>
                        <m:nor/>
                      </m:rPr>
                      <a:rPr lang="en-US" sz="2100" dirty="0"/>
                      <m:t>reflected</m:t>
                    </m:r>
                    <m:r>
                      <m:rPr>
                        <m:nor/>
                      </m:rPr>
                      <a:rPr lang="en-US" sz="2100" dirty="0"/>
                      <m:t> </m:t>
                    </m:r>
                    <m:r>
                      <m:rPr>
                        <m:nor/>
                      </m:rPr>
                      <a:rPr lang="en-US" sz="2100" dirty="0"/>
                      <m:t>intensity</m:t>
                    </m:r>
                  </m:oMath>
                </a14:m>
                <a:r>
                  <a:rPr lang="en-US" sz="2100" dirty="0"/>
                  <a:t> (technically: </a:t>
                </a:r>
                <a:r>
                  <a:rPr lang="en-US" sz="2100" i="1" dirty="0"/>
                  <a:t>radiosity</a:t>
                </a:r>
                <a:r>
                  <a:rPr lang="en-US" sz="2100" dirty="0"/>
                  <a:t>, or total power leaving the surface per unit area)</a:t>
                </a:r>
              </a:p>
              <a:p>
                <a:pPr marL="342900" indent="-411480"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9900CC"/>
                        </a:solidFill>
                        <a:latin typeface="Cambria Math"/>
                      </a:rPr>
                      <m:t>𝜌</m:t>
                    </m:r>
                  </m:oMath>
                </a14:m>
                <a:r>
                  <a:rPr lang="en-US" sz="2100" dirty="0"/>
                  <a:t>: albedo </a:t>
                </a:r>
                <a:r>
                  <a:rPr lang="en-US" sz="2100" dirty="0">
                    <a:cs typeface="Times New Roman" pitchFamily="18" charset="0"/>
                  </a:rPr>
                  <a:t>(fraction of incident irradiance reflected by the surface)</a:t>
                </a:r>
                <a:endParaRPr lang="en-US" sz="2100" dirty="0"/>
              </a:p>
              <a:p>
                <a:pPr marL="342900" indent="-411480"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9900CC"/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en-US" sz="2100" dirty="0"/>
                  <a:t>: direction of light source (magnitude proportional to intensity of the source)</a:t>
                </a:r>
              </a:p>
              <a:p>
                <a:pPr marL="342900" indent="-411480"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9900CC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US" sz="2100" dirty="0"/>
                  <a:t>: unit surface normal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8D5D2F1-008D-9695-0DCA-29ABAE8D4D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429001"/>
                <a:ext cx="7910344" cy="2377574"/>
              </a:xfrm>
              <a:prstGeom prst="rect">
                <a:avLst/>
              </a:prstGeom>
              <a:blipFill>
                <a:blip r:embed="rId9"/>
                <a:stretch>
                  <a:fillRect l="-161" t="-1064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E0285F8-1A87-FD61-C2FA-997438005DAC}"/>
              </a:ext>
            </a:extLst>
          </p:cNvPr>
          <p:cNvSpPr/>
          <p:nvPr/>
        </p:nvSpPr>
        <p:spPr bwMode="auto">
          <a:xfrm>
            <a:off x="2917437" y="1904315"/>
            <a:ext cx="3205772" cy="1107415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F21A5FB1-344C-1DF1-E679-89EC241873E7}"/>
              </a:ext>
            </a:extLst>
          </p:cNvPr>
          <p:cNvSpPr/>
          <p:nvPr/>
        </p:nvSpPr>
        <p:spPr bwMode="auto">
          <a:xfrm>
            <a:off x="948308" y="2565343"/>
            <a:ext cx="558299" cy="382819"/>
          </a:xfrm>
          <a:prstGeom prst="arc">
            <a:avLst>
              <a:gd name="adj1" fmla="val 16456071"/>
              <a:gd name="adj2" fmla="val 2074921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49" name="Line 39">
            <a:extLst>
              <a:ext uri="{FF2B5EF4-FFF2-40B4-BE49-F238E27FC236}">
                <a16:creationId xmlns:a16="http://schemas.microsoft.com/office/drawing/2014/main" id="{31750EB7-01DF-6C76-1A01-5DAD624331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1823" y="2160985"/>
            <a:ext cx="701278" cy="840581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350"/>
          </a:p>
        </p:txBody>
      </p:sp>
      <p:sp>
        <p:nvSpPr>
          <p:cNvPr id="10248" name="Freeform 37">
            <a:extLst>
              <a:ext uri="{FF2B5EF4-FFF2-40B4-BE49-F238E27FC236}">
                <a16:creationId xmlns:a16="http://schemas.microsoft.com/office/drawing/2014/main" id="{2C34049F-3C99-2ED5-62BE-D8F9D8F45062}"/>
              </a:ext>
            </a:extLst>
          </p:cNvPr>
          <p:cNvSpPr>
            <a:spLocks/>
          </p:cNvSpPr>
          <p:nvPr/>
        </p:nvSpPr>
        <p:spPr bwMode="auto">
          <a:xfrm>
            <a:off x="1238251" y="2302669"/>
            <a:ext cx="3572" cy="698897"/>
          </a:xfrm>
          <a:custGeom>
            <a:avLst/>
            <a:gdLst>
              <a:gd name="T0" fmla="*/ 7562057 w 3"/>
              <a:gd name="T1" fmla="*/ 1479329913 h 587"/>
              <a:gd name="T2" fmla="*/ 0 w 3"/>
              <a:gd name="T3" fmla="*/ 0 h 587"/>
              <a:gd name="T4" fmla="*/ 0 60000 65536"/>
              <a:gd name="T5" fmla="*/ 0 60000 65536"/>
              <a:gd name="T6" fmla="*/ 0 w 3"/>
              <a:gd name="T7" fmla="*/ 0 h 587"/>
              <a:gd name="T8" fmla="*/ 3 w 3"/>
              <a:gd name="T9" fmla="*/ 587 h 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587">
                <a:moveTo>
                  <a:pt x="3" y="587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14485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1812</TotalTime>
  <Words>742</Words>
  <Application>Microsoft Macintosh PowerPoint</Application>
  <PresentationFormat>On-screen Show (4:3)</PresentationFormat>
  <Paragraphs>133</Paragraphs>
  <Slides>23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Cambria Math</vt:lpstr>
      <vt:lpstr>Gill Sans</vt:lpstr>
      <vt:lpstr>Times New Roman</vt:lpstr>
      <vt:lpstr>Office Theme</vt:lpstr>
      <vt:lpstr>Image</vt:lpstr>
      <vt:lpstr>Image Intensity: Simple Physics</vt:lpstr>
      <vt:lpstr>Radiometry of image formation</vt:lpstr>
      <vt:lpstr>Basic models of reflection</vt:lpstr>
      <vt:lpstr>Diffuse and specular reflection</vt:lpstr>
      <vt:lpstr>Specular reflection</vt:lpstr>
      <vt:lpstr>Specularities</vt:lpstr>
      <vt:lpstr>Diffuse reflection</vt:lpstr>
      <vt:lpstr>Orientation of diffuse surfaces</vt:lpstr>
      <vt:lpstr>Diffuse reflection: Lambert’s law</vt:lpstr>
      <vt:lpstr>Diffuse vs. specular: Significance</vt:lpstr>
      <vt:lpstr>Light at surface – other effects</vt:lpstr>
      <vt:lpstr>PowerPoint Presentation</vt:lpstr>
      <vt:lpstr>PowerPoint Presentation</vt:lpstr>
      <vt:lpstr>Light at surface – other effects</vt:lpstr>
      <vt:lpstr>Fluorescence in nature</vt:lpstr>
      <vt:lpstr>Films on surfaces</vt:lpstr>
      <vt:lpstr>Shadows</vt:lpstr>
      <vt:lpstr>Blurred shadows</vt:lpstr>
      <vt:lpstr>Area sources and their effects</vt:lpstr>
      <vt:lpstr>Dark shadows are rare indoors</vt:lpstr>
      <vt:lpstr>Interreflections</vt:lpstr>
      <vt:lpstr>Interreflections are a problem</vt:lpstr>
      <vt:lpstr>Things to think about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9</cp:revision>
  <dcterms:created xsi:type="dcterms:W3CDTF">2026-02-12T23:10:08Z</dcterms:created>
  <dcterms:modified xsi:type="dcterms:W3CDTF">2026-02-17T22:58:38Z</dcterms:modified>
</cp:coreProperties>
</file>