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804" r:id="rId3"/>
    <p:sldId id="805" r:id="rId4"/>
    <p:sldId id="823" r:id="rId5"/>
    <p:sldId id="825" r:id="rId6"/>
    <p:sldId id="826" r:id="rId7"/>
    <p:sldId id="808" r:id="rId8"/>
    <p:sldId id="811" r:id="rId9"/>
    <p:sldId id="809" r:id="rId10"/>
    <p:sldId id="810" r:id="rId11"/>
    <p:sldId id="812" r:id="rId12"/>
    <p:sldId id="822" r:id="rId13"/>
    <p:sldId id="813" r:id="rId14"/>
    <p:sldId id="814" r:id="rId15"/>
    <p:sldId id="82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8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AD3C0-0CD9-1C41-A568-3C13416FA0F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72FA0-6005-0849-83F1-6C603DE01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8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62AF-A73A-D4F0-26F7-4B698D02B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Interest points by </a:t>
            </a:r>
            <a:r>
              <a:rPr lang="en-US" dirty="0" err="1"/>
              <a:t>UNet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4485B-7990-6578-ABAC-42C38E1E6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48820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C881-83D7-C2AE-4CE3-DD2888F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describe the interest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469-C7D7-D290-0635-40DA6F38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 second decoder.</a:t>
            </a:r>
          </a:p>
          <a:p>
            <a:pPr lvl="1"/>
            <a:r>
              <a:rPr lang="en-US" dirty="0"/>
              <a:t>This decodes to a d x M x N block of descriptors</a:t>
            </a:r>
          </a:p>
          <a:p>
            <a:pPr lvl="2"/>
            <a:r>
              <a:rPr lang="en-US" dirty="0"/>
              <a:t>(but the interest point locations are on (8M x8N) grid – </a:t>
            </a:r>
            <a:r>
              <a:rPr lang="en-US" dirty="0" err="1"/>
              <a:t>upsample</a:t>
            </a:r>
            <a:r>
              <a:rPr lang="en-US" dirty="0"/>
              <a:t> and interpolate) </a:t>
            </a:r>
          </a:p>
          <a:p>
            <a:endParaRPr lang="en-US" dirty="0"/>
          </a:p>
          <a:p>
            <a:r>
              <a:rPr lang="en-US" dirty="0"/>
              <a:t>Now use a version of the affine trick</a:t>
            </a:r>
          </a:p>
          <a:p>
            <a:pPr lvl="1"/>
            <a:r>
              <a:rPr lang="en-US" dirty="0"/>
              <a:t>For image I and image A(I) you know which pairs of tiles correspond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4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FE18-AFFC-9777-9BE5-204DE91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DFFD-897C-FD61-1AB6-F6E4FAB0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EF91C-838F-57A7-2B42-0225A727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9" y="2605647"/>
            <a:ext cx="8720351" cy="17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4EE4-6547-E3F9-9340-B5ACF0EE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tile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8C046-FCBC-11D8-4D02-08F02659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Choose an image and an affine transformation</a:t>
            </a:r>
          </a:p>
          <a:p>
            <a:pPr lvl="2"/>
            <a:r>
              <a:rPr lang="en-US" dirty="0"/>
              <a:t>apply </a:t>
            </a:r>
            <a:r>
              <a:rPr lang="en-US" dirty="0" err="1"/>
              <a:t>tx</a:t>
            </a:r>
            <a:r>
              <a:rPr lang="en-US" dirty="0"/>
              <a:t> to image</a:t>
            </a:r>
          </a:p>
          <a:p>
            <a:pPr lvl="2"/>
            <a:r>
              <a:rPr lang="en-US" dirty="0"/>
              <a:t>know which tiles in </a:t>
            </a:r>
            <a:r>
              <a:rPr lang="en-US" dirty="0" err="1"/>
              <a:t>txd</a:t>
            </a:r>
            <a:r>
              <a:rPr lang="en-US" dirty="0"/>
              <a:t> image and original correspond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Loss:</a:t>
            </a:r>
          </a:p>
          <a:p>
            <a:pPr lvl="2"/>
            <a:r>
              <a:rPr lang="en-US" dirty="0"/>
              <a:t>corresponding tiles should have similar descriptors</a:t>
            </a:r>
          </a:p>
          <a:p>
            <a:pPr lvl="2"/>
            <a:r>
              <a:rPr lang="en-US" dirty="0"/>
              <a:t>non-corresponding tiles should have different descriptors</a:t>
            </a:r>
          </a:p>
          <a:p>
            <a:pPr lvl="2"/>
            <a:r>
              <a:rPr lang="en-US" dirty="0"/>
              <a:t>weight this, because there are more non-corresponding</a:t>
            </a:r>
          </a:p>
        </p:txBody>
      </p:sp>
    </p:spTree>
    <p:extLst>
      <p:ext uri="{BB962C8B-B14F-4D97-AF65-F5344CB8AC3E}">
        <p14:creationId xmlns:p14="http://schemas.microsoft.com/office/powerpoint/2010/main" val="236947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4863-94B8-7F81-4C1A-33C2A2AF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tile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49DB-2290-9B72-279B-454779C1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F6F4-5392-8962-9A44-CA8445BA0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7" y="1825625"/>
            <a:ext cx="8472465" cy="45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0CC3-F977-EC29-1BA9-200478F5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2846-1E97-BE86-40D1-8F095AB2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EE201-A692-8A92-E085-EEBD00E9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3944"/>
            <a:ext cx="8981387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EBA1-29D1-7A33-ED0F-6E1521B6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DE259-22F1-EBD8-5A4A-BE2D7BD8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" y="3205655"/>
            <a:ext cx="9177201" cy="441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54DB31-4DE3-4488-6A8C-900997B48C64}"/>
              </a:ext>
            </a:extLst>
          </p:cNvPr>
          <p:cNvSpPr txBox="1"/>
          <p:nvPr/>
        </p:nvSpPr>
        <p:spPr>
          <a:xfrm>
            <a:off x="746234" y="4433216"/>
            <a:ext cx="69911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Lots of papers on this topic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ROUGH current SOTA:  learned interest points don’t produce notably </a:t>
            </a:r>
          </a:p>
          <a:p>
            <a:r>
              <a:rPr lang="en-US" dirty="0">
                <a:solidFill>
                  <a:srgbClr val="FF0000"/>
                </a:solidFill>
              </a:rPr>
              <a:t>better results than </a:t>
            </a:r>
            <a:r>
              <a:rPr lang="en-US">
                <a:solidFill>
                  <a:srgbClr val="FF0000"/>
                </a:solidFill>
              </a:rPr>
              <a:t>initial construction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Likely, this will change</a:t>
            </a:r>
          </a:p>
        </p:txBody>
      </p:sp>
    </p:spTree>
    <p:extLst>
      <p:ext uri="{BB962C8B-B14F-4D97-AF65-F5344CB8AC3E}">
        <p14:creationId xmlns:p14="http://schemas.microsoft.com/office/powerpoint/2010/main" val="352013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91F5-84F6-13CE-B34E-924AF0FD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points:  Finding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AB53-EFD8-00B6-FACB-9C74D747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98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Superpoint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Break 8M X 8N image into 8x8 windows</a:t>
            </a:r>
          </a:p>
          <a:p>
            <a:pPr lvl="1"/>
            <a:r>
              <a:rPr lang="en-US" sz="2000" dirty="0"/>
              <a:t>Classify each window into 65 classes:</a:t>
            </a:r>
          </a:p>
          <a:p>
            <a:pPr lvl="1"/>
            <a:r>
              <a:rPr lang="en-US" sz="2000" dirty="0"/>
              <a:t>64 locations and one “no-interest point in this window”</a:t>
            </a:r>
          </a:p>
          <a:p>
            <a:pPr lvl="1"/>
            <a:r>
              <a:rPr lang="en-US" sz="2000" dirty="0"/>
              <a:t>so decoder produces 65 X M X N block</a:t>
            </a:r>
          </a:p>
          <a:p>
            <a:pPr lvl="1"/>
            <a:r>
              <a:rPr lang="en-US" sz="2000" dirty="0"/>
              <a:t>[This can be refined...]</a:t>
            </a:r>
          </a:p>
          <a:p>
            <a:endParaRPr lang="en-US" sz="2000" dirty="0"/>
          </a:p>
          <a:p>
            <a:r>
              <a:rPr lang="en-US" sz="2000" dirty="0"/>
              <a:t>Training:</a:t>
            </a:r>
          </a:p>
          <a:p>
            <a:pPr lvl="1"/>
            <a:r>
              <a:rPr lang="en-US" sz="2000" dirty="0"/>
              <a:t>First, make a lot of synthetic images with known corner locations</a:t>
            </a:r>
          </a:p>
          <a:p>
            <a:pPr lvl="1"/>
            <a:r>
              <a:rPr lang="en-US" sz="2000" dirty="0"/>
              <a:t>then train purely discriminatively (you know where the corners are!)</a:t>
            </a:r>
          </a:p>
        </p:txBody>
      </p:sp>
    </p:spTree>
    <p:extLst>
      <p:ext uri="{BB962C8B-B14F-4D97-AF65-F5344CB8AC3E}">
        <p14:creationId xmlns:p14="http://schemas.microsoft.com/office/powerpoint/2010/main" val="58569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C2E4-0251-A3FC-F2F0-408DB925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Yields </a:t>
            </a:r>
            <a:r>
              <a:rPr lang="en-US" dirty="0" err="1"/>
              <a:t>MagicPoint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33CB-7611-BEC8-A88B-7A9927F5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" y="2114550"/>
            <a:ext cx="8615822" cy="2484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AD75F-1DA2-3E22-FD08-0D77C7011527}"/>
              </a:ext>
            </a:extLst>
          </p:cNvPr>
          <p:cNvSpPr txBox="1"/>
          <p:nvPr/>
        </p:nvSpPr>
        <p:spPr>
          <a:xfrm>
            <a:off x="3316489" y="4914900"/>
            <a:ext cx="247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you can do better...</a:t>
            </a:r>
          </a:p>
        </p:txBody>
      </p:sp>
    </p:spTree>
    <p:extLst>
      <p:ext uri="{BB962C8B-B14F-4D97-AF65-F5344CB8AC3E}">
        <p14:creationId xmlns:p14="http://schemas.microsoft.com/office/powerpoint/2010/main" val="373124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B7C0-B23D-D817-22CB-A22FE9D3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8254-D75A-6456-E3ED-8B788992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Take the 65 x M x N block, compute the probabilities, </a:t>
            </a:r>
          </a:p>
          <a:p>
            <a:pPr lvl="1"/>
            <a:r>
              <a:rPr lang="en-US" sz="2000" dirty="0"/>
              <a:t>drop the “no interest point” score </a:t>
            </a:r>
          </a:p>
          <a:p>
            <a:pPr lvl="1"/>
            <a:r>
              <a:rPr lang="en-US" sz="2000" dirty="0"/>
              <a:t>get a 64 x M x N block of scores</a:t>
            </a:r>
          </a:p>
          <a:p>
            <a:pPr lvl="1"/>
            <a:r>
              <a:rPr lang="en-US" sz="2000" dirty="0"/>
              <a:t>don’t sum to one, cause one option is missing.</a:t>
            </a:r>
          </a:p>
          <a:p>
            <a:endParaRPr lang="en-US" sz="2000" dirty="0"/>
          </a:p>
          <a:p>
            <a:r>
              <a:rPr lang="en-US" sz="2000" dirty="0"/>
              <a:t>Turn this into a 1 x (8 M) x (8 N) “image” </a:t>
            </a:r>
          </a:p>
          <a:p>
            <a:pPr lvl="1"/>
            <a:r>
              <a:rPr lang="en-US" sz="2000" dirty="0"/>
              <a:t> each pixel has a value that indicates the ”probability” of an interest point at that location</a:t>
            </a:r>
          </a:p>
          <a:p>
            <a:endParaRPr lang="en-US" sz="2000" dirty="0"/>
          </a:p>
          <a:p>
            <a:r>
              <a:rPr lang="en-US" sz="2000" dirty="0"/>
              <a:t>This is a heatmap</a:t>
            </a:r>
          </a:p>
        </p:txBody>
      </p:sp>
    </p:spTree>
    <p:extLst>
      <p:ext uri="{BB962C8B-B14F-4D97-AF65-F5344CB8AC3E}">
        <p14:creationId xmlns:p14="http://schemas.microsoft.com/office/powerpoint/2010/main" val="127642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323F-7254-FE76-F4C2-0138AC24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with heatmaps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5368-8F94-3C0F-3FDE-CD86B9127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natural image </a:t>
            </a:r>
          </a:p>
          <a:p>
            <a:endParaRPr lang="en-US" dirty="0"/>
          </a:p>
          <a:p>
            <a:pPr lvl="1"/>
            <a:r>
              <a:rPr lang="en-US" dirty="0"/>
              <a:t>form its heatmap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Apply an affine transform A, to get A(I) and H(A(I))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Now                                  and                should be the same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where they overlap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AD5AE-D99D-779F-04F4-801A1B9A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973786"/>
            <a:ext cx="190500" cy="19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C7781-5E00-2217-0CC5-BFEBE2376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2813792"/>
            <a:ext cx="552450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76A90-EA1D-17C7-9C03-19ADC478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22" y="4406463"/>
            <a:ext cx="552450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6EA0F-BEF6-5C38-7345-FC26A8CBA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970" y="4406463"/>
            <a:ext cx="16478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ECE47-6312-F6E4-EA8E-C005B32A3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E8CE-63AE-2B7D-37ED-6FEA35B8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with heatmaps,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94D1-51AA-89E9-3C49-69D539B3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get a collection of random affine transformations </a:t>
            </a:r>
            <a:r>
              <a:rPr lang="en-US" dirty="0" err="1"/>
              <a:t>A_n</a:t>
            </a:r>
            <a:endParaRPr lang="en-US" dirty="0"/>
          </a:p>
          <a:p>
            <a:pPr lvl="1"/>
            <a:r>
              <a:rPr lang="en-US" dirty="0"/>
              <a:t>Now compute an average of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this as a target distribution </a:t>
            </a:r>
          </a:p>
          <a:p>
            <a:pPr lvl="1"/>
            <a:r>
              <a:rPr lang="en-US" dirty="0"/>
              <a:t>for training the </a:t>
            </a:r>
            <a:r>
              <a:rPr lang="en-US" dirty="0" err="1"/>
              <a:t>unet</a:t>
            </a:r>
            <a:r>
              <a:rPr lang="en-US" dirty="0"/>
              <a:t> that predicts the heatmap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572E21-F4C2-8F8C-618E-715CE479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323" y="3429000"/>
            <a:ext cx="24003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F670-6E15-CF02-F86A-6988109B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D1C6-25A1-67D3-0CF9-1F47633C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4E35E-A6C0-59AB-807A-A66BE3A3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9" y="1534972"/>
            <a:ext cx="8553762" cy="2532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9CE7E-964F-FA5D-9647-4D08FACCEE8D}"/>
              </a:ext>
            </a:extLst>
          </p:cNvPr>
          <p:cNvSpPr txBox="1"/>
          <p:nvPr/>
        </p:nvSpPr>
        <p:spPr>
          <a:xfrm>
            <a:off x="6115051" y="4263253"/>
            <a:ext cx="13360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Target heatmap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246C7-E574-C3F1-731D-38362C1E9421}"/>
              </a:ext>
            </a:extLst>
          </p:cNvPr>
          <p:cNvCxnSpPr/>
          <p:nvPr/>
        </p:nvCxnSpPr>
        <p:spPr bwMode="auto">
          <a:xfrm flipV="1">
            <a:off x="6970720" y="3370058"/>
            <a:ext cx="0" cy="89319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3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C22C-C91C-CDD4-AABC-B371D5F3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the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2D5E-8444-8590-4867-3225C372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Threshold scores from the trained decoder</a:t>
            </a:r>
          </a:p>
          <a:p>
            <a:pPr lvl="1"/>
            <a:r>
              <a:rPr lang="en-US" dirty="0"/>
              <a:t>interest points at locations where the score&gt;threshold</a:t>
            </a:r>
          </a:p>
          <a:p>
            <a:endParaRPr lang="en-US" dirty="0"/>
          </a:p>
          <a:p>
            <a:r>
              <a:rPr lang="en-US" dirty="0"/>
              <a:t>These are on 8M x 8N grid</a:t>
            </a:r>
          </a:p>
        </p:txBody>
      </p:sp>
    </p:spTree>
    <p:extLst>
      <p:ext uri="{BB962C8B-B14F-4D97-AF65-F5344CB8AC3E}">
        <p14:creationId xmlns:p14="http://schemas.microsoft.com/office/powerpoint/2010/main" val="239044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80C0-42C0-A74B-C0F3-AA592A9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improvements from heatmap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3872-E318-E2E8-2388-32D5AA5B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E49F-F1A7-C166-E492-AA5BFAB5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562124"/>
            <a:ext cx="5829300" cy="1952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0902B-A428-6DBB-0F3C-8D0201EF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3588819"/>
            <a:ext cx="5829300" cy="18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435</Words>
  <Application>Microsoft Macintosh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Interest points by UNet</vt:lpstr>
      <vt:lpstr>Interest points:  Finding interest points</vt:lpstr>
      <vt:lpstr>Yields MagicPoint</vt:lpstr>
      <vt:lpstr>Heatmaps</vt:lpstr>
      <vt:lpstr>Training with heatmaps</vt:lpstr>
      <vt:lpstr>Training with heatmaps, II</vt:lpstr>
      <vt:lpstr>SuperPoint</vt:lpstr>
      <vt:lpstr>Locating the interest points</vt:lpstr>
      <vt:lpstr>Real improvements from heatmap</vt:lpstr>
      <vt:lpstr>Learning to describe the interest point</vt:lpstr>
      <vt:lpstr>Tiles</vt:lpstr>
      <vt:lpstr>Using tile correspondences</vt:lpstr>
      <vt:lpstr>Using tile correspondences</vt:lpstr>
      <vt:lpstr>PowerPoint Presentation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7</cp:revision>
  <dcterms:created xsi:type="dcterms:W3CDTF">2026-02-04T15:22:49Z</dcterms:created>
  <dcterms:modified xsi:type="dcterms:W3CDTF">2026-02-04T17:14:51Z</dcterms:modified>
</cp:coreProperties>
</file>