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01" r:id="rId3"/>
    <p:sldId id="284" r:id="rId4"/>
    <p:sldId id="258" r:id="rId5"/>
    <p:sldId id="287" r:id="rId6"/>
    <p:sldId id="285" r:id="rId7"/>
    <p:sldId id="286" r:id="rId8"/>
    <p:sldId id="290" r:id="rId9"/>
    <p:sldId id="292" r:id="rId10"/>
    <p:sldId id="293" r:id="rId11"/>
    <p:sldId id="294" r:id="rId12"/>
    <p:sldId id="288" r:id="rId13"/>
    <p:sldId id="295" r:id="rId14"/>
    <p:sldId id="270" r:id="rId15"/>
    <p:sldId id="297" r:id="rId16"/>
    <p:sldId id="272" r:id="rId17"/>
    <p:sldId id="298" r:id="rId18"/>
    <p:sldId id="299" r:id="rId19"/>
    <p:sldId id="274" r:id="rId20"/>
    <p:sldId id="30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62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01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892969" y="178594"/>
            <a:ext cx="7358063" cy="1714500"/>
          </a:xfrm>
          <a:prstGeom prst="rect">
            <a:avLst/>
          </a:prstGeom>
        </p:spPr>
        <p:txBody>
          <a:bodyPr anchor="ctr"/>
          <a:lstStyle>
            <a:lvl1pPr indent="0">
              <a:lnSpc>
                <a:spcPts val="4008"/>
              </a:lnSpc>
              <a:tabLst>
                <a:tab pos="857220" algn="l"/>
              </a:tabLst>
              <a:defRPr sz="3375">
                <a:latin typeface="+mn-lt"/>
                <a:ea typeface="+mn-ea"/>
                <a:cs typeface="+mn-cs"/>
                <a:sym typeface="Times Roman"/>
              </a:defRPr>
            </a:lvl1pPr>
          </a:lstStyle>
          <a:p>
            <a:r>
              <a:t>Title Text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idx="1"/>
          </p:nvPr>
        </p:nvSpPr>
        <p:spPr>
          <a:xfrm>
            <a:off x="892969" y="1946672"/>
            <a:ext cx="7358063" cy="4018359"/>
          </a:xfrm>
          <a:prstGeom prst="rect">
            <a:avLst/>
          </a:prstGeom>
        </p:spPr>
        <p:txBody>
          <a:bodyPr anchor="ctr"/>
          <a:lstStyle>
            <a:lvl1pPr marL="557368" indent="-334134" algn="l">
              <a:buSzPct val="171429"/>
              <a:buFont typeface="Gill Sans"/>
              <a:buChar char="•"/>
              <a:tabLst>
                <a:tab pos="1009019" algn="l"/>
              </a:tabLst>
            </a:lvl1pPr>
            <a:lvl2pPr marL="835474" indent="-290782" algn="l">
              <a:buSzPct val="171429"/>
              <a:buFont typeface="Gill Sans"/>
              <a:buChar char="•"/>
              <a:tabLst>
                <a:tab pos="1285829" algn="l"/>
              </a:tabLst>
            </a:lvl2pPr>
            <a:lvl3pPr marL="1148002" indent="-290782" algn="l">
              <a:buSzPct val="171429"/>
              <a:buFont typeface="Gill Sans"/>
              <a:buChar char="•"/>
              <a:tabLst>
                <a:tab pos="1598357" algn="l"/>
              </a:tabLst>
              <a:defRPr>
                <a:solidFill>
                  <a:srgbClr val="000000"/>
                </a:solidFill>
              </a:defRPr>
            </a:lvl3pPr>
            <a:lvl4pPr marL="1460530" indent="-290782" algn="l">
              <a:buSzPct val="171429"/>
              <a:buFont typeface="Gill Sans"/>
              <a:buChar char="•"/>
              <a:tabLst>
                <a:tab pos="1910885" algn="l"/>
              </a:tabLst>
              <a:defRPr>
                <a:solidFill>
                  <a:srgbClr val="000000"/>
                </a:solidFill>
              </a:defRPr>
            </a:lvl4pPr>
            <a:lvl5pPr marL="1781987" indent="-290782" algn="l">
              <a:buSzPct val="171429"/>
              <a:buFont typeface="Gill Sans"/>
              <a:buChar char="•"/>
              <a:tabLst>
                <a:tab pos="2232343" algn="l"/>
              </a:tabLst>
              <a:defRPr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 anchor="b"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956858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2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61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0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48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58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3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80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357474-F2B3-5542-99A6-04644228763A}" type="datetimeFigureOut">
              <a:rPr lang="en-US" smtClean="0"/>
              <a:t>3/31/26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2121BB-50AD-2043-9D5E-B3775C31F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1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48CEC-3058-7B0E-5FAE-FDE51CBDE0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Kalman filter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FACCC-B08E-63E6-C683-C814C8E31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367205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B1EE7-9464-5AC9-B488-AE777F2E5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he steps:">
            <a:extLst>
              <a:ext uri="{FF2B5EF4-FFF2-40B4-BE49-F238E27FC236}">
                <a16:creationId xmlns:a16="http://schemas.microsoft.com/office/drawing/2014/main" id="{C28CA07C-5363-4189-36A5-C93DDDA7F2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steps:</a:t>
            </a:r>
          </a:p>
        </p:txBody>
      </p:sp>
      <p:sp>
        <p:nvSpPr>
          <p:cNvPr id="135" name="Have:">
            <a:extLst>
              <a:ext uri="{FF2B5EF4-FFF2-40B4-BE49-F238E27FC236}">
                <a16:creationId xmlns:a16="http://schemas.microsoft.com/office/drawing/2014/main" id="{72248961-9808-3B2B-E807-BEC04598D405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sp>
        <p:nvSpPr>
          <p:cNvPr id="136" name="Construct:">
            <a:extLst>
              <a:ext uri="{FF2B5EF4-FFF2-40B4-BE49-F238E27FC236}">
                <a16:creationId xmlns:a16="http://schemas.microsoft.com/office/drawing/2014/main" id="{34F644FA-8430-88DD-1742-46EB3B7B75A2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sp>
        <p:nvSpPr>
          <p:cNvPr id="137" name="Now construct:">
            <a:extLst>
              <a:ext uri="{FF2B5EF4-FFF2-40B4-BE49-F238E27FC236}">
                <a16:creationId xmlns:a16="http://schemas.microsoft.com/office/drawing/2014/main" id="{0A1491CF-33C3-D621-FF73-1763974A2C5C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sp>
        <p:nvSpPr>
          <p:cNvPr id="138" name="Measurement arrives:">
            <a:extLst>
              <a:ext uri="{FF2B5EF4-FFF2-40B4-BE49-F238E27FC236}">
                <a16:creationId xmlns:a16="http://schemas.microsoft.com/office/drawing/2014/main" id="{0458CB8F-80AF-9275-11B9-FB1B27FB7489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sp>
        <p:nvSpPr>
          <p:cNvPr id="139" name="Line">
            <a:extLst>
              <a:ext uri="{FF2B5EF4-FFF2-40B4-BE49-F238E27FC236}">
                <a16:creationId xmlns:a16="http://schemas.microsoft.com/office/drawing/2014/main" id="{68FCA4AE-D0E6-CA50-BF64-A4530CF007E6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40" name="Line">
            <a:extLst>
              <a:ext uri="{FF2B5EF4-FFF2-40B4-BE49-F238E27FC236}">
                <a16:creationId xmlns:a16="http://schemas.microsoft.com/office/drawing/2014/main" id="{B74F96E7-D25B-CA9F-05CE-00FC30AA81ED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41" name="Line">
            <a:extLst>
              <a:ext uri="{FF2B5EF4-FFF2-40B4-BE49-F238E27FC236}">
                <a16:creationId xmlns:a16="http://schemas.microsoft.com/office/drawing/2014/main" id="{C1CCF48D-388E-0EDE-D16D-4606F232AA49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42" name="Mean and covariance of posterior…">
            <a:extLst>
              <a:ext uri="{FF2B5EF4-FFF2-40B4-BE49-F238E27FC236}">
                <a16:creationId xmlns:a16="http://schemas.microsoft.com/office/drawing/2014/main" id="{D8D96E52-3C14-475E-70AC-9D77441D8855}"/>
              </a:ext>
            </a:extLst>
          </p:cNvPr>
          <p:cNvSpPr txBox="1"/>
          <p:nvPr/>
        </p:nvSpPr>
        <p:spPr>
          <a:xfrm>
            <a:off x="2839944" y="1803256"/>
            <a:ext cx="244227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posterior </a:t>
            </a:r>
          </a:p>
          <a:p>
            <a:r>
              <a:rPr sz="1266"/>
              <a:t>after i-1’th measurement</a:t>
            </a:r>
          </a:p>
        </p:txBody>
      </p:sp>
      <p:sp>
        <p:nvSpPr>
          <p:cNvPr id="143" name="Mean and covariance of predictive…">
            <a:extLst>
              <a:ext uri="{FF2B5EF4-FFF2-40B4-BE49-F238E27FC236}">
                <a16:creationId xmlns:a16="http://schemas.microsoft.com/office/drawing/2014/main" id="{A7A58FA7-CDFF-BBA7-CFB8-738CB085D9A2}"/>
              </a:ext>
            </a:extLst>
          </p:cNvPr>
          <p:cNvSpPr txBox="1"/>
          <p:nvPr/>
        </p:nvSpPr>
        <p:spPr>
          <a:xfrm>
            <a:off x="2558817" y="2621209"/>
            <a:ext cx="293048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predictive</a:t>
            </a:r>
          </a:p>
          <a:p>
            <a:r>
              <a:rPr sz="1266"/>
              <a:t>distribution just before i’th measurement</a:t>
            </a:r>
          </a:p>
        </p:txBody>
      </p:sp>
      <p:sp>
        <p:nvSpPr>
          <p:cNvPr id="144" name="Mean and covariance of posterior…">
            <a:extLst>
              <a:ext uri="{FF2B5EF4-FFF2-40B4-BE49-F238E27FC236}">
                <a16:creationId xmlns:a16="http://schemas.microsoft.com/office/drawing/2014/main" id="{D4818231-D208-0CA9-A48B-DA3715BC3A62}"/>
              </a:ext>
            </a:extLst>
          </p:cNvPr>
          <p:cNvSpPr txBox="1"/>
          <p:nvPr/>
        </p:nvSpPr>
        <p:spPr>
          <a:xfrm>
            <a:off x="2558817" y="4538040"/>
            <a:ext cx="2930482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Mean and covariance of posterior</a:t>
            </a:r>
          </a:p>
          <a:p>
            <a:r>
              <a:rPr sz="1266"/>
              <a:t>distribution just before i’th measurement</a:t>
            </a:r>
          </a:p>
        </p:txBody>
      </p:sp>
      <p:sp>
        <p:nvSpPr>
          <p:cNvPr id="145" name="posterior mean is weighted combo…">
            <a:extLst>
              <a:ext uri="{FF2B5EF4-FFF2-40B4-BE49-F238E27FC236}">
                <a16:creationId xmlns:a16="http://schemas.microsoft.com/office/drawing/2014/main" id="{B6331B33-87E6-6741-96F6-BEC551EBE36F}"/>
              </a:ext>
            </a:extLst>
          </p:cNvPr>
          <p:cNvSpPr txBox="1"/>
          <p:nvPr/>
        </p:nvSpPr>
        <p:spPr>
          <a:xfrm>
            <a:off x="3377317" y="5177218"/>
            <a:ext cx="2485360" cy="461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posterior mean is weighted combo</a:t>
            </a:r>
          </a:p>
          <a:p>
            <a:r>
              <a:rPr sz="1266"/>
              <a:t>of prior mean and measurement</a:t>
            </a:r>
          </a:p>
        </p:txBody>
      </p:sp>
      <p:sp>
        <p:nvSpPr>
          <p:cNvPr id="146" name="posterior covar is weighted combo…">
            <a:extLst>
              <a:ext uri="{FF2B5EF4-FFF2-40B4-BE49-F238E27FC236}">
                <a16:creationId xmlns:a16="http://schemas.microsoft.com/office/drawing/2014/main" id="{161DD10C-6802-D646-C19E-12F25604902B}"/>
              </a:ext>
            </a:extLst>
          </p:cNvPr>
          <p:cNvSpPr txBox="1"/>
          <p:nvPr/>
        </p:nvSpPr>
        <p:spPr>
          <a:xfrm>
            <a:off x="3481376" y="5848480"/>
            <a:ext cx="2473562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posterior covar is weighted combo</a:t>
            </a:r>
          </a:p>
          <a:p>
            <a:r>
              <a:rPr sz="1266"/>
              <a:t>of prior covar, measurement</a:t>
            </a:r>
          </a:p>
          <a:p>
            <a:r>
              <a:rPr sz="1266"/>
              <a:t>matrix and measurement covar</a:t>
            </a:r>
          </a:p>
        </p:txBody>
      </p:sp>
      <p:sp>
        <p:nvSpPr>
          <p:cNvPr id="147" name="Rectangle">
            <a:extLst>
              <a:ext uri="{FF2B5EF4-FFF2-40B4-BE49-F238E27FC236}">
                <a16:creationId xmlns:a16="http://schemas.microsoft.com/office/drawing/2014/main" id="{693DCEDF-6CF0-A551-7DB1-48610C952DD5}"/>
              </a:ext>
            </a:extLst>
          </p:cNvPr>
          <p:cNvSpPr/>
          <p:nvPr/>
        </p:nvSpPr>
        <p:spPr>
          <a:xfrm>
            <a:off x="1880386" y="3604959"/>
            <a:ext cx="4813360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48" name="Rectangle">
            <a:extLst>
              <a:ext uri="{FF2B5EF4-FFF2-40B4-BE49-F238E27FC236}">
                <a16:creationId xmlns:a16="http://schemas.microsoft.com/office/drawing/2014/main" id="{8233C506-FC3C-3D62-2152-D88A01AF3D47}"/>
              </a:ext>
            </a:extLst>
          </p:cNvPr>
          <p:cNvSpPr/>
          <p:nvPr/>
        </p:nvSpPr>
        <p:spPr>
          <a:xfrm>
            <a:off x="1881870" y="4518147"/>
            <a:ext cx="4810393" cy="2189011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49" name="Rectangle">
            <a:extLst>
              <a:ext uri="{FF2B5EF4-FFF2-40B4-BE49-F238E27FC236}">
                <a16:creationId xmlns:a16="http://schemas.microsoft.com/office/drawing/2014/main" id="{962EEE1A-B88D-E294-7499-CA0D490B10A4}"/>
              </a:ext>
            </a:extLst>
          </p:cNvPr>
          <p:cNvSpPr/>
          <p:nvPr/>
        </p:nvSpPr>
        <p:spPr>
          <a:xfrm>
            <a:off x="2249947" y="2519059"/>
            <a:ext cx="4074239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50" name="Rectangle">
            <a:extLst>
              <a:ext uri="{FF2B5EF4-FFF2-40B4-BE49-F238E27FC236}">
                <a16:creationId xmlns:a16="http://schemas.microsoft.com/office/drawing/2014/main" id="{70A8E520-B31A-8938-BA86-53C598E4B5E5}"/>
              </a:ext>
            </a:extLst>
          </p:cNvPr>
          <p:cNvSpPr/>
          <p:nvPr/>
        </p:nvSpPr>
        <p:spPr>
          <a:xfrm>
            <a:off x="2874455" y="1622402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172511909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FB619-A263-A253-87C2-13EC7A3F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">
            <a:extLst>
              <a:ext uri="{FF2B5EF4-FFF2-40B4-BE49-F238E27FC236}">
                <a16:creationId xmlns:a16="http://schemas.microsoft.com/office/drawing/2014/main" id="{B78C7D50-E3D6-8315-B25A-CE33374E81FC}"/>
              </a:ext>
            </a:extLst>
          </p:cNvPr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53" name="Rectangle">
            <a:extLst>
              <a:ext uri="{FF2B5EF4-FFF2-40B4-BE49-F238E27FC236}">
                <a16:creationId xmlns:a16="http://schemas.microsoft.com/office/drawing/2014/main" id="{3E9E517A-29AD-1204-759A-6D1E6E2426F8}"/>
              </a:ext>
            </a:extLst>
          </p:cNvPr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54" name="Rectangle">
            <a:extLst>
              <a:ext uri="{FF2B5EF4-FFF2-40B4-BE49-F238E27FC236}">
                <a16:creationId xmlns:a16="http://schemas.microsoft.com/office/drawing/2014/main" id="{5D59713C-368F-DA10-3067-80297CD66FD7}"/>
              </a:ext>
            </a:extLst>
          </p:cNvPr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55" name="The steps:">
            <a:extLst>
              <a:ext uri="{FF2B5EF4-FFF2-40B4-BE49-F238E27FC236}">
                <a16:creationId xmlns:a16="http://schemas.microsoft.com/office/drawing/2014/main" id="{25154FB2-B95D-5D80-A468-43CA8FDF2E5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steps:</a:t>
            </a:r>
          </a:p>
        </p:txBody>
      </p:sp>
      <p:sp>
        <p:nvSpPr>
          <p:cNvPr id="156" name="Have:">
            <a:extLst>
              <a:ext uri="{FF2B5EF4-FFF2-40B4-BE49-F238E27FC236}">
                <a16:creationId xmlns:a16="http://schemas.microsoft.com/office/drawing/2014/main" id="{78519D48-43A6-36C7-03F9-E1742CB1CAF6}"/>
              </a:ext>
            </a:extLst>
          </p:cNvPr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157" name="Image" descr="Image">
            <a:extLst>
              <a:ext uri="{FF2B5EF4-FFF2-40B4-BE49-F238E27FC236}">
                <a16:creationId xmlns:a16="http://schemas.microsoft.com/office/drawing/2014/main" id="{72CA476A-3F45-6FD5-C827-781CBF28C6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" descr="Image">
            <a:extLst>
              <a:ext uri="{FF2B5EF4-FFF2-40B4-BE49-F238E27FC236}">
                <a16:creationId xmlns:a16="http://schemas.microsoft.com/office/drawing/2014/main" id="{EF54447C-40A3-DD09-0AC2-5E50AE7C0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Construct:">
            <a:extLst>
              <a:ext uri="{FF2B5EF4-FFF2-40B4-BE49-F238E27FC236}">
                <a16:creationId xmlns:a16="http://schemas.microsoft.com/office/drawing/2014/main" id="{ED545FE6-DECF-D587-7D33-93CB5D681225}"/>
              </a:ext>
            </a:extLst>
          </p:cNvPr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pic>
        <p:nvPicPr>
          <p:cNvPr id="160" name="Image" descr="Image">
            <a:extLst>
              <a:ext uri="{FF2B5EF4-FFF2-40B4-BE49-F238E27FC236}">
                <a16:creationId xmlns:a16="http://schemas.microsoft.com/office/drawing/2014/main" id="{74BBFF4E-F393-4585-9E1A-CBA1F26ECE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674" y="2911467"/>
            <a:ext cx="1982391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" descr="Image">
            <a:extLst>
              <a:ext uri="{FF2B5EF4-FFF2-40B4-BE49-F238E27FC236}">
                <a16:creationId xmlns:a16="http://schemas.microsoft.com/office/drawing/2014/main" id="{24D3D09C-D975-6ECC-9BCA-5765818C92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9501" y="2938256"/>
            <a:ext cx="318789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Now construct:">
            <a:extLst>
              <a:ext uri="{FF2B5EF4-FFF2-40B4-BE49-F238E27FC236}">
                <a16:creationId xmlns:a16="http://schemas.microsoft.com/office/drawing/2014/main" id="{EFF7D5D1-8728-A7B2-7890-F63EE09B9AD0}"/>
              </a:ext>
            </a:extLst>
          </p:cNvPr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pic>
        <p:nvPicPr>
          <p:cNvPr id="163" name="Image" descr="Image">
            <a:extLst>
              <a:ext uri="{FF2B5EF4-FFF2-40B4-BE49-F238E27FC236}">
                <a16:creationId xmlns:a16="http://schemas.microsoft.com/office/drawing/2014/main" id="{010DE311-D046-9B24-E5E6-477DA8952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717" y="5156159"/>
            <a:ext cx="4125516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Image" descr="Image">
            <a:extLst>
              <a:ext uri="{FF2B5EF4-FFF2-40B4-BE49-F238E27FC236}">
                <a16:creationId xmlns:a16="http://schemas.microsoft.com/office/drawing/2014/main" id="{AD18393F-BD72-8C66-026F-ADA98F82C8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72" y="5165089"/>
            <a:ext cx="293786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Image" descr="Image">
            <a:extLst>
              <a:ext uri="{FF2B5EF4-FFF2-40B4-BE49-F238E27FC236}">
                <a16:creationId xmlns:a16="http://schemas.microsoft.com/office/drawing/2014/main" id="{177F2476-00DD-F928-2FA5-3E52FC0281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360" y="6032620"/>
            <a:ext cx="4929188" cy="473274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Where:">
            <a:extLst>
              <a:ext uri="{FF2B5EF4-FFF2-40B4-BE49-F238E27FC236}">
                <a16:creationId xmlns:a16="http://schemas.microsoft.com/office/drawing/2014/main" id="{3ACDD95B-FAC7-8A0A-3ED1-9DD375770B53}"/>
              </a:ext>
            </a:extLst>
          </p:cNvPr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167" name="Measurement arrives:">
            <a:extLst>
              <a:ext uri="{FF2B5EF4-FFF2-40B4-BE49-F238E27FC236}">
                <a16:creationId xmlns:a16="http://schemas.microsoft.com/office/drawing/2014/main" id="{4697DBF1-7315-094F-4AF4-072A0443D3E9}"/>
              </a:ext>
            </a:extLst>
          </p:cNvPr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pic>
        <p:nvPicPr>
          <p:cNvPr id="168" name="Image" descr="Image">
            <a:extLst>
              <a:ext uri="{FF2B5EF4-FFF2-40B4-BE49-F238E27FC236}">
                <a16:creationId xmlns:a16="http://schemas.microsoft.com/office/drawing/2014/main" id="{5A4962F4-F5FD-DB9B-FDEF-1EA8E445B1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7658" y="3804047"/>
            <a:ext cx="2741415" cy="330398"/>
          </a:xfrm>
          <a:prstGeom prst="rect">
            <a:avLst/>
          </a:prstGeom>
          <a:ln w="12700">
            <a:miter lim="400000"/>
          </a:ln>
        </p:spPr>
      </p:pic>
      <p:sp>
        <p:nvSpPr>
          <p:cNvPr id="169" name="Line">
            <a:extLst>
              <a:ext uri="{FF2B5EF4-FFF2-40B4-BE49-F238E27FC236}">
                <a16:creationId xmlns:a16="http://schemas.microsoft.com/office/drawing/2014/main" id="{F36E2522-6FD2-6197-48FC-889E0E98FDDA}"/>
              </a:ext>
            </a:extLst>
          </p:cNvPr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70" name="Line">
            <a:extLst>
              <a:ext uri="{FF2B5EF4-FFF2-40B4-BE49-F238E27FC236}">
                <a16:creationId xmlns:a16="http://schemas.microsoft.com/office/drawing/2014/main" id="{4F423EDA-EE90-566B-0DB8-B1FD942DC567}"/>
              </a:ext>
            </a:extLst>
          </p:cNvPr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71" name="Line">
            <a:extLst>
              <a:ext uri="{FF2B5EF4-FFF2-40B4-BE49-F238E27FC236}">
                <a16:creationId xmlns:a16="http://schemas.microsoft.com/office/drawing/2014/main" id="{86C861EC-9516-6C37-01C6-D11F64A5C15A}"/>
              </a:ext>
            </a:extLst>
          </p:cNvPr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72" name="Rectangle">
            <a:extLst>
              <a:ext uri="{FF2B5EF4-FFF2-40B4-BE49-F238E27FC236}">
                <a16:creationId xmlns:a16="http://schemas.microsoft.com/office/drawing/2014/main" id="{DFBB32A8-A25B-F3DB-0373-2AC2C68A8B7A}"/>
              </a:ext>
            </a:extLst>
          </p:cNvPr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300818890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1E7F7-7D5A-A7E4-4C25-1D5C3E665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Very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8657B-E8FB-7B0B-E61A-20C64224B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We have a point vehicle in 2D</a:t>
            </a:r>
          </a:p>
          <a:p>
            <a:pPr lvl="1"/>
            <a:r>
              <a:rPr lang="en-US" dirty="0"/>
              <a:t>so steering direction doesn’t matter</a:t>
            </a:r>
          </a:p>
          <a:p>
            <a:pPr lvl="1"/>
            <a:r>
              <a:rPr lang="en-US" dirty="0"/>
              <a:t>you can accelerate in any dir.</a:t>
            </a:r>
          </a:p>
          <a:p>
            <a:r>
              <a:rPr lang="en-US" dirty="0"/>
              <a:t>It is translating</a:t>
            </a:r>
          </a:p>
          <a:p>
            <a:pPr lvl="1"/>
            <a:r>
              <a:rPr lang="en-US" dirty="0"/>
              <a:t>we supply a known demand to the accelerator,</a:t>
            </a:r>
          </a:p>
          <a:p>
            <a:pPr lvl="2"/>
            <a:r>
              <a:rPr lang="en-US" dirty="0"/>
              <a:t>changing at each time step</a:t>
            </a:r>
          </a:p>
          <a:p>
            <a:pPr lvl="1"/>
            <a:r>
              <a:rPr lang="en-US" dirty="0"/>
              <a:t>it sees 2 beacons (which are in its coordinate system)</a:t>
            </a:r>
          </a:p>
          <a:p>
            <a:pPr lvl="2"/>
            <a:r>
              <a:rPr lang="en-US" dirty="0"/>
              <a:t>beacon 1 measured in vehicle x but not y</a:t>
            </a:r>
          </a:p>
          <a:p>
            <a:pPr lvl="2"/>
            <a:r>
              <a:rPr lang="en-US" dirty="0"/>
              <a:t>beacon 2 measured in vehicle y but not x</a:t>
            </a:r>
          </a:p>
          <a:p>
            <a:r>
              <a:rPr lang="en-US" dirty="0"/>
              <a:t>Q:</a:t>
            </a:r>
          </a:p>
          <a:p>
            <a:pPr lvl="1"/>
            <a:r>
              <a:rPr lang="en-US" dirty="0"/>
              <a:t>recover filtered estimates of:</a:t>
            </a:r>
          </a:p>
          <a:p>
            <a:pPr lvl="2"/>
            <a:r>
              <a:rPr lang="en-US" dirty="0"/>
              <a:t>position, velocity and acceleration in world coords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33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774E7-C738-8F6A-745D-1623A8EDF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CEDC1-89EE-F0D5-C83D-48510B89F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supply a demand to the accelerator</a:t>
            </a:r>
          </a:p>
          <a:p>
            <a:pPr lvl="1"/>
            <a:r>
              <a:rPr lang="en-US" dirty="0"/>
              <a:t>acceleration updates as noise</a:t>
            </a:r>
          </a:p>
          <a:p>
            <a:pPr lvl="2"/>
            <a:r>
              <a:rPr lang="en-US" dirty="0"/>
              <a:t>regard demand as a measurement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velocity by integrating acceleration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position by integrating velocity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114E633C-14BD-B34F-66A4-D0E9D1A6E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7166" y="5569742"/>
            <a:ext cx="3330774" cy="30361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A7B30582-8F1E-9546-327A-80A8016F8B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166" y="4421236"/>
            <a:ext cx="3375423" cy="303610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F6E9C737-D2E5-E3C6-406E-9272FC0F22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7655" y="3281660"/>
            <a:ext cx="2402087" cy="29468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67935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933" y="606801"/>
            <a:ext cx="1678782" cy="116086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083" y="3199320"/>
            <a:ext cx="7090173" cy="1160860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tack the vectors to get:"/>
          <p:cNvSpPr txBox="1"/>
          <p:nvPr/>
        </p:nvSpPr>
        <p:spPr>
          <a:xfrm>
            <a:off x="47610" y="1053765"/>
            <a:ext cx="174708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Stack the vectors to get:</a:t>
            </a:r>
          </a:p>
        </p:txBody>
      </p:sp>
      <p:sp>
        <p:nvSpPr>
          <p:cNvPr id="186" name="Which gives:"/>
          <p:cNvSpPr txBox="1"/>
          <p:nvPr/>
        </p:nvSpPr>
        <p:spPr>
          <a:xfrm>
            <a:off x="927854" y="2385325"/>
            <a:ext cx="952185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Which gives:</a:t>
            </a:r>
          </a:p>
        </p:txBody>
      </p:sp>
      <p:sp>
        <p:nvSpPr>
          <p:cNvPr id="187" name="Where:"/>
          <p:cNvSpPr txBox="1"/>
          <p:nvPr/>
        </p:nvSpPr>
        <p:spPr>
          <a:xfrm>
            <a:off x="1078510" y="5039134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pic>
        <p:nvPicPr>
          <p:cNvPr id="188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4255" y="5454948"/>
            <a:ext cx="2053829" cy="3393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6CBCD-AB78-256D-012E-9533C4111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Measurement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CA608-0F96-FEC0-1D56-AF0AF27B7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acceleration at </a:t>
            </a:r>
            <a:r>
              <a:rPr lang="en-US" dirty="0" err="1"/>
              <a:t>i</a:t>
            </a:r>
            <a:r>
              <a:rPr lang="en-US" dirty="0"/>
              <a:t> should be demand</a:t>
            </a:r>
          </a:p>
          <a:p>
            <a:pPr lvl="1"/>
            <a:r>
              <a:rPr lang="en-US" dirty="0"/>
              <a:t>+noise</a:t>
            </a:r>
          </a:p>
          <a:p>
            <a:r>
              <a:rPr lang="en-US" dirty="0"/>
              <a:t>Beacons are in car coordinate system)</a:t>
            </a:r>
          </a:p>
          <a:p>
            <a:pPr lvl="1"/>
            <a:r>
              <a:rPr lang="en-US" dirty="0"/>
              <a:t>beacon 1 measured in car x but not y</a:t>
            </a:r>
          </a:p>
          <a:p>
            <a:pPr lvl="1"/>
            <a:r>
              <a:rPr lang="en-US" dirty="0"/>
              <a:t>beacon 2 measured in car y but not 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72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73" y="1730577"/>
            <a:ext cx="303610" cy="285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4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157" y="289714"/>
            <a:ext cx="312540" cy="285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589" y="340356"/>
            <a:ext cx="3906952" cy="44815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5827" y="3021190"/>
            <a:ext cx="151805" cy="151805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In world coordinates, car is at:…"/>
          <p:cNvSpPr txBox="1"/>
          <p:nvPr/>
        </p:nvSpPr>
        <p:spPr>
          <a:xfrm>
            <a:off x="2264252" y="3879949"/>
            <a:ext cx="4615495" cy="1457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dirty="0"/>
              <a:t>In world coordinates, car is at:</a:t>
            </a:r>
          </a:p>
          <a:p>
            <a:endParaRPr dirty="0"/>
          </a:p>
          <a:p>
            <a:r>
              <a:rPr dirty="0"/>
              <a:t>In car coordinates, beacon 1 measurement is:</a:t>
            </a:r>
          </a:p>
          <a:p>
            <a:endParaRPr dirty="0"/>
          </a:p>
          <a:p>
            <a:r>
              <a:rPr dirty="0"/>
              <a:t>In car coordinates, beacon 2 measurement is:</a:t>
            </a:r>
          </a:p>
        </p:txBody>
      </p:sp>
      <p:pic>
        <p:nvPicPr>
          <p:cNvPr id="198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8107" y="3970865"/>
            <a:ext cx="151805" cy="15180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" descr="Ima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18106" y="4425455"/>
            <a:ext cx="1491259" cy="36611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" descr="Imag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9710" y="4836753"/>
            <a:ext cx="267891" cy="2053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136" y="3894026"/>
            <a:ext cx="276821" cy="2053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" descr="Imag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88432" y="4970961"/>
            <a:ext cx="1491259" cy="366118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4030269-5D73-E4D5-7515-7D878D65F19C}"/>
              </a:ext>
            </a:extLst>
          </p:cNvPr>
          <p:cNvSpPr txBox="1"/>
          <p:nvPr/>
        </p:nvSpPr>
        <p:spPr>
          <a:xfrm>
            <a:off x="-23894" y="5934670"/>
            <a:ext cx="1016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World coord </a:t>
            </a:r>
          </a:p>
          <a:p>
            <a:r>
              <a:rPr lang="en-US" dirty="0">
                <a:solidFill>
                  <a:srgbClr val="FF0000"/>
                </a:solidFill>
              </a:rPr>
              <a:t>system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D89243F-90C6-7869-81EB-5925E5C48CEB}"/>
              </a:ext>
            </a:extLst>
          </p:cNvPr>
          <p:cNvCxnSpPr/>
          <p:nvPr/>
        </p:nvCxnSpPr>
        <p:spPr>
          <a:xfrm flipV="1">
            <a:off x="132136" y="4939445"/>
            <a:ext cx="373837" cy="809714"/>
          </a:xfrm>
          <a:prstGeom prst="straightConnector1">
            <a:avLst/>
          </a:prstGeom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43A13-992B-D3B1-2003-0DF31D6A8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measure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EFA9F18F-B373-6099-9AC9-902ECB488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522" y="3145720"/>
            <a:ext cx="3946923" cy="116086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he acceleration demand">
            <a:extLst>
              <a:ext uri="{FF2B5EF4-FFF2-40B4-BE49-F238E27FC236}">
                <a16:creationId xmlns:a16="http://schemas.microsoft.com/office/drawing/2014/main" id="{EC164396-9D22-C428-EB46-ACF4AE0149C3}"/>
              </a:ext>
            </a:extLst>
          </p:cNvPr>
          <p:cNvSpPr txBox="1"/>
          <p:nvPr/>
        </p:nvSpPr>
        <p:spPr>
          <a:xfrm>
            <a:off x="2814906" y="2480966"/>
            <a:ext cx="1846852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The acceleration demand</a:t>
            </a:r>
          </a:p>
        </p:txBody>
      </p:sp>
      <p:sp>
        <p:nvSpPr>
          <p:cNvPr id="6" name="Line">
            <a:extLst>
              <a:ext uri="{FF2B5EF4-FFF2-40B4-BE49-F238E27FC236}">
                <a16:creationId xmlns:a16="http://schemas.microsoft.com/office/drawing/2014/main" id="{B1D46F6D-43AA-1832-1DA7-5C6DE51DE0C2}"/>
              </a:ext>
            </a:extLst>
          </p:cNvPr>
          <p:cNvSpPr/>
          <p:nvPr/>
        </p:nvSpPr>
        <p:spPr>
          <a:xfrm>
            <a:off x="4447074" y="2793012"/>
            <a:ext cx="1" cy="33932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id="{582E9287-3E72-D23F-365B-6CCC48F61110}"/>
              </a:ext>
            </a:extLst>
          </p:cNvPr>
          <p:cNvSpPr/>
          <p:nvPr/>
        </p:nvSpPr>
        <p:spPr>
          <a:xfrm flipV="1">
            <a:off x="4096756" y="4319961"/>
            <a:ext cx="1" cy="30331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8" name="These are known constants">
            <a:extLst>
              <a:ext uri="{FF2B5EF4-FFF2-40B4-BE49-F238E27FC236}">
                <a16:creationId xmlns:a16="http://schemas.microsoft.com/office/drawing/2014/main" id="{FD19E57F-B8CD-F8B7-379E-BA7ED76ED04D}"/>
              </a:ext>
            </a:extLst>
          </p:cNvPr>
          <p:cNvSpPr txBox="1"/>
          <p:nvPr/>
        </p:nvSpPr>
        <p:spPr>
          <a:xfrm>
            <a:off x="1860478" y="4704404"/>
            <a:ext cx="1976824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These are known constants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29EA3EB5-FB7B-463B-9B1B-1CBDEF134024}"/>
              </a:ext>
            </a:extLst>
          </p:cNvPr>
          <p:cNvSpPr/>
          <p:nvPr/>
        </p:nvSpPr>
        <p:spPr>
          <a:xfrm flipV="1">
            <a:off x="4977540" y="4337968"/>
            <a:ext cx="1" cy="30331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0" name="Measurements from the beacons">
            <a:extLst>
              <a:ext uri="{FF2B5EF4-FFF2-40B4-BE49-F238E27FC236}">
                <a16:creationId xmlns:a16="http://schemas.microsoft.com/office/drawing/2014/main" id="{263FCE23-357B-37ED-03F2-8CD8FA01EEEE}"/>
              </a:ext>
            </a:extLst>
          </p:cNvPr>
          <p:cNvSpPr txBox="1"/>
          <p:nvPr/>
        </p:nvSpPr>
        <p:spPr>
          <a:xfrm>
            <a:off x="4883671" y="4704404"/>
            <a:ext cx="2386552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Measurements from the beacons</a:t>
            </a:r>
          </a:p>
        </p:txBody>
      </p:sp>
    </p:spTree>
    <p:extLst>
      <p:ext uri="{BB962C8B-B14F-4D97-AF65-F5344CB8AC3E}">
        <p14:creationId xmlns:p14="http://schemas.microsoft.com/office/powerpoint/2010/main" val="1824495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CF1AE-C346-A641-1C33-DFB8E9A67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 model</a:t>
            </a:r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A64757A9-51EA-D70D-3AE8-498935844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75" y="3711967"/>
            <a:ext cx="8545712" cy="116086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22576C34-15B6-34CE-F4D7-8F1E5F75AC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463" y="5779808"/>
            <a:ext cx="2125266" cy="33932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50338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Rectangle"/>
          <p:cNvSpPr/>
          <p:nvPr/>
        </p:nvSpPr>
        <p:spPr>
          <a:xfrm>
            <a:off x="1871230" y="3720486"/>
            <a:ext cx="5691415" cy="742584"/>
          </a:xfrm>
          <a:prstGeom prst="rect">
            <a:avLst/>
          </a:prstGeom>
          <a:solidFill>
            <a:schemeClr val="accent2">
              <a:hueOff val="-2473792"/>
              <a:satOff val="-50209"/>
              <a:lumOff val="23543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15" name="Rectangle"/>
          <p:cNvSpPr/>
          <p:nvPr/>
        </p:nvSpPr>
        <p:spPr>
          <a:xfrm>
            <a:off x="760571" y="4870254"/>
            <a:ext cx="7912734" cy="1761633"/>
          </a:xfrm>
          <a:prstGeom prst="rect">
            <a:avLst/>
          </a:prstGeom>
          <a:solidFill>
            <a:schemeClr val="accent5">
              <a:hueOff val="-444211"/>
              <a:satOff val="-14915"/>
              <a:lumOff val="22857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16" name="Rectangle"/>
          <p:cNvSpPr/>
          <p:nvPr/>
        </p:nvSpPr>
        <p:spPr>
          <a:xfrm>
            <a:off x="970947" y="2717672"/>
            <a:ext cx="7491982" cy="825145"/>
          </a:xfrm>
          <a:prstGeom prst="rect">
            <a:avLst/>
          </a:prstGeom>
          <a:solidFill>
            <a:schemeClr val="accent1">
              <a:satOff val="-3355"/>
              <a:lumOff val="26614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17" name="The steps: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The steps:</a:t>
            </a:r>
          </a:p>
        </p:txBody>
      </p:sp>
      <p:sp>
        <p:nvSpPr>
          <p:cNvPr id="218" name="Have:"/>
          <p:cNvSpPr txBox="1"/>
          <p:nvPr/>
        </p:nvSpPr>
        <p:spPr>
          <a:xfrm>
            <a:off x="579251" y="1798693"/>
            <a:ext cx="47756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Have:</a:t>
            </a:r>
          </a:p>
        </p:txBody>
      </p:sp>
      <p:pic>
        <p:nvPicPr>
          <p:cNvPr id="219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5644" y="1713382"/>
            <a:ext cx="696516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0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16" y="1740171"/>
            <a:ext cx="62507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21" name="Construct:"/>
          <p:cNvSpPr txBox="1"/>
          <p:nvPr/>
        </p:nvSpPr>
        <p:spPr>
          <a:xfrm>
            <a:off x="388641" y="2354117"/>
            <a:ext cx="824586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Construct:</a:t>
            </a:r>
          </a:p>
        </p:txBody>
      </p:sp>
      <p:pic>
        <p:nvPicPr>
          <p:cNvPr id="222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0674" y="2911467"/>
            <a:ext cx="1982391" cy="437555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" descr="Imag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9501" y="2938256"/>
            <a:ext cx="3187899" cy="383977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Now construct:"/>
          <p:cNvSpPr txBox="1"/>
          <p:nvPr/>
        </p:nvSpPr>
        <p:spPr>
          <a:xfrm>
            <a:off x="271107" y="4424568"/>
            <a:ext cx="1151598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Now construct:</a:t>
            </a:r>
          </a:p>
        </p:txBody>
      </p:sp>
      <p:pic>
        <p:nvPicPr>
          <p:cNvPr id="225" name="Image" descr="Image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9717" y="5156159"/>
            <a:ext cx="4125516" cy="40183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" descr="Image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72" y="5165089"/>
            <a:ext cx="2937868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Image" descr="Imag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14360" y="6032620"/>
            <a:ext cx="4929188" cy="473274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Where:"/>
          <p:cNvSpPr txBox="1"/>
          <p:nvPr/>
        </p:nvSpPr>
        <p:spPr>
          <a:xfrm>
            <a:off x="1981735" y="5886489"/>
            <a:ext cx="574837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Where:</a:t>
            </a:r>
          </a:p>
        </p:txBody>
      </p:sp>
      <p:sp>
        <p:nvSpPr>
          <p:cNvPr id="229" name="Measurement arrives:"/>
          <p:cNvSpPr txBox="1"/>
          <p:nvPr/>
        </p:nvSpPr>
        <p:spPr>
          <a:xfrm>
            <a:off x="2005954" y="3842786"/>
            <a:ext cx="162801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Measurement arrives: </a:t>
            </a:r>
          </a:p>
        </p:txBody>
      </p:sp>
      <p:pic>
        <p:nvPicPr>
          <p:cNvPr id="230" name="Image" descr="Image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17658" y="3804047"/>
            <a:ext cx="2741415" cy="330398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Line"/>
          <p:cNvSpPr/>
          <p:nvPr/>
        </p:nvSpPr>
        <p:spPr>
          <a:xfrm>
            <a:off x="8645157" y="5097213"/>
            <a:ext cx="327034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32" name="Line"/>
          <p:cNvSpPr/>
          <p:nvPr/>
        </p:nvSpPr>
        <p:spPr>
          <a:xfrm flipV="1">
            <a:off x="8977578" y="1949223"/>
            <a:ext cx="1" cy="3152072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33" name="Line"/>
          <p:cNvSpPr/>
          <p:nvPr/>
        </p:nvSpPr>
        <p:spPr>
          <a:xfrm flipH="1" flipV="1">
            <a:off x="6574090" y="1981167"/>
            <a:ext cx="2416999" cy="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234" name="Rectangle"/>
          <p:cNvSpPr/>
          <p:nvPr/>
        </p:nvSpPr>
        <p:spPr>
          <a:xfrm>
            <a:off x="3576670" y="1494727"/>
            <a:ext cx="2986639" cy="825145"/>
          </a:xfrm>
          <a:prstGeom prst="rect">
            <a:avLst/>
          </a:prstGeom>
          <a:solidFill>
            <a:schemeClr val="accent3">
              <a:satOff val="18648"/>
              <a:lumOff val="5971"/>
              <a:alpha val="48352"/>
            </a:schemeClr>
          </a:solidFill>
          <a:ln w="25400">
            <a:solidFill>
              <a:srgbClr val="000000">
                <a:alpha val="48352"/>
              </a:srgbClr>
            </a:solidFill>
            <a:miter lim="400000"/>
          </a:ln>
        </p:spPr>
        <p:txBody>
          <a:bodyPr lIns="26789" tIns="26789" rIns="26789" bIns="2678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0CA62-AB18-45B5-ABBA-EB7070C13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5F845-0CE3-06CD-E65E-4E7E63C32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91294-2B54-55A0-93CC-F1B0CD7C6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Modelling distributions is just maintenance on</a:t>
            </a:r>
          </a:p>
          <a:p>
            <a:pPr lvl="1"/>
            <a:r>
              <a:rPr lang="en-US" dirty="0"/>
              <a:t>means, covariances</a:t>
            </a:r>
          </a:p>
          <a:p>
            <a:pPr lvl="1"/>
            <a:r>
              <a:rPr lang="en-US" dirty="0"/>
              <a:t>IF</a:t>
            </a:r>
          </a:p>
          <a:p>
            <a:pPr lvl="2"/>
            <a:r>
              <a:rPr lang="en-US" dirty="0"/>
              <a:t>prior is normal</a:t>
            </a:r>
          </a:p>
          <a:p>
            <a:pPr lvl="2"/>
            <a:r>
              <a:rPr lang="en-US" dirty="0"/>
              <a:t>dynamics are linear + Gaussian noise</a:t>
            </a:r>
          </a:p>
          <a:p>
            <a:pPr lvl="2"/>
            <a:r>
              <a:rPr lang="en-US" dirty="0"/>
              <a:t>measurement is </a:t>
            </a:r>
            <a:r>
              <a:rPr lang="en-US" dirty="0" err="1"/>
              <a:t>linear+Gaussian</a:t>
            </a:r>
            <a:r>
              <a:rPr lang="en-US" dirty="0"/>
              <a:t> noise</a:t>
            </a:r>
          </a:p>
          <a:p>
            <a:r>
              <a:rPr lang="en-US" dirty="0"/>
              <a:t>which means</a:t>
            </a:r>
          </a:p>
          <a:p>
            <a:pPr lvl="1"/>
            <a:r>
              <a:rPr lang="en-US" dirty="0"/>
              <a:t>can obtain the best possible online estimate of state</a:t>
            </a:r>
          </a:p>
          <a:p>
            <a:pPr lvl="2"/>
            <a:r>
              <a:rPr lang="en-US" dirty="0"/>
              <a:t>given sequence of observations</a:t>
            </a:r>
          </a:p>
          <a:p>
            <a:pPr lvl="2"/>
            <a:r>
              <a:rPr lang="en-US" dirty="0"/>
              <a:t>with a straightforward recipe</a:t>
            </a:r>
          </a:p>
          <a:p>
            <a:r>
              <a:rPr lang="en-US" dirty="0"/>
              <a:t>consequences</a:t>
            </a:r>
          </a:p>
          <a:p>
            <a:pPr lvl="1"/>
            <a:r>
              <a:rPr lang="en-US" dirty="0"/>
              <a:t>recipe for online procedures (tracking, SLAM)	</a:t>
            </a:r>
          </a:p>
        </p:txBody>
      </p:sp>
    </p:spTree>
    <p:extLst>
      <p:ext uri="{BB962C8B-B14F-4D97-AF65-F5344CB8AC3E}">
        <p14:creationId xmlns:p14="http://schemas.microsoft.com/office/powerpoint/2010/main" val="2981213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F3031-DD2D-6CE9-4F5B-A2DA43758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51DA-3D78-01A7-46CF-CB2BE02AF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EB9E8-4E61-10A6-8F65-905536CFA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Modelling distributions is just maintenance on</a:t>
            </a:r>
          </a:p>
          <a:p>
            <a:pPr lvl="1"/>
            <a:r>
              <a:rPr lang="en-US" dirty="0"/>
              <a:t>means, covariances</a:t>
            </a:r>
          </a:p>
          <a:p>
            <a:pPr lvl="1"/>
            <a:r>
              <a:rPr lang="en-US" dirty="0"/>
              <a:t>IF</a:t>
            </a:r>
          </a:p>
          <a:p>
            <a:pPr lvl="2"/>
            <a:r>
              <a:rPr lang="en-US" dirty="0"/>
              <a:t>prior is normal</a:t>
            </a:r>
          </a:p>
          <a:p>
            <a:pPr lvl="2"/>
            <a:r>
              <a:rPr lang="en-US" dirty="0"/>
              <a:t>dynamics are linear + Gaussian noise</a:t>
            </a:r>
          </a:p>
          <a:p>
            <a:pPr lvl="2"/>
            <a:r>
              <a:rPr lang="en-US" dirty="0"/>
              <a:t>measurement is </a:t>
            </a:r>
            <a:r>
              <a:rPr lang="en-US" dirty="0" err="1"/>
              <a:t>linear+Gaussian</a:t>
            </a:r>
            <a:r>
              <a:rPr lang="en-US" dirty="0"/>
              <a:t> noise</a:t>
            </a:r>
          </a:p>
          <a:p>
            <a:r>
              <a:rPr lang="en-US" dirty="0"/>
              <a:t>which means</a:t>
            </a:r>
          </a:p>
          <a:p>
            <a:pPr lvl="1"/>
            <a:r>
              <a:rPr lang="en-US" dirty="0"/>
              <a:t>can obtain the best possible online estimate of state</a:t>
            </a:r>
          </a:p>
          <a:p>
            <a:pPr lvl="2"/>
            <a:r>
              <a:rPr lang="en-US" dirty="0"/>
              <a:t>given sequence of observations</a:t>
            </a:r>
          </a:p>
          <a:p>
            <a:pPr lvl="2"/>
            <a:r>
              <a:rPr lang="en-US" dirty="0"/>
              <a:t>with a straightforward recipe</a:t>
            </a:r>
          </a:p>
          <a:p>
            <a:r>
              <a:rPr lang="en-US" dirty="0"/>
              <a:t>consequences</a:t>
            </a:r>
          </a:p>
          <a:p>
            <a:pPr lvl="1"/>
            <a:r>
              <a:rPr lang="en-US" dirty="0"/>
              <a:t>recipe for online procedures (tracking, SLAM)	</a:t>
            </a:r>
          </a:p>
        </p:txBody>
      </p:sp>
    </p:spTree>
    <p:extLst>
      <p:ext uri="{BB962C8B-B14F-4D97-AF65-F5344CB8AC3E}">
        <p14:creationId xmlns:p14="http://schemas.microsoft.com/office/powerpoint/2010/main" val="2458262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F85B1-B261-715E-42C4-2E2DB2EC2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29031-F9F4-3A8F-9CCB-D6E99295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Linear dynamics and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2E5F7-D743-CEFF-68BB-6D35D293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State changes as: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Measurements are: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44F83F10-3765-6163-9708-7521B4E8E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9682" y="2177944"/>
            <a:ext cx="2250282" cy="29468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Line">
            <a:extLst>
              <a:ext uri="{FF2B5EF4-FFF2-40B4-BE49-F238E27FC236}">
                <a16:creationId xmlns:a16="http://schemas.microsoft.com/office/drawing/2014/main" id="{AF1628F3-36B0-0C37-D0AA-7CFCFB882B85}"/>
              </a:ext>
            </a:extLst>
          </p:cNvPr>
          <p:cNvSpPr/>
          <p:nvPr/>
        </p:nvSpPr>
        <p:spPr>
          <a:xfrm flipV="1">
            <a:off x="8119250" y="2556509"/>
            <a:ext cx="1" cy="51762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6" name="This is a normal random variable with zero mean and known covariance">
            <a:extLst>
              <a:ext uri="{FF2B5EF4-FFF2-40B4-BE49-F238E27FC236}">
                <a16:creationId xmlns:a16="http://schemas.microsoft.com/office/drawing/2014/main" id="{DCAED4CA-22AC-DEE1-0B1B-7C0F4C649307}"/>
              </a:ext>
            </a:extLst>
          </p:cNvPr>
          <p:cNvSpPr txBox="1"/>
          <p:nvPr/>
        </p:nvSpPr>
        <p:spPr>
          <a:xfrm>
            <a:off x="3290952" y="3143275"/>
            <a:ext cx="5027595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 dirty="0"/>
              <a:t>This is a normal random variable with zero mean and known covariance</a:t>
            </a:r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id="{9547C5E9-7142-F4F3-A011-139503851634}"/>
              </a:ext>
            </a:extLst>
          </p:cNvPr>
          <p:cNvSpPr/>
          <p:nvPr/>
        </p:nvSpPr>
        <p:spPr>
          <a:xfrm flipV="1">
            <a:off x="8119250" y="5104071"/>
            <a:ext cx="1" cy="51762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8" name="This is a (different!) normal random variable with zero mean and known covariance">
            <a:extLst>
              <a:ext uri="{FF2B5EF4-FFF2-40B4-BE49-F238E27FC236}">
                <a16:creationId xmlns:a16="http://schemas.microsoft.com/office/drawing/2014/main" id="{5550D297-E2E5-1398-4638-3B0155E3C5F6}"/>
              </a:ext>
            </a:extLst>
          </p:cNvPr>
          <p:cNvSpPr txBox="1"/>
          <p:nvPr/>
        </p:nvSpPr>
        <p:spPr>
          <a:xfrm>
            <a:off x="2520998" y="5818506"/>
            <a:ext cx="5797549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 dirty="0"/>
              <a:t>This is a (different!) normal random variable with zero mean and known covariance</a:t>
            </a:r>
          </a:p>
        </p:txBody>
      </p:sp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12D40F68-391E-3DE6-5D02-A96336B46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7055" y="4622978"/>
            <a:ext cx="2071688" cy="303610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quare matrix of full rank">
            <a:extLst>
              <a:ext uri="{FF2B5EF4-FFF2-40B4-BE49-F238E27FC236}">
                <a16:creationId xmlns:a16="http://schemas.microsoft.com/office/drawing/2014/main" id="{50AD7CE3-D350-BDFA-2F98-CD8F999E5D99}"/>
              </a:ext>
            </a:extLst>
          </p:cNvPr>
          <p:cNvSpPr txBox="1"/>
          <p:nvPr/>
        </p:nvSpPr>
        <p:spPr>
          <a:xfrm>
            <a:off x="5672328" y="1594429"/>
            <a:ext cx="1814151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 dirty="0"/>
              <a:t>Square matrix of full rank</a:t>
            </a:r>
          </a:p>
        </p:txBody>
      </p:sp>
      <p:sp>
        <p:nvSpPr>
          <p:cNvPr id="11" name="Any matrix whose dimensions are OK">
            <a:extLst>
              <a:ext uri="{FF2B5EF4-FFF2-40B4-BE49-F238E27FC236}">
                <a16:creationId xmlns:a16="http://schemas.microsoft.com/office/drawing/2014/main" id="{EEA4585F-22A8-5F78-10A3-E1C89E9BD0F6}"/>
              </a:ext>
            </a:extLst>
          </p:cNvPr>
          <p:cNvSpPr txBox="1"/>
          <p:nvPr/>
        </p:nvSpPr>
        <p:spPr>
          <a:xfrm>
            <a:off x="5256709" y="4075183"/>
            <a:ext cx="2653355" cy="2669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266"/>
              <a:t>Any matrix whose dimensions are OK</a:t>
            </a:r>
          </a:p>
        </p:txBody>
      </p:sp>
      <p:sp>
        <p:nvSpPr>
          <p:cNvPr id="12" name="Line">
            <a:extLst>
              <a:ext uri="{FF2B5EF4-FFF2-40B4-BE49-F238E27FC236}">
                <a16:creationId xmlns:a16="http://schemas.microsoft.com/office/drawing/2014/main" id="{41EA0DE1-7157-8054-D9AA-B76BFD0D9850}"/>
              </a:ext>
            </a:extLst>
          </p:cNvPr>
          <p:cNvSpPr/>
          <p:nvPr/>
        </p:nvSpPr>
        <p:spPr>
          <a:xfrm>
            <a:off x="6828174" y="1865219"/>
            <a:ext cx="1" cy="18613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  <p:sp>
        <p:nvSpPr>
          <p:cNvPr id="13" name="Line">
            <a:extLst>
              <a:ext uri="{FF2B5EF4-FFF2-40B4-BE49-F238E27FC236}">
                <a16:creationId xmlns:a16="http://schemas.microsoft.com/office/drawing/2014/main" id="{332DED6B-CC54-72E1-6801-A9A5EEF9F1A3}"/>
              </a:ext>
            </a:extLst>
          </p:cNvPr>
          <p:cNvSpPr/>
          <p:nvPr/>
        </p:nvSpPr>
        <p:spPr>
          <a:xfrm>
            <a:off x="7222898" y="4405344"/>
            <a:ext cx="1" cy="18613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32493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Other nota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Other notation</a:t>
            </a:r>
          </a:p>
        </p:txBody>
      </p:sp>
      <p:sp>
        <p:nvSpPr>
          <p:cNvPr id="72" name="Read this as:  x_i  is normally distributed. The mean is a linear function of x_i-1 and…"/>
          <p:cNvSpPr/>
          <p:nvPr/>
        </p:nvSpPr>
        <p:spPr>
          <a:xfrm>
            <a:off x="5361231" y="1464469"/>
            <a:ext cx="3687962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5719" tIns="35719" rIns="35719" bIns="35719">
            <a:spAutoFit/>
          </a:bodyPr>
          <a:lstStyle/>
          <a:p>
            <a:r>
              <a:rPr sz="1266" dirty="0"/>
              <a:t>Read this as:  </a:t>
            </a:r>
            <a:r>
              <a:rPr sz="1266" dirty="0" err="1"/>
              <a:t>x_i</a:t>
            </a:r>
            <a:r>
              <a:rPr sz="1266" dirty="0"/>
              <a:t>  is normally distributed. The mean is a linear function of x_i-1 and</a:t>
            </a:r>
            <a:r>
              <a:rPr lang="en-US" sz="1266" dirty="0"/>
              <a:t> the </a:t>
            </a:r>
            <a:r>
              <a:rPr sz="1266" dirty="0"/>
              <a:t> </a:t>
            </a:r>
            <a:endParaRPr lang="en-US" sz="1266" dirty="0"/>
          </a:p>
          <a:p>
            <a:r>
              <a:rPr lang="en-US" sz="1266" dirty="0"/>
              <a:t>co</a:t>
            </a:r>
            <a:r>
              <a:rPr sz="1266" dirty="0"/>
              <a:t>variance is known (and can depend on </a:t>
            </a:r>
            <a:r>
              <a:rPr sz="1266" dirty="0" err="1"/>
              <a:t>i</a:t>
            </a:r>
            <a:r>
              <a:rPr sz="1266" dirty="0"/>
              <a:t>). </a:t>
            </a:r>
          </a:p>
        </p:txBody>
      </p:sp>
      <p:sp>
        <p:nvSpPr>
          <p:cNvPr id="73" name="Read this as:  y_i  is normally distributed. The mean is a linear function of x_i and…"/>
          <p:cNvSpPr/>
          <p:nvPr/>
        </p:nvSpPr>
        <p:spPr>
          <a:xfrm>
            <a:off x="5456563" y="5705290"/>
            <a:ext cx="3687961" cy="656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5719" tIns="35719" rIns="35719" bIns="35719">
            <a:spAutoFit/>
          </a:bodyPr>
          <a:lstStyle/>
          <a:p>
            <a:r>
              <a:rPr sz="1266" dirty="0"/>
              <a:t>Read this as:  </a:t>
            </a:r>
            <a:r>
              <a:rPr sz="1266" dirty="0" err="1"/>
              <a:t>y_i</a:t>
            </a:r>
            <a:r>
              <a:rPr sz="1266" dirty="0"/>
              <a:t>  is normally distributed. The mean is a linear function of </a:t>
            </a:r>
            <a:r>
              <a:rPr sz="1266" dirty="0" err="1"/>
              <a:t>x_i</a:t>
            </a:r>
            <a:r>
              <a:rPr sz="1266" dirty="0"/>
              <a:t> and</a:t>
            </a:r>
            <a:r>
              <a:rPr lang="en-US" sz="1266" dirty="0"/>
              <a:t> the </a:t>
            </a:r>
          </a:p>
          <a:p>
            <a:r>
              <a:rPr lang="en-US" sz="1266" dirty="0"/>
              <a:t>co</a:t>
            </a:r>
            <a:r>
              <a:rPr sz="1266" dirty="0"/>
              <a:t>variance is known (and can depend on </a:t>
            </a:r>
            <a:r>
              <a:rPr sz="1266" dirty="0" err="1"/>
              <a:t>i</a:t>
            </a:r>
            <a:r>
              <a:rPr sz="1266" dirty="0"/>
              <a:t>)</a:t>
            </a:r>
          </a:p>
        </p:txBody>
      </p:sp>
      <p:sp>
        <p:nvSpPr>
          <p:cNvPr id="74" name="Line"/>
          <p:cNvSpPr/>
          <p:nvPr/>
        </p:nvSpPr>
        <p:spPr>
          <a:xfrm flipH="1">
            <a:off x="3577038" y="2072455"/>
            <a:ext cx="1768602" cy="85212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 algn="l">
              <a:lnSpc>
                <a:spcPct val="100000"/>
              </a:lnSpc>
              <a:tabLst/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844"/>
          </a:p>
        </p:txBody>
      </p:sp>
      <p:sp>
        <p:nvSpPr>
          <p:cNvPr id="75" name="Line"/>
          <p:cNvSpPr/>
          <p:nvPr/>
        </p:nvSpPr>
        <p:spPr>
          <a:xfrm flipH="1" flipV="1">
            <a:off x="3605431" y="5021100"/>
            <a:ext cx="1851132" cy="595674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 algn="l">
              <a:lnSpc>
                <a:spcPct val="100000"/>
              </a:lnSpc>
              <a:tabLst/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 sz="844"/>
          </a:p>
        </p:txBody>
      </p:sp>
      <p:pic>
        <p:nvPicPr>
          <p:cNvPr id="76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244" y="4389705"/>
            <a:ext cx="2741415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7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5131" y="3495965"/>
            <a:ext cx="2839641" cy="33039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0C519-D908-1006-A808-2CEEB3CC2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891A3-7986-7A9E-76A2-9C70C4857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dynamical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2B76C-D657-4045-A363-D6490EB9F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1009019" algn="l"/>
              </a:tabLst>
            </a:pPr>
            <a:r>
              <a:rPr lang="en-US" dirty="0"/>
              <a:t>Drifting points</a:t>
            </a:r>
          </a:p>
          <a:p>
            <a:pPr lvl="1">
              <a:tabLst>
                <a:tab pos="1009019" algn="l"/>
              </a:tabLst>
            </a:pPr>
            <a:r>
              <a:rPr lang="en-US" dirty="0"/>
              <a:t>new state = old state + gaussian noise</a:t>
            </a:r>
          </a:p>
          <a:p>
            <a:pPr>
              <a:tabLst>
                <a:tab pos="1009019" algn="l"/>
              </a:tabLst>
            </a:pPr>
            <a:r>
              <a:rPr lang="en-US" dirty="0"/>
              <a:t>Points moving with constant velocity</a:t>
            </a:r>
          </a:p>
          <a:p>
            <a:pPr lvl="1">
              <a:tabLst>
                <a:tab pos="1009019" algn="l"/>
              </a:tabLst>
            </a:pPr>
            <a:r>
              <a:rPr lang="en-US" dirty="0"/>
              <a:t>new position=old position + (dt) old velocity + gaussian noise</a:t>
            </a:r>
          </a:p>
          <a:p>
            <a:pPr lvl="1">
              <a:tabLst>
                <a:tab pos="1009019" algn="l"/>
              </a:tabLst>
            </a:pPr>
            <a:r>
              <a:rPr lang="en-US" dirty="0"/>
              <a:t>new velocity= old </a:t>
            </a:r>
            <a:r>
              <a:rPr lang="en-US" dirty="0" err="1"/>
              <a:t>velocity+gaussian</a:t>
            </a:r>
            <a:r>
              <a:rPr lang="en-US" dirty="0"/>
              <a:t> noise</a:t>
            </a:r>
          </a:p>
          <a:p>
            <a:pPr>
              <a:tabLst>
                <a:tab pos="1009019" algn="l"/>
              </a:tabLst>
            </a:pPr>
            <a:r>
              <a:rPr lang="en-US" dirty="0"/>
              <a:t>Points moving with constant acceleration</a:t>
            </a:r>
          </a:p>
          <a:p>
            <a:pPr lvl="1">
              <a:tabLst>
                <a:tab pos="1009019" algn="l"/>
              </a:tabLst>
            </a:pPr>
            <a:r>
              <a:rPr lang="en-US" dirty="0"/>
              <a:t>new position=old position + (dt) old velocity + gaussian noise</a:t>
            </a:r>
          </a:p>
          <a:p>
            <a:pPr lvl="1">
              <a:tabLst>
                <a:tab pos="1009019" algn="l"/>
              </a:tabLst>
            </a:pPr>
            <a:r>
              <a:rPr lang="en-US" dirty="0"/>
              <a:t>new velocity= old velocity+(dt) acceleration + gaussian noise</a:t>
            </a:r>
          </a:p>
        </p:txBody>
      </p:sp>
    </p:spTree>
    <p:extLst>
      <p:ext uri="{BB962C8B-B14F-4D97-AF65-F5344CB8AC3E}">
        <p14:creationId xmlns:p14="http://schemas.microsoft.com/office/powerpoint/2010/main" val="1200822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A4A7E-6060-A855-76D5-EA15E78D0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8CFD9-D127-D527-23D7-77B0EB830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measurement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B7F03-6DA9-359A-4CB6-338F0227F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Usual:</a:t>
            </a:r>
          </a:p>
          <a:p>
            <a:pPr lvl="1"/>
            <a:r>
              <a:rPr lang="en-US" dirty="0"/>
              <a:t>state=position; measurement=</a:t>
            </a:r>
            <a:r>
              <a:rPr lang="en-US" dirty="0" err="1"/>
              <a:t>position+gaussian</a:t>
            </a:r>
            <a:r>
              <a:rPr lang="en-US" dirty="0"/>
              <a:t> noise</a:t>
            </a:r>
          </a:p>
          <a:p>
            <a:pPr lvl="1"/>
            <a:r>
              <a:rPr lang="en-US" dirty="0"/>
              <a:t>state=position and velocity; measurement=</a:t>
            </a:r>
            <a:r>
              <a:rPr lang="en-US" dirty="0" err="1"/>
              <a:t>position+gaussian</a:t>
            </a:r>
            <a:r>
              <a:rPr lang="en-US" dirty="0"/>
              <a:t> noise</a:t>
            </a:r>
          </a:p>
          <a:p>
            <a:pPr lvl="2"/>
            <a:r>
              <a:rPr lang="en-US" dirty="0"/>
              <a:t>but we could infer velocity</a:t>
            </a:r>
          </a:p>
          <a:p>
            <a:pPr lvl="1"/>
            <a:r>
              <a:rPr lang="en-US" dirty="0"/>
              <a:t>state=position and velocity and acceleration; measurement=</a:t>
            </a:r>
            <a:r>
              <a:rPr lang="en-US" dirty="0" err="1"/>
              <a:t>position+gaussian</a:t>
            </a:r>
            <a:r>
              <a:rPr lang="en-US" dirty="0"/>
              <a:t> noise</a:t>
            </a:r>
          </a:p>
          <a:p>
            <a:pPr lvl="2"/>
            <a:r>
              <a:rPr lang="en-US" dirty="0"/>
              <a:t>but we could infer velocity</a:t>
            </a:r>
          </a:p>
          <a:p>
            <a:pPr lvl="2"/>
            <a:r>
              <a:rPr lang="en-US" dirty="0"/>
              <a:t>ballistic movement – we know acceleration</a:t>
            </a:r>
          </a:p>
          <a:p>
            <a:r>
              <a:rPr lang="en-US" dirty="0"/>
              <a:t>For more complex examples</a:t>
            </a:r>
          </a:p>
          <a:p>
            <a:pPr lvl="1"/>
            <a:r>
              <a:rPr lang="en-US" dirty="0"/>
              <a:t>there is a theory of observability </a:t>
            </a:r>
          </a:p>
          <a:p>
            <a:pPr lvl="2"/>
            <a:r>
              <a:rPr lang="en-US" dirty="0"/>
              <a:t>can you determine state from observations?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30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C3F82-2A0B-1AD1-91FF-881C33149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92ECF-8860-E801-013C-7F5E9E80A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point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93F76-5AD5-F4BC-A7A4-102D22214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3234" indent="0">
              <a:buNone/>
            </a:pPr>
            <a:endParaRPr lang="en-US" dirty="0"/>
          </a:p>
          <a:p>
            <a:r>
              <a:rPr lang="en-US" dirty="0"/>
              <a:t>                               is normal.</a:t>
            </a:r>
          </a:p>
          <a:p>
            <a:endParaRPr lang="en-US" dirty="0"/>
          </a:p>
          <a:p>
            <a:r>
              <a:rPr lang="en-US" dirty="0"/>
              <a:t>If                                                     is normal</a:t>
            </a:r>
          </a:p>
          <a:p>
            <a:endParaRPr lang="en-US" dirty="0"/>
          </a:p>
          <a:p>
            <a:pPr lvl="1"/>
            <a:r>
              <a:rPr lang="en-US" dirty="0"/>
              <a:t>then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F6D1740B-B1C6-0FAD-555F-FA9F50FED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659" y="3432372"/>
            <a:ext cx="2857501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E48DE3E3-0D1F-F3F4-B7DD-3BF4597E0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603" y="2383272"/>
            <a:ext cx="1160860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F7E24BBB-B363-216D-D3F2-A4CF9D806E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4508" y="4883749"/>
            <a:ext cx="2527102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A808842B-DE35-826A-55E7-2862257958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2054" y="5852984"/>
            <a:ext cx="2205634" cy="33039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are both normal">
            <a:extLst>
              <a:ext uri="{FF2B5EF4-FFF2-40B4-BE49-F238E27FC236}">
                <a16:creationId xmlns:a16="http://schemas.microsoft.com/office/drawing/2014/main" id="{C1DBF259-BEDF-38E3-4A3A-8BFAAE36CE67}"/>
              </a:ext>
            </a:extLst>
          </p:cNvPr>
          <p:cNvSpPr txBox="1"/>
          <p:nvPr/>
        </p:nvSpPr>
        <p:spPr>
          <a:xfrm>
            <a:off x="5788850" y="5309691"/>
            <a:ext cx="2182265" cy="4414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2400" dirty="0">
                <a:solidFill>
                  <a:srgbClr val="FF0000"/>
                </a:solidFill>
              </a:rPr>
              <a:t>are both normal</a:t>
            </a:r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E0A5368F-1A03-D271-CFF2-A6A04DA9D397}"/>
              </a:ext>
            </a:extLst>
          </p:cNvPr>
          <p:cNvSpPr/>
          <p:nvPr/>
        </p:nvSpPr>
        <p:spPr>
          <a:xfrm flipV="1">
            <a:off x="5483641" y="4913502"/>
            <a:ext cx="1" cy="1398397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35719" tIns="35719" rIns="35719" bIns="35719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sz="1266"/>
          </a:p>
        </p:txBody>
      </p:sp>
    </p:spTree>
    <p:extLst>
      <p:ext uri="{BB962C8B-B14F-4D97-AF65-F5344CB8AC3E}">
        <p14:creationId xmlns:p14="http://schemas.microsoft.com/office/powerpoint/2010/main" val="3157435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E4B28-52B2-F583-E723-A9E062E21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8F3C6-09CC-D26A-3BEE-6D09F3F13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distribution is normal </a:t>
            </a:r>
            <a:r>
              <a:rPr lang="en-US" dirty="0" err="1"/>
              <a:t>iff</a:t>
            </a:r>
            <a:r>
              <a:rPr lang="en-US" dirty="0"/>
              <a:t> it has the form: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and you can check this for each of the relevant </a:t>
            </a:r>
            <a:r>
              <a:rPr lang="en-US" dirty="0" err="1"/>
              <a:t>dists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FB376DCB-86C3-AB92-F724-6DF2597C7C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047" y="3098601"/>
            <a:ext cx="5813227" cy="66079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51102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0BAB-CF3D-72C8-28C9-601B4873A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Kalman Filter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82446-4D62-1BFA-6AA3-1E28F669E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Dynamics and measurement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Notation</a:t>
            </a:r>
          </a:p>
          <a:p>
            <a:endParaRPr lang="en-US" dirty="0"/>
          </a:p>
        </p:txBody>
      </p:sp>
      <p:pic>
        <p:nvPicPr>
          <p:cNvPr id="4" name="Image" descr="Image">
            <a:extLst>
              <a:ext uri="{FF2B5EF4-FFF2-40B4-BE49-F238E27FC236}">
                <a16:creationId xmlns:a16="http://schemas.microsoft.com/office/drawing/2014/main" id="{2372158E-A6B7-C308-0F8A-3892D7BF2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17" y="2918823"/>
            <a:ext cx="2750344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52A5CC82-2C9D-1E41-BB1B-CF4B3852E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903" y="2414205"/>
            <a:ext cx="2848571" cy="330399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0AB804C-1484-E9B5-1507-08BBC06AEC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6758" y="3904113"/>
            <a:ext cx="4750594" cy="375048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E6AC0DC2-1142-B507-A3A3-72BE6B53CC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0032" y="5427275"/>
            <a:ext cx="4420196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8DDCF3E0-FB23-E5D2-19FF-56390FB709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6758" y="5853274"/>
            <a:ext cx="4348759" cy="383977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" descr="Image">
            <a:extLst>
              <a:ext uri="{FF2B5EF4-FFF2-40B4-BE49-F238E27FC236}">
                <a16:creationId xmlns:a16="http://schemas.microsoft.com/office/drawing/2014/main" id="{1366208C-5F5C-86F5-6087-8E8C45DB5F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86758" y="4433055"/>
            <a:ext cx="4670227" cy="33932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9857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1086</TotalTime>
  <Words>731</Words>
  <Application>Microsoft Macintosh PowerPoint</Application>
  <PresentationFormat>On-screen Show (4:3)</PresentationFormat>
  <Paragraphs>160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Gill Sans</vt:lpstr>
      <vt:lpstr>Office Theme</vt:lpstr>
      <vt:lpstr>The Kalman filter</vt:lpstr>
      <vt:lpstr>Summary</vt:lpstr>
      <vt:lpstr>Linear dynamics and measurement</vt:lpstr>
      <vt:lpstr>Other notation</vt:lpstr>
      <vt:lpstr>Example dynamical models</vt:lpstr>
      <vt:lpstr>Example measurement models</vt:lpstr>
      <vt:lpstr>Key point</vt:lpstr>
      <vt:lpstr>Checking…</vt:lpstr>
      <vt:lpstr>The Kalman Filter</vt:lpstr>
      <vt:lpstr>The steps:</vt:lpstr>
      <vt:lpstr>The steps:</vt:lpstr>
      <vt:lpstr>Very simple example</vt:lpstr>
      <vt:lpstr>Dynamical model</vt:lpstr>
      <vt:lpstr>PowerPoint Presentation</vt:lpstr>
      <vt:lpstr>Measurement model</vt:lpstr>
      <vt:lpstr>PowerPoint Presentation</vt:lpstr>
      <vt:lpstr>What you measure</vt:lpstr>
      <vt:lpstr>Observation model</vt:lpstr>
      <vt:lpstr>The steps: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16</cp:revision>
  <dcterms:created xsi:type="dcterms:W3CDTF">2026-03-23T19:58:16Z</dcterms:created>
  <dcterms:modified xsi:type="dcterms:W3CDTF">2026-04-01T15:11:27Z</dcterms:modified>
</cp:coreProperties>
</file>