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1079" r:id="rId3"/>
    <p:sldId id="1214" r:id="rId4"/>
    <p:sldId id="1215" r:id="rId5"/>
    <p:sldId id="1216" r:id="rId6"/>
    <p:sldId id="1217" r:id="rId7"/>
    <p:sldId id="1218" r:id="rId8"/>
    <p:sldId id="1219" r:id="rId9"/>
    <p:sldId id="1255" r:id="rId10"/>
    <p:sldId id="1277" r:id="rId11"/>
    <p:sldId id="1279" r:id="rId12"/>
    <p:sldId id="127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1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EC170-6724-0D46-873B-92C4046A719B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1AB7-41CB-6142-8450-58FE61A5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89AD3-72B2-459F-A055-57371C6C71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2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1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58D996-5108-B645-BD46-4D7A7A27EF0A}" type="datetimeFigureOut">
              <a:rPr lang="en-US" smtClean="0"/>
              <a:t>4/6/26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E1603-9C0D-8846-A19D-EBFE14E05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C953-9899-7E26-6F66-5B456DC90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Recovering Dense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5E7C3-53ED-B375-98F2-E7783222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72288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7AAD-7FAD-D710-9B4E-695C5512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representation of geometry?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179B8-3CF6-B761-1500-F5028753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one that is most useful</a:t>
            </a:r>
          </a:p>
          <a:p>
            <a:pPr lvl="1"/>
            <a:r>
              <a:rPr lang="en-US" dirty="0"/>
              <a:t>Geometric representation = query answer system</a:t>
            </a:r>
          </a:p>
          <a:p>
            <a:pPr lvl="2"/>
            <a:r>
              <a:rPr lang="en-US" dirty="0"/>
              <a:t>(Malcolm Sabin)</a:t>
            </a:r>
          </a:p>
          <a:p>
            <a:r>
              <a:rPr lang="en-US" dirty="0"/>
              <a:t>Original sin of geometric modelling</a:t>
            </a:r>
          </a:p>
          <a:p>
            <a:pPr lvl="1"/>
            <a:r>
              <a:rPr lang="en-US" dirty="0"/>
              <a:t>computations are easy in one </a:t>
            </a:r>
            <a:r>
              <a:rPr lang="en-US" dirty="0" err="1"/>
              <a:t>rep’n</a:t>
            </a:r>
            <a:r>
              <a:rPr lang="en-US" dirty="0"/>
              <a:t>, hard in another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compute volume in point map?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intersect two B-Reps (do-able, but a performance)</a:t>
            </a:r>
          </a:p>
          <a:p>
            <a:pPr lvl="2"/>
            <a:r>
              <a:rPr lang="en-US" dirty="0" err="1"/>
              <a:t>eg</a:t>
            </a:r>
            <a:r>
              <a:rPr lang="en-US" dirty="0"/>
              <a:t> intersect ray with surface</a:t>
            </a:r>
          </a:p>
          <a:p>
            <a:pPr lvl="3"/>
            <a:r>
              <a:rPr lang="en-US" dirty="0"/>
              <a:t>NURBS – tricky; Sturm sequence</a:t>
            </a:r>
          </a:p>
          <a:p>
            <a:pPr lvl="3"/>
            <a:r>
              <a:rPr lang="en-US" dirty="0"/>
              <a:t>Triangle mesh – straightforward</a:t>
            </a:r>
          </a:p>
          <a:p>
            <a:pPr lvl="3"/>
            <a:r>
              <a:rPr lang="en-US" dirty="0"/>
              <a:t>CSG – depends on primitives, but often easy</a:t>
            </a:r>
          </a:p>
          <a:p>
            <a:pPr lvl="1"/>
            <a:r>
              <a:rPr lang="en-US" dirty="0"/>
              <a:t>transforming between </a:t>
            </a:r>
            <a:r>
              <a:rPr lang="en-US" dirty="0" err="1"/>
              <a:t>rep’ns</a:t>
            </a:r>
            <a:r>
              <a:rPr lang="en-US" dirty="0"/>
              <a:t> can be tricky</a:t>
            </a:r>
          </a:p>
          <a:p>
            <a:pPr lvl="2"/>
            <a:r>
              <a:rPr lang="en-US" dirty="0"/>
              <a:t>CSG -&gt; mesh – easy</a:t>
            </a:r>
          </a:p>
          <a:p>
            <a:pPr lvl="2"/>
            <a:r>
              <a:rPr lang="en-US" dirty="0"/>
              <a:t>mesh -&gt; CSG - hard</a:t>
            </a:r>
          </a:p>
        </p:txBody>
      </p:sp>
    </p:spTree>
    <p:extLst>
      <p:ext uri="{BB962C8B-B14F-4D97-AF65-F5344CB8AC3E}">
        <p14:creationId xmlns:p14="http://schemas.microsoft.com/office/powerpoint/2010/main" val="7175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5F64-2A84-8617-DBD1-11B0D7F0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F9923-0943-1754-85B0-13FF2642E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Rendering</a:t>
            </a:r>
          </a:p>
          <a:p>
            <a:pPr lvl="1"/>
            <a:r>
              <a:rPr lang="en-US" dirty="0"/>
              <a:t>make a new picture of this thing</a:t>
            </a:r>
          </a:p>
          <a:p>
            <a:pPr lvl="1"/>
            <a:r>
              <a:rPr lang="en-US" dirty="0"/>
              <a:t>applications:</a:t>
            </a:r>
          </a:p>
          <a:p>
            <a:pPr lvl="2"/>
            <a:r>
              <a:rPr lang="en-US" dirty="0"/>
              <a:t>simulation; entertainment; access to antiquities;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Computations</a:t>
            </a:r>
          </a:p>
          <a:p>
            <a:pPr lvl="1"/>
            <a:r>
              <a:rPr lang="en-US" dirty="0"/>
              <a:t>intersection; volume; length; area;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applications:</a:t>
            </a:r>
          </a:p>
          <a:p>
            <a:pPr lvl="2"/>
            <a:r>
              <a:rPr lang="en-US" dirty="0"/>
              <a:t>maintenance; support construction;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Editing</a:t>
            </a:r>
          </a:p>
          <a:p>
            <a:pPr lvl="1"/>
            <a:r>
              <a:rPr lang="en-US" dirty="0"/>
              <a:t>adjust the scene, then render some of it</a:t>
            </a:r>
          </a:p>
          <a:p>
            <a:pPr lvl="2"/>
            <a:r>
              <a:rPr lang="en-US" dirty="0"/>
              <a:t>meaningful segmentation</a:t>
            </a:r>
          </a:p>
          <a:p>
            <a:pPr lvl="1"/>
            <a:r>
              <a:rPr lang="en-US" dirty="0"/>
              <a:t>applications:</a:t>
            </a:r>
          </a:p>
          <a:p>
            <a:pPr lvl="2"/>
            <a:r>
              <a:rPr lang="en-US" dirty="0"/>
              <a:t>simulation; entertainment; access to antiquities;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7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5ADA-1080-3027-8DBE-69909DAB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DDD7-6350-C08C-F1ED-9728401C4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Here:</a:t>
            </a:r>
          </a:p>
          <a:p>
            <a:pPr lvl="1"/>
            <a:r>
              <a:rPr lang="en-US" dirty="0"/>
              <a:t>Multiple depth maps</a:t>
            </a:r>
          </a:p>
          <a:p>
            <a:pPr lvl="1"/>
            <a:r>
              <a:rPr lang="en-US" dirty="0"/>
              <a:t>Point clouds</a:t>
            </a:r>
          </a:p>
          <a:p>
            <a:pPr lvl="1"/>
            <a:r>
              <a:rPr lang="en-US" dirty="0"/>
              <a:t>Voxel grids </a:t>
            </a:r>
          </a:p>
          <a:p>
            <a:pPr lvl="1"/>
            <a:r>
              <a:rPr lang="en-US" dirty="0"/>
              <a:t>Implicit functions</a:t>
            </a:r>
          </a:p>
          <a:p>
            <a:pPr lvl="1"/>
            <a:r>
              <a:rPr lang="en-US" dirty="0"/>
              <a:t>Density functions</a:t>
            </a:r>
          </a:p>
          <a:p>
            <a:pPr lvl="1"/>
            <a:r>
              <a:rPr lang="en-US" dirty="0"/>
              <a:t>Primitives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/>
              <a:t>CSG </a:t>
            </a:r>
            <a:r>
              <a:rPr lang="en-US" dirty="0" err="1"/>
              <a:t>rep’ns</a:t>
            </a:r>
            <a:endParaRPr lang="en-US" dirty="0"/>
          </a:p>
          <a:p>
            <a:pPr lvl="1"/>
            <a:r>
              <a:rPr lang="en-US" dirty="0"/>
              <a:t>NURBS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stereo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100" dirty="0"/>
              <a:t>Goal: given several images of the same object or scene, compute a representation of its 3D shape</a:t>
            </a:r>
            <a:br>
              <a:rPr lang="en-US" sz="2100" dirty="0"/>
            </a:br>
            <a:br>
              <a:rPr lang="en-US" sz="21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67D26801-49AC-4841-AA0C-F889C23BB4B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628900"/>
            <a:ext cx="3829050" cy="276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31635CC-7588-6140-A5A6-EC86FBBF419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628900"/>
            <a:ext cx="3829050" cy="276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CEAB06A7-7AB3-0642-844B-6657C1FD962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628900"/>
            <a:ext cx="3829050" cy="2766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C35A19FA-F6A2-604A-8157-9D74766E32B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4950" y="5715000"/>
            <a:ext cx="2686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50" dirty="0">
                <a:solidFill>
                  <a:srgbClr val="000000"/>
                </a:solidFill>
                <a:latin typeface="Arial" pitchFamily="34" charset="0"/>
              </a:rPr>
              <a:t>Source: C. Hernandez, N. Snavely</a:t>
            </a:r>
          </a:p>
        </p:txBody>
      </p:sp>
    </p:spTree>
    <p:extLst>
      <p:ext uri="{BB962C8B-B14F-4D97-AF65-F5344CB8AC3E}">
        <p14:creationId xmlns:p14="http://schemas.microsoft.com/office/powerpoint/2010/main" val="312766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2437A-EF85-8BF9-0586-55DC3B4E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5C04-8FA3-8C3F-C0A3-65BDE872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stereo: Basic idea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78F9C86-24B0-BF43-6AB5-3FDEAB5B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5B6E4D5B-D070-7032-7182-AB6E0605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003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BC1195C7-F7F8-30BB-B33D-BCD25191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80975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7F8D63CB-1F79-A6C9-8C42-670F0AB3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0D2808-1602-8560-07D8-9FEAB4FC6C9A}"/>
              </a:ext>
            </a:extLst>
          </p:cNvPr>
          <p:cNvCxnSpPr/>
          <p:nvPr/>
        </p:nvCxnSpPr>
        <p:spPr bwMode="auto">
          <a:xfrm flipH="1">
            <a:off x="1143000" y="388620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A4AC9-78E2-FCFC-2EC3-1795E63639EF}"/>
              </a:ext>
            </a:extLst>
          </p:cNvPr>
          <p:cNvCxnSpPr/>
          <p:nvPr/>
        </p:nvCxnSpPr>
        <p:spPr bwMode="auto">
          <a:xfrm flipH="1">
            <a:off x="2357437" y="234315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AD75A05-45E5-72E5-02A3-248BF10518B6}"/>
              </a:ext>
            </a:extLst>
          </p:cNvPr>
          <p:cNvSpPr/>
          <p:nvPr/>
        </p:nvSpPr>
        <p:spPr bwMode="auto">
          <a:xfrm>
            <a:off x="2300288" y="3824081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BA33B4-2A1A-AAF7-4F28-871A6460DAFB}"/>
              </a:ext>
            </a:extLst>
          </p:cNvPr>
          <p:cNvSpPr/>
          <p:nvPr/>
        </p:nvSpPr>
        <p:spPr bwMode="auto">
          <a:xfrm>
            <a:off x="2214563" y="3743325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7004BC-CDDD-5D2C-3F8E-374AE265E5C3}"/>
              </a:ext>
            </a:extLst>
          </p:cNvPr>
          <p:cNvCxnSpPr>
            <a:stCxn id="23" idx="1"/>
          </p:cNvCxnSpPr>
          <p:nvPr/>
        </p:nvCxnSpPr>
        <p:spPr bwMode="auto">
          <a:xfrm>
            <a:off x="3045688" y="2931388"/>
            <a:ext cx="1526312" cy="109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A6D869-0DF1-ABDD-47F5-8A93824F1313}"/>
              </a:ext>
            </a:extLst>
          </p:cNvPr>
          <p:cNvCxnSpPr>
            <a:stCxn id="23" idx="1"/>
          </p:cNvCxnSpPr>
          <p:nvPr/>
        </p:nvCxnSpPr>
        <p:spPr bwMode="auto">
          <a:xfrm>
            <a:off x="3045688" y="2931390"/>
            <a:ext cx="2612162" cy="5488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F717A2-517B-6379-FD46-B4FD50E2D90D}"/>
              </a:ext>
            </a:extLst>
          </p:cNvPr>
          <p:cNvCxnSpPr>
            <a:stCxn id="23" idx="1"/>
          </p:cNvCxnSpPr>
          <p:nvPr/>
        </p:nvCxnSpPr>
        <p:spPr bwMode="auto">
          <a:xfrm flipV="1">
            <a:off x="3045689" y="2743200"/>
            <a:ext cx="3798024" cy="1881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554FD5A-DEA7-9989-1AB8-EEA4447A3DD6}"/>
              </a:ext>
            </a:extLst>
          </p:cNvPr>
          <p:cNvSpPr/>
          <p:nvPr/>
        </p:nvSpPr>
        <p:spPr bwMode="auto">
          <a:xfrm>
            <a:off x="3028950" y="2914650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681138A-291E-174B-16A8-B425BB50AFAB}"/>
              </a:ext>
            </a:extLst>
          </p:cNvPr>
          <p:cNvSpPr/>
          <p:nvPr/>
        </p:nvSpPr>
        <p:spPr bwMode="auto">
          <a:xfrm>
            <a:off x="4429125" y="3938381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7F8424-7243-BBFD-6DEE-B79E79C8577E}"/>
              </a:ext>
            </a:extLst>
          </p:cNvPr>
          <p:cNvSpPr/>
          <p:nvPr/>
        </p:nvSpPr>
        <p:spPr bwMode="auto">
          <a:xfrm>
            <a:off x="4343400" y="3857625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2E7D9B-3271-0676-49EE-BBFB2FB17C09}"/>
              </a:ext>
            </a:extLst>
          </p:cNvPr>
          <p:cNvSpPr/>
          <p:nvPr/>
        </p:nvSpPr>
        <p:spPr bwMode="auto">
          <a:xfrm>
            <a:off x="5572125" y="34526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5C9758-B0F1-C8DB-D784-4622E132B7B6}"/>
              </a:ext>
            </a:extLst>
          </p:cNvPr>
          <p:cNvSpPr/>
          <p:nvPr/>
        </p:nvSpPr>
        <p:spPr bwMode="auto">
          <a:xfrm>
            <a:off x="5486400" y="33718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FF44AC8-7E44-BD0D-B65D-3514123B8EC9}"/>
              </a:ext>
            </a:extLst>
          </p:cNvPr>
          <p:cNvSpPr/>
          <p:nvPr/>
        </p:nvSpPr>
        <p:spPr bwMode="auto">
          <a:xfrm>
            <a:off x="6886575" y="26525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4208F1-99D8-7E84-D808-A883825EEF53}"/>
              </a:ext>
            </a:extLst>
          </p:cNvPr>
          <p:cNvSpPr/>
          <p:nvPr/>
        </p:nvSpPr>
        <p:spPr bwMode="auto">
          <a:xfrm>
            <a:off x="6800850" y="25717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DABBDD-A1E0-02C9-F14A-84E5706539FD}"/>
              </a:ext>
            </a:extLst>
          </p:cNvPr>
          <p:cNvSpPr txBox="1"/>
          <p:nvPr/>
        </p:nvSpPr>
        <p:spPr>
          <a:xfrm>
            <a:off x="6628365" y="5769918"/>
            <a:ext cx="13740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Y. Furukawa</a:t>
            </a:r>
          </a:p>
        </p:txBody>
      </p:sp>
    </p:spTree>
    <p:extLst>
      <p:ext uri="{BB962C8B-B14F-4D97-AF65-F5344CB8AC3E}">
        <p14:creationId xmlns:p14="http://schemas.microsoft.com/office/powerpoint/2010/main" val="174801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A6B2A-2C9D-839D-B78E-C7B3A601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C08A-AA46-1B8B-B7D5-CDFA8C1B1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stereo: Basic idea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2FEA590-1B5D-ACC9-E924-1B69326AC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1D4AE474-8851-A934-E7B2-887F469E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003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468DFF6A-38D0-8470-82C0-6381396B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80975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B5BE330C-744A-73D2-BD0C-65589FEA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22A8-8D01-21A2-E0EB-A1ECEAB04CD4}"/>
              </a:ext>
            </a:extLst>
          </p:cNvPr>
          <p:cNvCxnSpPr/>
          <p:nvPr/>
        </p:nvCxnSpPr>
        <p:spPr bwMode="auto">
          <a:xfrm flipH="1">
            <a:off x="1143000" y="388620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222EB8-16B0-732C-96AE-8CEBE5106BE8}"/>
              </a:ext>
            </a:extLst>
          </p:cNvPr>
          <p:cNvCxnSpPr/>
          <p:nvPr/>
        </p:nvCxnSpPr>
        <p:spPr bwMode="auto">
          <a:xfrm flipH="1">
            <a:off x="2357437" y="234315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32B8C88-5C34-D9D4-E7A2-30F11ABFC2C6}"/>
              </a:ext>
            </a:extLst>
          </p:cNvPr>
          <p:cNvSpPr/>
          <p:nvPr/>
        </p:nvSpPr>
        <p:spPr bwMode="auto">
          <a:xfrm>
            <a:off x="2300288" y="3824081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BA43BA-DA00-8FE4-781B-03258D13CE65}"/>
              </a:ext>
            </a:extLst>
          </p:cNvPr>
          <p:cNvSpPr/>
          <p:nvPr/>
        </p:nvSpPr>
        <p:spPr bwMode="auto">
          <a:xfrm>
            <a:off x="2214563" y="3743325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419763-BADE-77D6-DB1A-FD4290AAED01}"/>
              </a:ext>
            </a:extLst>
          </p:cNvPr>
          <p:cNvCxnSpPr>
            <a:stCxn id="23" idx="1"/>
          </p:cNvCxnSpPr>
          <p:nvPr/>
        </p:nvCxnSpPr>
        <p:spPr bwMode="auto">
          <a:xfrm>
            <a:off x="3045688" y="2931388"/>
            <a:ext cx="1526312" cy="10976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C9A3F8-FD62-549A-5113-D465B99D6716}"/>
              </a:ext>
            </a:extLst>
          </p:cNvPr>
          <p:cNvCxnSpPr>
            <a:stCxn id="23" idx="1"/>
          </p:cNvCxnSpPr>
          <p:nvPr/>
        </p:nvCxnSpPr>
        <p:spPr bwMode="auto">
          <a:xfrm>
            <a:off x="3045688" y="2931390"/>
            <a:ext cx="2612162" cy="5488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31ED03-A95D-AF13-CF51-E1495FB68141}"/>
              </a:ext>
            </a:extLst>
          </p:cNvPr>
          <p:cNvCxnSpPr>
            <a:stCxn id="23" idx="1"/>
          </p:cNvCxnSpPr>
          <p:nvPr/>
        </p:nvCxnSpPr>
        <p:spPr bwMode="auto">
          <a:xfrm flipV="1">
            <a:off x="3045689" y="2743200"/>
            <a:ext cx="3798024" cy="1881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9831EFB-AB10-0D0C-6FAB-D543E1D0C629}"/>
              </a:ext>
            </a:extLst>
          </p:cNvPr>
          <p:cNvSpPr/>
          <p:nvPr/>
        </p:nvSpPr>
        <p:spPr bwMode="auto">
          <a:xfrm>
            <a:off x="3028950" y="2914650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E56CDA-B7FB-8040-9DCE-F6E7ED119FA1}"/>
              </a:ext>
            </a:extLst>
          </p:cNvPr>
          <p:cNvSpPr/>
          <p:nvPr/>
        </p:nvSpPr>
        <p:spPr bwMode="auto">
          <a:xfrm>
            <a:off x="4429125" y="3938381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422B52-6DB1-32EC-5EAB-C7C83E0BB373}"/>
              </a:ext>
            </a:extLst>
          </p:cNvPr>
          <p:cNvSpPr/>
          <p:nvPr/>
        </p:nvSpPr>
        <p:spPr bwMode="auto">
          <a:xfrm>
            <a:off x="4343400" y="3857625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9FC27AE-527B-701F-927A-2C950382BFFC}"/>
              </a:ext>
            </a:extLst>
          </p:cNvPr>
          <p:cNvSpPr/>
          <p:nvPr/>
        </p:nvSpPr>
        <p:spPr bwMode="auto">
          <a:xfrm>
            <a:off x="5572125" y="34526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2A251A-D623-FBAA-7860-762C39EFF40B}"/>
              </a:ext>
            </a:extLst>
          </p:cNvPr>
          <p:cNvSpPr/>
          <p:nvPr/>
        </p:nvSpPr>
        <p:spPr bwMode="auto">
          <a:xfrm>
            <a:off x="5486400" y="33718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82AEBA-BB19-263A-5419-F93B11A28352}"/>
              </a:ext>
            </a:extLst>
          </p:cNvPr>
          <p:cNvSpPr/>
          <p:nvPr/>
        </p:nvSpPr>
        <p:spPr bwMode="auto">
          <a:xfrm>
            <a:off x="6886575" y="26525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9119C5-099A-7640-FFFF-C703442731DA}"/>
              </a:ext>
            </a:extLst>
          </p:cNvPr>
          <p:cNvSpPr/>
          <p:nvPr/>
        </p:nvSpPr>
        <p:spPr bwMode="auto">
          <a:xfrm>
            <a:off x="6800850" y="25717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C9CF39E7-84C8-9DE4-8F82-7B70D850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0" y="1539107"/>
            <a:ext cx="2836069" cy="80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E66E97-329A-325C-0166-661BDBC14C1A}"/>
              </a:ext>
            </a:extLst>
          </p:cNvPr>
          <p:cNvSpPr txBox="1"/>
          <p:nvPr/>
        </p:nvSpPr>
        <p:spPr>
          <a:xfrm>
            <a:off x="6628365" y="5769918"/>
            <a:ext cx="13740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Y. Furukawa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A68150-B301-8D48-BFB2-1B8EE350A2EF}"/>
              </a:ext>
            </a:extLst>
          </p:cNvPr>
          <p:cNvSpPr/>
          <p:nvPr/>
        </p:nvSpPr>
        <p:spPr bwMode="auto">
          <a:xfrm>
            <a:off x="2000250" y="1752600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696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0C425-3940-3740-AB60-419507F03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E90C-046A-C6B6-AB4A-B1E3C232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stereo: Basic idea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5858F60-FB8B-8EA9-0BC5-99DFFA33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B64340BB-7AF6-34A3-1698-D3F28DF6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003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D85146D-138C-1780-9806-ADF41118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80975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BE81B62-D1F8-A1ED-9154-931A19F9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6A5C3-FD9E-B139-BBDE-0ABABE6BC6E6}"/>
              </a:ext>
            </a:extLst>
          </p:cNvPr>
          <p:cNvCxnSpPr/>
          <p:nvPr/>
        </p:nvCxnSpPr>
        <p:spPr bwMode="auto">
          <a:xfrm flipH="1">
            <a:off x="1143000" y="388620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68C280-1D5B-9B33-3735-AFA4CA10A11D}"/>
              </a:ext>
            </a:extLst>
          </p:cNvPr>
          <p:cNvCxnSpPr/>
          <p:nvPr/>
        </p:nvCxnSpPr>
        <p:spPr bwMode="auto">
          <a:xfrm flipH="1">
            <a:off x="2357437" y="234315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69EA1FD-C0AD-8675-CA56-0EBFA6038B02}"/>
              </a:ext>
            </a:extLst>
          </p:cNvPr>
          <p:cNvSpPr/>
          <p:nvPr/>
        </p:nvSpPr>
        <p:spPr bwMode="auto">
          <a:xfrm>
            <a:off x="2300288" y="3824081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9A814-9312-555A-B783-D9575B62CF55}"/>
              </a:ext>
            </a:extLst>
          </p:cNvPr>
          <p:cNvSpPr/>
          <p:nvPr/>
        </p:nvSpPr>
        <p:spPr bwMode="auto">
          <a:xfrm>
            <a:off x="2214563" y="3743325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DDC9FC-FCDE-C6C5-8D51-6A4F61118A22}"/>
              </a:ext>
            </a:extLst>
          </p:cNvPr>
          <p:cNvCxnSpPr>
            <a:stCxn id="23" idx="1"/>
            <a:endCxn id="36" idx="4"/>
          </p:cNvCxnSpPr>
          <p:nvPr/>
        </p:nvCxnSpPr>
        <p:spPr bwMode="auto">
          <a:xfrm>
            <a:off x="3188563" y="2759939"/>
            <a:ext cx="1469162" cy="12927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610CDE-8F32-A48B-DFC2-C98764F316F2}"/>
              </a:ext>
            </a:extLst>
          </p:cNvPr>
          <p:cNvCxnSpPr>
            <a:stCxn id="23" idx="1"/>
            <a:endCxn id="38" idx="5"/>
          </p:cNvCxnSpPr>
          <p:nvPr/>
        </p:nvCxnSpPr>
        <p:spPr bwMode="auto">
          <a:xfrm>
            <a:off x="3188564" y="2759938"/>
            <a:ext cx="2481123" cy="6759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C6D7A5-87C9-3368-F33F-28C768B2A18D}"/>
              </a:ext>
            </a:extLst>
          </p:cNvPr>
          <p:cNvCxnSpPr>
            <a:stCxn id="23" idx="1"/>
            <a:endCxn id="40" idx="2"/>
          </p:cNvCxnSpPr>
          <p:nvPr/>
        </p:nvCxnSpPr>
        <p:spPr bwMode="auto">
          <a:xfrm flipV="1">
            <a:off x="3188564" y="2669279"/>
            <a:ext cx="3704034" cy="906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A93975B-FA74-3C8A-42BB-B1BDBDD8A05D}"/>
              </a:ext>
            </a:extLst>
          </p:cNvPr>
          <p:cNvSpPr/>
          <p:nvPr/>
        </p:nvSpPr>
        <p:spPr bwMode="auto">
          <a:xfrm>
            <a:off x="3171825" y="2743200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0A0321-092E-521A-8899-02F40407501F}"/>
              </a:ext>
            </a:extLst>
          </p:cNvPr>
          <p:cNvSpPr/>
          <p:nvPr/>
        </p:nvSpPr>
        <p:spPr bwMode="auto">
          <a:xfrm>
            <a:off x="4600575" y="3938381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1278EE-9052-983A-EA71-D5F81D9236B8}"/>
              </a:ext>
            </a:extLst>
          </p:cNvPr>
          <p:cNvSpPr/>
          <p:nvPr/>
        </p:nvSpPr>
        <p:spPr bwMode="auto">
          <a:xfrm>
            <a:off x="4514850" y="3857625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1A0B6F-14EF-E83E-EE0A-92D7B0FF5FCD}"/>
              </a:ext>
            </a:extLst>
          </p:cNvPr>
          <p:cNvSpPr/>
          <p:nvPr/>
        </p:nvSpPr>
        <p:spPr bwMode="auto">
          <a:xfrm>
            <a:off x="5572125" y="33383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46556E-53C0-99B7-29F4-172D82567917}"/>
              </a:ext>
            </a:extLst>
          </p:cNvPr>
          <p:cNvSpPr/>
          <p:nvPr/>
        </p:nvSpPr>
        <p:spPr bwMode="auto">
          <a:xfrm>
            <a:off x="5486400" y="32575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A03706-3023-8696-C66A-7C65C2B3FA34}"/>
              </a:ext>
            </a:extLst>
          </p:cNvPr>
          <p:cNvSpPr/>
          <p:nvPr/>
        </p:nvSpPr>
        <p:spPr bwMode="auto">
          <a:xfrm>
            <a:off x="6892598" y="2612128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A8110F-FBAD-A157-56A4-8F9E4965F81D}"/>
              </a:ext>
            </a:extLst>
          </p:cNvPr>
          <p:cNvSpPr/>
          <p:nvPr/>
        </p:nvSpPr>
        <p:spPr bwMode="auto">
          <a:xfrm>
            <a:off x="6800850" y="251460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4" name="Picture 6">
            <a:extLst>
              <a:ext uri="{FF2B5EF4-FFF2-40B4-BE49-F238E27FC236}">
                <a16:creationId xmlns:a16="http://schemas.microsoft.com/office/drawing/2014/main" id="{1D4B67D3-25EC-0E7A-16A4-B177A346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0" y="1539107"/>
            <a:ext cx="2836069" cy="80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163D905-63A5-9E38-61FE-3796DA6A76D2}"/>
              </a:ext>
            </a:extLst>
          </p:cNvPr>
          <p:cNvSpPr txBox="1"/>
          <p:nvPr/>
        </p:nvSpPr>
        <p:spPr>
          <a:xfrm>
            <a:off x="6628365" y="5769918"/>
            <a:ext cx="13740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Y. Furukawa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27015B-E70A-2329-3D24-93BBAF1FCB01}"/>
              </a:ext>
            </a:extLst>
          </p:cNvPr>
          <p:cNvSpPr/>
          <p:nvPr/>
        </p:nvSpPr>
        <p:spPr bwMode="auto">
          <a:xfrm>
            <a:off x="2125732" y="1884492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2840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5E1B3-C174-4166-E9DB-848BEE93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C957-7E01-223B-DAD0-B8F7BD9E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stereo: Basic idea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8BEA73C-A41B-310A-82C0-A904C7DD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12C04326-8DF7-1DF8-F6E9-C80FB280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003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177D98E3-0B26-E712-6B0D-B2BC9A6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80975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3DC6CF0E-DF3E-9651-E6D7-F6032B48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24200"/>
            <a:ext cx="1857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C39FB3-82A6-4606-315B-51FD0969F708}"/>
              </a:ext>
            </a:extLst>
          </p:cNvPr>
          <p:cNvCxnSpPr/>
          <p:nvPr/>
        </p:nvCxnSpPr>
        <p:spPr bwMode="auto">
          <a:xfrm flipH="1">
            <a:off x="1143000" y="388620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76871E-83D9-9B73-F070-5C7676EFE358}"/>
              </a:ext>
            </a:extLst>
          </p:cNvPr>
          <p:cNvCxnSpPr/>
          <p:nvPr/>
        </p:nvCxnSpPr>
        <p:spPr bwMode="auto">
          <a:xfrm flipH="1">
            <a:off x="2357437" y="2343150"/>
            <a:ext cx="1214438" cy="1543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B1DD0C0-953A-0819-B556-76AAE69B64C8}"/>
              </a:ext>
            </a:extLst>
          </p:cNvPr>
          <p:cNvSpPr/>
          <p:nvPr/>
        </p:nvSpPr>
        <p:spPr bwMode="auto">
          <a:xfrm>
            <a:off x="2300288" y="3824081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CAADC-46FE-12CC-19C1-0B4E905C0E75}"/>
              </a:ext>
            </a:extLst>
          </p:cNvPr>
          <p:cNvSpPr/>
          <p:nvPr/>
        </p:nvSpPr>
        <p:spPr bwMode="auto">
          <a:xfrm>
            <a:off x="2214563" y="3743325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195E41-EA5A-5C70-539A-6AD3151D9BC8}"/>
              </a:ext>
            </a:extLst>
          </p:cNvPr>
          <p:cNvCxnSpPr>
            <a:stCxn id="23" idx="1"/>
          </p:cNvCxnSpPr>
          <p:nvPr/>
        </p:nvCxnSpPr>
        <p:spPr bwMode="auto">
          <a:xfrm>
            <a:off x="3331438" y="2622033"/>
            <a:ext cx="1440587" cy="13163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28B717-3936-6E29-1594-5825277C7C6B}"/>
              </a:ext>
            </a:extLst>
          </p:cNvPr>
          <p:cNvCxnSpPr>
            <a:stCxn id="23" idx="1"/>
            <a:endCxn id="38" idx="2"/>
          </p:cNvCxnSpPr>
          <p:nvPr/>
        </p:nvCxnSpPr>
        <p:spPr bwMode="auto">
          <a:xfrm>
            <a:off x="3331438" y="2622033"/>
            <a:ext cx="2354987" cy="6591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7FBB21-5714-777A-3CFA-A1DA9C896536}"/>
              </a:ext>
            </a:extLst>
          </p:cNvPr>
          <p:cNvCxnSpPr>
            <a:stCxn id="23" idx="1"/>
            <a:endCxn id="40" idx="6"/>
          </p:cNvCxnSpPr>
          <p:nvPr/>
        </p:nvCxnSpPr>
        <p:spPr bwMode="auto">
          <a:xfrm flipV="1">
            <a:off x="3331438" y="2595355"/>
            <a:ext cx="3669437" cy="266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440B0C4-4701-F03C-66A0-9738FB3F99B4}"/>
              </a:ext>
            </a:extLst>
          </p:cNvPr>
          <p:cNvSpPr/>
          <p:nvPr/>
        </p:nvSpPr>
        <p:spPr bwMode="auto">
          <a:xfrm>
            <a:off x="3314700" y="2605295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8A797F-824D-BA04-DF24-22D1EB99966B}"/>
              </a:ext>
            </a:extLst>
          </p:cNvPr>
          <p:cNvSpPr/>
          <p:nvPr/>
        </p:nvSpPr>
        <p:spPr bwMode="auto">
          <a:xfrm>
            <a:off x="4714875" y="39098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91AF29-7818-9101-F7EC-1AAE005A27C1}"/>
              </a:ext>
            </a:extLst>
          </p:cNvPr>
          <p:cNvSpPr/>
          <p:nvPr/>
        </p:nvSpPr>
        <p:spPr bwMode="auto">
          <a:xfrm>
            <a:off x="4629150" y="38290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084B95-EC11-BEB8-E30C-D50E7F5A969E}"/>
              </a:ext>
            </a:extLst>
          </p:cNvPr>
          <p:cNvSpPr/>
          <p:nvPr/>
        </p:nvSpPr>
        <p:spPr bwMode="auto">
          <a:xfrm>
            <a:off x="5686425" y="32240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108775-11E4-4958-0185-A2CE4061249D}"/>
              </a:ext>
            </a:extLst>
          </p:cNvPr>
          <p:cNvSpPr/>
          <p:nvPr/>
        </p:nvSpPr>
        <p:spPr bwMode="auto">
          <a:xfrm>
            <a:off x="5600700" y="31432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E7FD313-E5B4-564F-8B2F-686D99E8B1A1}"/>
              </a:ext>
            </a:extLst>
          </p:cNvPr>
          <p:cNvSpPr/>
          <p:nvPr/>
        </p:nvSpPr>
        <p:spPr bwMode="auto">
          <a:xfrm>
            <a:off x="6886575" y="2538206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5A6002-159A-6FAD-66B5-CB451B5A2638}"/>
              </a:ext>
            </a:extLst>
          </p:cNvPr>
          <p:cNvSpPr/>
          <p:nvPr/>
        </p:nvSpPr>
        <p:spPr bwMode="auto">
          <a:xfrm>
            <a:off x="6800850" y="2457450"/>
            <a:ext cx="285750" cy="2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33B64F00-894D-7F83-A8CC-5E78CF68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0" y="1539107"/>
            <a:ext cx="2836069" cy="80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AFCA298-518C-38A9-D6FF-D2F344E99B3C}"/>
              </a:ext>
            </a:extLst>
          </p:cNvPr>
          <p:cNvSpPr txBox="1"/>
          <p:nvPr/>
        </p:nvSpPr>
        <p:spPr>
          <a:xfrm>
            <a:off x="6628365" y="5769918"/>
            <a:ext cx="13740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Y. Furukawa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D3202A-4502-0756-CCC4-585F73B18C7C}"/>
              </a:ext>
            </a:extLst>
          </p:cNvPr>
          <p:cNvSpPr/>
          <p:nvPr/>
        </p:nvSpPr>
        <p:spPr bwMode="auto">
          <a:xfrm>
            <a:off x="2300288" y="1950653"/>
            <a:ext cx="114300" cy="1143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7152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4233-769C-16EB-B7E6-016203CB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6EDC-C60F-5F7E-552C-D7671C2A3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3400" cy="1222375"/>
          </a:xfrm>
        </p:spPr>
        <p:txBody>
          <a:bodyPr>
            <a:normAutofit/>
          </a:bodyPr>
          <a:lstStyle/>
          <a:p>
            <a:r>
              <a:rPr lang="en-US" dirty="0"/>
              <a:t>1 and 2 see things that 3 and 4 can’t, etc...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B343F-F926-A376-E207-B4A2CD2D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07" y="2466975"/>
            <a:ext cx="5431268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7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78F4-D6EE-33A5-2B70-98C32D2A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error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605F-6F5C-9CD4-30BE-B051D475A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1FEDD-E9EC-FA2E-4E5B-8EB0CC2A8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88215"/>
            <a:ext cx="7772400" cy="36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1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0FF9-B56C-9C2A-A69E-CDE0AA6B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DEAC-60E0-6B55-32F9-3B7704B3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21116" cy="4351338"/>
          </a:xfrm>
        </p:spPr>
        <p:txBody>
          <a:bodyPr/>
          <a:lstStyle/>
          <a:p>
            <a:r>
              <a:rPr lang="en-US" dirty="0"/>
              <a:t>Classify by type of reconstruction </a:t>
            </a:r>
          </a:p>
          <a:p>
            <a:pPr lvl="1"/>
            <a:r>
              <a:rPr lang="en-US" dirty="0"/>
              <a:t>One type is missing from figure (2015!) </a:t>
            </a:r>
          </a:p>
          <a:p>
            <a:r>
              <a:rPr lang="en-US" dirty="0" err="1"/>
              <a:t>NeRF</a:t>
            </a:r>
            <a:endParaRPr lang="en-US" dirty="0"/>
          </a:p>
          <a:p>
            <a:pPr lvl="1"/>
            <a:r>
              <a:rPr lang="en-US" dirty="0"/>
              <a:t>now shorthand for functional approximation to density reconstruction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433AD-BC4D-4BDC-D99E-6A955B20D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0"/>
            <a:ext cx="3657600" cy="4098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BEA92-A7EE-88E6-9099-81004E56DF35}"/>
              </a:ext>
            </a:extLst>
          </p:cNvPr>
          <p:cNvSpPr txBox="1"/>
          <p:nvPr/>
        </p:nvSpPr>
        <p:spPr>
          <a:xfrm>
            <a:off x="4823074" y="4703219"/>
            <a:ext cx="4320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Furukawa + Hernandez, 15, Multi-View Stereo: A tutorial</a:t>
            </a:r>
          </a:p>
        </p:txBody>
      </p:sp>
    </p:spTree>
    <p:extLst>
      <p:ext uri="{BB962C8B-B14F-4D97-AF65-F5344CB8AC3E}">
        <p14:creationId xmlns:p14="http://schemas.microsoft.com/office/powerpoint/2010/main" val="236213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3823</TotalTime>
  <Words>324</Words>
  <Application>Microsoft Macintosh PowerPoint</Application>
  <PresentationFormat>On-screen Show (4:3)</PresentationFormat>
  <Paragraphs>65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Recovering Dense Geometry</vt:lpstr>
      <vt:lpstr>Multi-view stereo</vt:lpstr>
      <vt:lpstr>Multi-view stereo: Basic idea</vt:lpstr>
      <vt:lpstr>Multi-view stereo: Basic idea</vt:lpstr>
      <vt:lpstr>Multi-view stereo: Basic idea</vt:lpstr>
      <vt:lpstr>Multi-view stereo: Basic idea</vt:lpstr>
      <vt:lpstr>Visibility issues</vt:lpstr>
      <vt:lpstr>Improved error estimates</vt:lpstr>
      <vt:lpstr>Types</vt:lpstr>
      <vt:lpstr>What representation of geometry?</vt:lpstr>
      <vt:lpstr>What is it for?</vt:lpstr>
      <vt:lpstr>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24</cp:revision>
  <dcterms:created xsi:type="dcterms:W3CDTF">2026-03-12T13:40:52Z</dcterms:created>
  <dcterms:modified xsi:type="dcterms:W3CDTF">2026-04-06T15:16:43Z</dcterms:modified>
</cp:coreProperties>
</file>