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1106" r:id="rId3"/>
    <p:sldId id="1098" r:id="rId4"/>
    <p:sldId id="1096" r:id="rId5"/>
    <p:sldId id="1097" r:id="rId6"/>
    <p:sldId id="1134" r:id="rId7"/>
    <p:sldId id="1099" r:id="rId8"/>
    <p:sldId id="1101" r:id="rId9"/>
    <p:sldId id="1112" r:id="rId10"/>
    <p:sldId id="1113" r:id="rId11"/>
    <p:sldId id="1105" r:id="rId12"/>
    <p:sldId id="1114" r:id="rId13"/>
    <p:sldId id="1115" r:id="rId14"/>
    <p:sldId id="1116" r:id="rId15"/>
    <p:sldId id="1118" r:id="rId16"/>
    <p:sldId id="1117" r:id="rId17"/>
    <p:sldId id="1119" r:id="rId18"/>
    <p:sldId id="1100" r:id="rId19"/>
    <p:sldId id="113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6A0CF-D7B9-D045-8D72-DA149EC426A0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B4FF5-5A9E-B145-830E-801AC113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2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342CE-FEE0-5F4E-B879-9762BB88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814BD6-A8E6-73A2-A312-1B165D17A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425B6-653B-509C-3759-5C2B26D80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AFC90-68E2-A231-1214-8201F21BD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6CCCC-1688-299B-12E3-92A74284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3F3C8-0611-6A8C-1D36-031501488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8C916E-EB1F-34FF-3F11-B6CFE4781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D912-3190-D44B-7468-266998958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2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1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0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C620A-F0D4-E741-8183-7F0B589F9693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5056D-1ED4-2B4D-89D1-1309080A5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D9A8-99D8-BE70-F648-BF4D92B86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Normal from single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ECCD0-667F-3B15-4C9B-F8B3B2A2D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62047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B5CA-164F-4A3D-A867-BF12CA74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2DC7-CD26-EDE5-621B-7F82C0044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normals</a:t>
            </a:r>
            <a:r>
              <a:rPr lang="en-US" dirty="0"/>
              <a:t> associated with similar patches are similar</a:t>
            </a:r>
          </a:p>
          <a:p>
            <a:pPr lvl="1"/>
            <a:r>
              <a:rPr lang="en-US" dirty="0"/>
              <a:t>k can be big</a:t>
            </a:r>
          </a:p>
          <a:p>
            <a:endParaRPr lang="en-US" dirty="0"/>
          </a:p>
          <a:p>
            <a:r>
              <a:rPr lang="en-US" dirty="0"/>
              <a:t>If they’re not</a:t>
            </a:r>
          </a:p>
          <a:p>
            <a:pPr lvl="1"/>
            <a:r>
              <a:rPr lang="en-US" dirty="0"/>
              <a:t>k must be small</a:t>
            </a:r>
          </a:p>
          <a:p>
            <a:endParaRPr lang="en-US" dirty="0"/>
          </a:p>
          <a:p>
            <a:r>
              <a:rPr lang="en-US" dirty="0"/>
              <a:t>Result: you can estimate 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EABB1-1E2C-E182-5839-529E1D2C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79" y="1771650"/>
            <a:ext cx="7736681" cy="5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5C8D-96A8-9594-C13F-0BE49D74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normal predictors predict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9F56-83C4-652F-CB59-36D7A09C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07D48-A304-1C96-9D3C-5D6A4684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5" y="3019447"/>
            <a:ext cx="9015416" cy="12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0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F13E-E24C-3D9B-0740-2F8BEA97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predictors work really well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1C22-0453-80D2-C222-6A6CEFE14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63991-253D-8505-FAC9-894B86F76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00251"/>
            <a:ext cx="8458200" cy="34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E92E-6B85-4FF0-2F52-AC4B3852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normal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CC69-D279-A81E-98DC-ECDA60C12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0914D-E62C-D3B1-BCA4-969CC5B0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87" y="2689494"/>
            <a:ext cx="8685428" cy="8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4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2149-7BD1-9898-1FCE-C4A7C40E3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9F2F-2ABC-2CB1-C620-9A4FF00E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2B1FD-3F21-E386-9899-808A02A40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210B1-37C3-7999-9A5A-38396E11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14600"/>
            <a:ext cx="8329613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9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1FE5B-2E8E-EE65-095E-7AE0AFA2B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A2DC-E963-D9F8-D283-AC7F35E8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all this work? 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7D0C-A2E1-A48F-1D55-440668FD9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E74EA-2C6B-0460-ED8E-63665987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1" y="2171700"/>
            <a:ext cx="7972426" cy="29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FCF0-6418-5F30-109F-EBAEEB36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all this work? 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04649-DAAC-E5BA-504F-26243648D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Texture deformations are a cue to </a:t>
            </a:r>
            <a:r>
              <a:rPr lang="en-US" dirty="0" err="1"/>
              <a:t>normals</a:t>
            </a:r>
            <a:endParaRPr lang="en-US" dirty="0"/>
          </a:p>
          <a:p>
            <a:pPr lvl="1"/>
            <a:r>
              <a:rPr lang="en-US" dirty="0"/>
              <a:t>(archaic term: shape from texture)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DE9B5-2A63-92F1-12D7-6EEAABC0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2840412"/>
            <a:ext cx="8828690" cy="39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7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419-563A-D765-DD14-3DC9497B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and normal are linked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FCA0-73D6-65C3-CBDB-260067A5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 can predict normal from depth</a:t>
            </a:r>
          </a:p>
          <a:p>
            <a:r>
              <a:rPr lang="en-US" dirty="0"/>
              <a:t>You can predict depth from normal (next slide)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train depth and normal predictors together </a:t>
            </a:r>
          </a:p>
          <a:p>
            <a:pPr lvl="2"/>
            <a:r>
              <a:rPr lang="en-US" dirty="0"/>
              <a:t>with a consistency loss</a:t>
            </a:r>
          </a:p>
          <a:p>
            <a:pPr lvl="1"/>
            <a:r>
              <a:rPr lang="en-US" dirty="0"/>
              <a:t>improvements manifest</a:t>
            </a:r>
          </a:p>
        </p:txBody>
      </p:sp>
    </p:spTree>
    <p:extLst>
      <p:ext uri="{BB962C8B-B14F-4D97-AF65-F5344CB8AC3E}">
        <p14:creationId xmlns:p14="http://schemas.microsoft.com/office/powerpoint/2010/main" val="237895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09BDF-BECA-4BC3-4671-D2A048ACD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4BED-B65C-8E6C-7B15-8FA5023E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378F-E6B7-2F04-E5A6-F473251D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AAD76-4BAA-DF8E-B23D-436245427831}"/>
              </a:ext>
            </a:extLst>
          </p:cNvPr>
          <p:cNvSpPr txBox="1"/>
          <p:nvPr/>
        </p:nvSpPr>
        <p:spPr>
          <a:xfrm>
            <a:off x="5429251" y="44005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8D78EE-6ADE-535F-F836-A5EBDA4D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543050"/>
            <a:ext cx="7943850" cy="40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4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3AB0-4CB8-9583-CB6A-D95F80E61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C59C9-7176-E491-3B47-FF754BC8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1" y="2514600"/>
            <a:ext cx="8777450" cy="18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C8C74-AF13-DF3B-5098-5C74DC61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6CDB-ED99-D219-F01C-D080E0F3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recipe, normal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8AF88-977D-C188-55DB-EE58B26C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Procedure:</a:t>
            </a:r>
          </a:p>
          <a:p>
            <a:pPr lvl="1"/>
            <a:r>
              <a:rPr lang="en-US" sz="2000" dirty="0"/>
              <a:t>find many training pairs (image, normal)</a:t>
            </a:r>
          </a:p>
          <a:p>
            <a:pPr lvl="1"/>
            <a:r>
              <a:rPr lang="en-US" sz="2000" dirty="0"/>
              <a:t>adjust filters so that </a:t>
            </a:r>
          </a:p>
          <a:p>
            <a:pPr lvl="2"/>
            <a:r>
              <a:rPr lang="en-US" dirty="0"/>
              <a:t>Decode(Encode(image)) is close to normal</a:t>
            </a:r>
          </a:p>
          <a:p>
            <a:pPr lvl="2"/>
            <a:r>
              <a:rPr lang="en-US" dirty="0"/>
              <a:t>on average, over pairs</a:t>
            </a:r>
          </a:p>
          <a:p>
            <a:pPr lvl="1"/>
            <a:r>
              <a:rPr lang="en-US" sz="2000" dirty="0"/>
              <a:t>hope that this generalizes to new images</a:t>
            </a:r>
          </a:p>
          <a:p>
            <a:endParaRPr lang="en-US" sz="2000" dirty="0"/>
          </a:p>
          <a:p>
            <a:r>
              <a:rPr lang="en-US" sz="2000" dirty="0"/>
              <a:t>Result:</a:t>
            </a:r>
          </a:p>
          <a:p>
            <a:pPr lvl="1"/>
            <a:r>
              <a:rPr lang="en-US" sz="2000" dirty="0"/>
              <a:t>Single image normal predictor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770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00521-7562-E217-2198-558DFECCB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30FE-B9B1-994C-E593-91759A92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from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F186-52E4-3D9F-27F3-ECC1DF20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training:</a:t>
            </a:r>
          </a:p>
          <a:p>
            <a:pPr lvl="1"/>
            <a:r>
              <a:rPr lang="en-US" dirty="0"/>
              <a:t>If you have depth data, fit a plane locally</a:t>
            </a:r>
          </a:p>
          <a:p>
            <a:pPr lvl="1"/>
            <a:r>
              <a:rPr lang="en-US" dirty="0"/>
              <a:t>use the plane’s normal</a:t>
            </a:r>
          </a:p>
          <a:p>
            <a:endParaRPr lang="en-US" dirty="0"/>
          </a:p>
          <a:p>
            <a:r>
              <a:rPr lang="en-US" dirty="0"/>
              <a:t>Alternative:</a:t>
            </a:r>
          </a:p>
          <a:p>
            <a:pPr lvl="1"/>
            <a:r>
              <a:rPr lang="en-US" dirty="0"/>
              <a:t>geometric reasoning</a:t>
            </a:r>
          </a:p>
        </p:txBody>
      </p:sp>
    </p:spTree>
    <p:extLst>
      <p:ext uri="{BB962C8B-B14F-4D97-AF65-F5344CB8AC3E}">
        <p14:creationId xmlns:p14="http://schemas.microsoft.com/office/powerpoint/2010/main" val="25028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EE4DD-21A8-FAAE-7F42-7414F026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8372-ACF7-5160-2896-12EFE352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Geometrical model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248A-F5AB-9D96-B7D9-0908B6B6E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(x, y) in image, depth is f(x, y)</a:t>
            </a:r>
          </a:p>
          <a:p>
            <a:pPr lvl="1"/>
            <a:r>
              <a:rPr lang="en-US" dirty="0"/>
              <a:t>We see a surface (x, y, f(x, y))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39E1D-23E2-2D70-50B3-DB5BE7FE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43050"/>
            <a:ext cx="5829300" cy="30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EA24A-5EFC-F6B2-8742-7AD39E00E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205B-6FB0-6AFB-34B7-807542DD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from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8FF7-0935-271D-CF19-10D144952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54E8F-2B06-DDB7-C91A-357AD012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57865"/>
            <a:ext cx="7429500" cy="44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3B6F-BAE8-E9E7-DE07-A6A72745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from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569CC-205D-2DB4-0402-CD340B32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derivatives =&gt; noise problems =&gt; smoothing</a:t>
            </a:r>
          </a:p>
          <a:p>
            <a:endParaRPr lang="en-US" dirty="0"/>
          </a:p>
          <a:p>
            <a:r>
              <a:rPr lang="en-US" dirty="0"/>
              <a:t>Notice also that there is noise in measured depths</a:t>
            </a:r>
          </a:p>
          <a:p>
            <a:pPr lvl="1"/>
            <a:r>
              <a:rPr lang="en-US" dirty="0"/>
              <a:t>(property of depth cameras)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6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90DF7-4341-272F-6E8B-AE9F9063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BFA1-9F76-0288-EEF1-A5A93550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and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85899-C6EC-7E73-FFBD-4257F01F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0DBA8-5914-06C5-4118-C9816AF3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27" y="2178855"/>
            <a:ext cx="7188443" cy="2992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0A8B2-81FD-4C0D-32F3-25E01CBF4ECA}"/>
              </a:ext>
            </a:extLst>
          </p:cNvPr>
          <p:cNvSpPr txBox="1"/>
          <p:nvPr/>
        </p:nvSpPr>
        <p:spPr>
          <a:xfrm>
            <a:off x="6353027" y="5462095"/>
            <a:ext cx="21623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Data example from NYUV2</a:t>
            </a:r>
          </a:p>
        </p:txBody>
      </p:sp>
    </p:spTree>
    <p:extLst>
      <p:ext uri="{BB962C8B-B14F-4D97-AF65-F5344CB8AC3E}">
        <p14:creationId xmlns:p14="http://schemas.microsoft.com/office/powerpoint/2010/main" val="365724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BCA59-5A45-752F-987A-7916B3E89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A4DA-E635-4C71-6A1B-B473BB42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estimates from depth data can be shaky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776E-931C-3A01-9D8E-DB9CDDA0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05855-2BF2-37C0-FC61-85535E62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8057"/>
            <a:ext cx="8905761" cy="30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AFBC-3761-4C75-EA01-216BB10F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– building in a confidence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A546-EB28-2EDB-BBB7-2EB00047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829E9-D1E6-EE4B-8F5D-17722D537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07999"/>
            <a:ext cx="8343900" cy="36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291</Words>
  <Application>Microsoft Macintosh PowerPoint</Application>
  <PresentationFormat>On-screen Show (4:3)</PresentationFormat>
  <Paragraphs>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Normal from single image</vt:lpstr>
      <vt:lpstr>New recipe, normal case</vt:lpstr>
      <vt:lpstr>Normal from depth</vt:lpstr>
      <vt:lpstr>Geometrical model (for now)</vt:lpstr>
      <vt:lpstr>Normal from depth</vt:lpstr>
      <vt:lpstr>Normal from depth</vt:lpstr>
      <vt:lpstr>Image and depth</vt:lpstr>
      <vt:lpstr>Normal estimates from depth data can be shaky</vt:lpstr>
      <vt:lpstr>Loss – building in a confidence score</vt:lpstr>
      <vt:lpstr>Rough story</vt:lpstr>
      <vt:lpstr>What normal predictors predict</vt:lpstr>
      <vt:lpstr>Normal predictors work really well too</vt:lpstr>
      <vt:lpstr>Evaluating normal predictors</vt:lpstr>
      <vt:lpstr>SOTA</vt:lpstr>
      <vt:lpstr>Why does all this work?  I</vt:lpstr>
      <vt:lpstr>Why does all this work?  II</vt:lpstr>
      <vt:lpstr>Depth and normal are linked</vt:lpstr>
      <vt:lpstr>Depth from normal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2</cp:revision>
  <dcterms:created xsi:type="dcterms:W3CDTF">2026-02-02T21:18:02Z</dcterms:created>
  <dcterms:modified xsi:type="dcterms:W3CDTF">2026-02-02T21:43:12Z</dcterms:modified>
</cp:coreProperties>
</file>