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7" r:id="rId3"/>
    <p:sldId id="299" r:id="rId4"/>
    <p:sldId id="300" r:id="rId5"/>
    <p:sldId id="298" r:id="rId6"/>
    <p:sldId id="296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8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750">
                <a:solidFill>
                  <a:srgbClr val="0042AA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-"/>
            </a:lvl2pPr>
            <a:lvl3pPr>
              <a:defRPr sz="1575"/>
            </a:lvl3pPr>
            <a:lvl4pPr marL="278924" indent="-138906">
              <a:buChar char="-"/>
              <a:defRPr sz="1575"/>
            </a:lvl4pPr>
            <a:lvl5pPr>
              <a:defRPr sz="1575"/>
            </a:lvl5pPr>
          </a:lstStyle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1575"/>
              <a:t>Body Level Three</a:t>
            </a:r>
          </a:p>
          <a:p>
            <a:pPr lvl="3">
              <a:defRPr sz="1800"/>
            </a:pPr>
            <a:r>
              <a:rPr sz="1575"/>
              <a:t>Body Level Four</a:t>
            </a:r>
          </a:p>
          <a:p>
            <a:pPr lvl="4">
              <a:defRPr sz="1800"/>
            </a:pPr>
            <a:r>
              <a:rPr sz="1575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33447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0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7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8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F5BFDB-37BD-A74F-9E4B-C351CB9C255C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3D46D8-7ABF-774D-A108-29266124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3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873B-9636-C74F-39AE-54B3B3C0C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 detection – general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E410E-AD58-D018-5E78-B7ADDCA59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8018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4213-C83F-F034-B6C7-07F21E0F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and precision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ED6E1-1E23-C308-89A0-AFCBA75CC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4693"/>
            <a:ext cx="7772400" cy="36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151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A87-8C39-EF1B-8136-C8A30F92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Interpolated precision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F7BE8-F4F5-F683-D833-E06D3F8D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87485"/>
            <a:ext cx="7772400" cy="52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948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65D1-0905-BA7D-1FDB-8F688E1C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Interpolated precision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C2D91-9D73-E531-2E87-E574D7202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7FAB4-DC18-1D7A-6312-F8EA4834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66" y="1825625"/>
            <a:ext cx="7772400" cy="18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026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3342-7995-4A57-5EB0-D97399CE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2F36-5685-3517-4844-31B2591E6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C8538-0C83-2191-2CA2-52B9AD1B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772400" cy="42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26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4574-E373-2D46-E470-F967E54B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84423-5B19-75A2-4575-1BC20602F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 the mean by the frequency of objects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emphasize common, easy objects (weight down rare)</a:t>
            </a:r>
          </a:p>
          <a:p>
            <a:pPr lvl="2"/>
            <a:r>
              <a:rPr lang="en-US" dirty="0"/>
              <a:t>emphasize rare objects (weight down common)</a:t>
            </a:r>
          </a:p>
          <a:p>
            <a:r>
              <a:rPr lang="en-US" dirty="0" err="1"/>
              <a:t>IoU</a:t>
            </a:r>
            <a:r>
              <a:rPr lang="en-US" dirty="0"/>
              <a:t> can be computed for things other than boxes</a:t>
            </a:r>
          </a:p>
        </p:txBody>
      </p:sp>
    </p:spTree>
    <p:extLst>
      <p:ext uri="{BB962C8B-B14F-4D97-AF65-F5344CB8AC3E}">
        <p14:creationId xmlns:p14="http://schemas.microsoft.com/office/powerpoint/2010/main" val="77113674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48DE-FACC-796E-A76A-E5C53DC9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9A908-99A5-F314-EA46-E690D7E31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is it possible to tell whether a box has an object in it with moderate accuracy, independent of the object identity?</a:t>
            </a:r>
          </a:p>
          <a:p>
            <a:endParaRPr lang="en-US" dirty="0"/>
          </a:p>
          <a:p>
            <a:r>
              <a:rPr lang="en-US" dirty="0"/>
              <a:t>Why should something like bounding box </a:t>
            </a:r>
            <a:r>
              <a:rPr lang="en-US"/>
              <a:t>regression work?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705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15CF-119C-DD38-3771-F6AE2B95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vs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03E87-028B-20BC-EBB5-A3177730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Classification:</a:t>
            </a:r>
          </a:p>
          <a:p>
            <a:pPr lvl="1"/>
            <a:r>
              <a:rPr lang="en-US" dirty="0"/>
              <a:t>there is an X in this image</a:t>
            </a:r>
          </a:p>
          <a:p>
            <a:pPr lvl="2"/>
            <a:r>
              <a:rPr lang="en-US" dirty="0"/>
              <a:t>what</a:t>
            </a:r>
          </a:p>
          <a:p>
            <a:r>
              <a:rPr lang="en-US" dirty="0"/>
              <a:t>Detection:</a:t>
            </a:r>
          </a:p>
          <a:p>
            <a:pPr lvl="1"/>
            <a:r>
              <a:rPr lang="en-US" dirty="0"/>
              <a:t>there is an X HERE in this image</a:t>
            </a:r>
          </a:p>
          <a:p>
            <a:pPr lvl="2"/>
            <a:r>
              <a:rPr lang="en-US" dirty="0"/>
              <a:t>what AND where</a:t>
            </a:r>
          </a:p>
          <a:p>
            <a:r>
              <a:rPr lang="en-US" dirty="0"/>
              <a:t>Key issues</a:t>
            </a:r>
          </a:p>
          <a:p>
            <a:pPr lvl="1"/>
            <a:r>
              <a:rPr lang="en-US" dirty="0"/>
              <a:t>how to specify where</a:t>
            </a:r>
          </a:p>
          <a:p>
            <a:pPr lvl="1"/>
            <a:r>
              <a:rPr lang="en-US" dirty="0"/>
              <a:t>relationship between what and where</a:t>
            </a:r>
          </a:p>
          <a:p>
            <a:pPr lvl="1"/>
            <a:r>
              <a:rPr lang="en-US" dirty="0"/>
              <a:t>efficiency,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evaluation</a:t>
            </a:r>
          </a:p>
          <a:p>
            <a:pPr lvl="2"/>
            <a:r>
              <a:rPr lang="en-US" dirty="0"/>
              <a:t>surprisingly fiddly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9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9FB7-D6EC-D10F-E7DE-7D9E9334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AA00-2B56-95FF-518C-30F570DBD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1F7E5-BDD2-5706-EFA9-F81FAF4F7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6" y="1662538"/>
            <a:ext cx="8410435" cy="45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2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047E-7C32-C551-4612-C6583AF8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EFA0-B5C1-A015-7CCA-AF36F2B36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control the number of boxes checked</a:t>
            </a:r>
          </a:p>
          <a:p>
            <a:r>
              <a:rPr lang="en-US" dirty="0"/>
              <a:t>to manage the classifier</a:t>
            </a:r>
          </a:p>
          <a:p>
            <a:pPr lvl="1"/>
            <a:r>
              <a:rPr lang="en-US" dirty="0"/>
              <a:t>may see lots of negatives</a:t>
            </a:r>
          </a:p>
          <a:p>
            <a:pPr lvl="1"/>
            <a:r>
              <a:rPr lang="en-US" dirty="0"/>
              <a:t>must be willing to respond when box isn’t precise</a:t>
            </a:r>
          </a:p>
          <a:p>
            <a:r>
              <a:rPr lang="en-US" dirty="0"/>
              <a:t>to manage high-scoring boxes</a:t>
            </a:r>
          </a:p>
          <a:p>
            <a:pPr lvl="1"/>
            <a:r>
              <a:rPr lang="en-US" dirty="0"/>
              <a:t>non-maximum suppression</a:t>
            </a:r>
          </a:p>
          <a:p>
            <a:r>
              <a:rPr lang="en-US" dirty="0"/>
              <a:t>to refine boxes</a:t>
            </a:r>
          </a:p>
        </p:txBody>
      </p:sp>
    </p:spTree>
    <p:extLst>
      <p:ext uri="{BB962C8B-B14F-4D97-AF65-F5344CB8AC3E}">
        <p14:creationId xmlns:p14="http://schemas.microsoft.com/office/powerpoint/2010/main" val="196897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260D1-695E-FD09-B28F-5ED559DA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helpful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8A4B1-CF39-D0A5-05CB-9F184C325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Correlated scores</a:t>
            </a:r>
          </a:p>
          <a:p>
            <a:pPr lvl="1"/>
            <a:r>
              <a:rPr lang="en-US" dirty="0"/>
              <a:t>boxes overlap, so box scores are correlated</a:t>
            </a:r>
          </a:p>
          <a:p>
            <a:endParaRPr lang="en-US" dirty="0"/>
          </a:p>
          <a:p>
            <a:r>
              <a:rPr lang="en-US" dirty="0"/>
              <a:t>Extrapolating box scores</a:t>
            </a:r>
          </a:p>
          <a:p>
            <a:pPr lvl="1"/>
            <a:r>
              <a:rPr lang="en-US" dirty="0"/>
              <a:t>manageable, because they are correlated</a:t>
            </a:r>
          </a:p>
          <a:p>
            <a:pPr lvl="1"/>
            <a:r>
              <a:rPr lang="en-US" dirty="0"/>
              <a:t>bounding box regression</a:t>
            </a:r>
          </a:p>
          <a:p>
            <a:endParaRPr lang="en-US" dirty="0"/>
          </a:p>
          <a:p>
            <a:r>
              <a:rPr lang="en-US" dirty="0"/>
              <a:t>Worthwhile windows</a:t>
            </a:r>
          </a:p>
          <a:p>
            <a:pPr lvl="1"/>
            <a:r>
              <a:rPr lang="en-US" dirty="0"/>
              <a:t>surprisingly, you can tell whether a box contains an object, even without specifying the object</a:t>
            </a:r>
          </a:p>
          <a:p>
            <a:pPr lvl="1"/>
            <a:r>
              <a:rPr lang="en-US" dirty="0"/>
              <a:t>means you can reduce the number of boxes you show to classifier</a:t>
            </a:r>
          </a:p>
        </p:txBody>
      </p:sp>
    </p:spTree>
    <p:extLst>
      <p:ext uri="{BB962C8B-B14F-4D97-AF65-F5344CB8AC3E}">
        <p14:creationId xmlns:p14="http://schemas.microsoft.com/office/powerpoint/2010/main" val="39630056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wo threa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threads</a:t>
            </a:r>
          </a:p>
        </p:txBody>
      </p:sp>
      <p:sp>
        <p:nvSpPr>
          <p:cNvPr id="189" name="Localize then classif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Localize then classify</a:t>
            </a:r>
          </a:p>
          <a:p>
            <a:pPr lvl="1"/>
            <a:r>
              <a:t>find boxes that likely contain objects</a:t>
            </a:r>
          </a:p>
          <a:p>
            <a:pPr lvl="1"/>
            <a:r>
              <a:t>decide what is in the box</a:t>
            </a:r>
          </a:p>
          <a:p>
            <a:endParaRPr/>
          </a:p>
          <a:p>
            <a:r>
              <a:t>YOLO: Localize while classifying</a:t>
            </a:r>
          </a:p>
          <a:p>
            <a:pPr lvl="1"/>
            <a:r>
              <a:t>in parallel, score</a:t>
            </a:r>
          </a:p>
          <a:p>
            <a:pPr lvl="2"/>
            <a:r>
              <a:t>boxes for “goodness of box”</a:t>
            </a:r>
          </a:p>
          <a:p>
            <a:pPr lvl="2"/>
            <a:r>
              <a:t>boxes for “what is in it”</a:t>
            </a:r>
          </a:p>
          <a:p>
            <a:pPr lvl="1"/>
            <a:r>
              <a:t>combine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E8DE-FBBA-8F91-D8B0-4DB6412D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detectors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869B3-FD68-3AF4-8456-64C3B6AAB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detected boxes w ground truth boxes</a:t>
            </a:r>
          </a:p>
          <a:p>
            <a:r>
              <a:rPr lang="en-US" dirty="0"/>
              <a:t>Favor</a:t>
            </a:r>
          </a:p>
          <a:p>
            <a:pPr lvl="1"/>
            <a:r>
              <a:rPr lang="en-US" dirty="0"/>
              <a:t>right number of boxes with right label in right place</a:t>
            </a:r>
          </a:p>
          <a:p>
            <a:r>
              <a:rPr lang="en-US" dirty="0"/>
              <a:t>Penalize</a:t>
            </a:r>
          </a:p>
          <a:p>
            <a:pPr lvl="1"/>
            <a:r>
              <a:rPr lang="en-US" dirty="0"/>
              <a:t>awful lot of boxes</a:t>
            </a:r>
          </a:p>
          <a:p>
            <a:pPr lvl="1"/>
            <a:r>
              <a:rPr lang="en-US" dirty="0"/>
              <a:t>multiple detections of the same thing</a:t>
            </a:r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Detector makes a ranked list of boxes</a:t>
            </a:r>
          </a:p>
          <a:p>
            <a:pPr lvl="1"/>
            <a:r>
              <a:rPr lang="en-US" dirty="0"/>
              <a:t>GT is a list of boxes</a:t>
            </a:r>
          </a:p>
          <a:p>
            <a:pPr lvl="1"/>
            <a:r>
              <a:rPr lang="en-US" dirty="0"/>
              <a:t>Mark detector boxes with relevant/irrelevant</a:t>
            </a:r>
          </a:p>
          <a:p>
            <a:pPr lvl="1"/>
            <a:r>
              <a:rPr lang="en-US" dirty="0"/>
              <a:t>summarize lists</a:t>
            </a:r>
          </a:p>
        </p:txBody>
      </p:sp>
    </p:spTree>
    <p:extLst>
      <p:ext uri="{BB962C8B-B14F-4D97-AF65-F5344CB8AC3E}">
        <p14:creationId xmlns:p14="http://schemas.microsoft.com/office/powerpoint/2010/main" val="5185753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4771-2ADE-837B-FA53-0BCF086A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40C13-9CAB-807A-BCE6-17140FB8C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CE429-9FCF-DFEC-0DB7-CFF7FF598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0" y="1687220"/>
            <a:ext cx="8868604" cy="41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363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7AF3-DD37-2CE7-CB70-B2DAABFF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double dipping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55689-1936-6FFA-C2F7-B4D18974A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D7ECF-C7E0-BCCE-E031-10242403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3" y="1571783"/>
            <a:ext cx="8842027" cy="2620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AF163-3C3F-463E-203C-2C88D7A31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1294"/>
            <a:ext cx="8975237" cy="16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135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337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Object detection – general points</vt:lpstr>
      <vt:lpstr>Classification vs detection</vt:lpstr>
      <vt:lpstr>Basic architecture</vt:lpstr>
      <vt:lpstr>Need..</vt:lpstr>
      <vt:lpstr>Three helpful points</vt:lpstr>
      <vt:lpstr>Two threads</vt:lpstr>
      <vt:lpstr>Evaluating detectors</vt:lpstr>
      <vt:lpstr>IoU</vt:lpstr>
      <vt:lpstr>Preventing double dipping</vt:lpstr>
      <vt:lpstr>Recall and precision</vt:lpstr>
      <vt:lpstr>Interpolated precision</vt:lpstr>
      <vt:lpstr>Interpolated precision</vt:lpstr>
      <vt:lpstr>MaP</vt:lpstr>
      <vt:lpstr>Variants...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4</cp:revision>
  <dcterms:created xsi:type="dcterms:W3CDTF">2026-02-05T00:25:11Z</dcterms:created>
  <dcterms:modified xsi:type="dcterms:W3CDTF">2026-02-05T15:13:48Z</dcterms:modified>
</cp:coreProperties>
</file>