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7FA6-3BD0-0145-8990-13BC5C20466A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9BBB-C9B3-9548-9687-68F50E5F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9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7FA6-3BD0-0145-8990-13BC5C20466A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9BBB-C9B3-9548-9687-68F50E5F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4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7FA6-3BD0-0145-8990-13BC5C20466A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9BBB-C9B3-9548-9687-68F50E5F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5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7FA6-3BD0-0145-8990-13BC5C20466A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9BBB-C9B3-9548-9687-68F50E5F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9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7FA6-3BD0-0145-8990-13BC5C20466A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9BBB-C9B3-9548-9687-68F50E5F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4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7FA6-3BD0-0145-8990-13BC5C20466A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9BBB-C9B3-9548-9687-68F50E5F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7FA6-3BD0-0145-8990-13BC5C20466A}" type="datetimeFigureOut">
              <a:rPr lang="en-US" smtClean="0"/>
              <a:t>2/5/26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9BBB-C9B3-9548-9687-68F50E5F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7FA6-3BD0-0145-8990-13BC5C20466A}" type="datetimeFigureOut">
              <a:rPr lang="en-US" smtClean="0"/>
              <a:t>2/5/26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9BBB-C9B3-9548-9687-68F50E5F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7FA6-3BD0-0145-8990-13BC5C20466A}" type="datetimeFigureOut">
              <a:rPr lang="en-US" smtClean="0"/>
              <a:t>2/5/26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9BBB-C9B3-9548-9687-68F50E5F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9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7FA6-3BD0-0145-8990-13BC5C20466A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9BBB-C9B3-9548-9687-68F50E5F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7FA6-3BD0-0145-8990-13BC5C20466A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9BBB-C9B3-9548-9687-68F50E5F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0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7F7FA6-3BD0-0145-8990-13BC5C20466A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309BBB-C9B3-9548-9687-68F50E5F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3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D8B86-70A0-A115-E363-69A214ABFE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Object detection: where then what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FBA72-280A-0916-31A7-478DB67B4C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1209954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529A-DBF4-8E09-2BD7-4B7511B5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ROIAlign</a:t>
            </a:r>
            <a:r>
              <a:rPr lang="en-US" dirty="0"/>
              <a:t> preserves spatial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DB647-CE51-8D40-D64B-67618A2F0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6EE07-22B6-E15A-316D-4408EAD21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0" y="2405393"/>
            <a:ext cx="5245100" cy="281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BDE352-8C4E-EA5C-8730-BCB2F9786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0" y="5484648"/>
            <a:ext cx="70739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6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C833-30AE-5C9D-3E62-4808F6D4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MaskRCNN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1A1B8-D1A2-41DB-46FA-42F832262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03" y="1892135"/>
            <a:ext cx="8525641" cy="476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C0006A-DEA1-08BB-1617-2C338A9A5A1D}"/>
              </a:ext>
            </a:extLst>
          </p:cNvPr>
          <p:cNvSpPr txBox="1"/>
          <p:nvPr/>
        </p:nvSpPr>
        <p:spPr>
          <a:xfrm>
            <a:off x="5319472" y="6176963"/>
            <a:ext cx="267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Choose some RPN boxes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0A2F6-A872-9B26-E954-F9173306FCF4}"/>
              </a:ext>
            </a:extLst>
          </p:cNvPr>
          <p:cNvSpPr txBox="1"/>
          <p:nvPr/>
        </p:nvSpPr>
        <p:spPr>
          <a:xfrm>
            <a:off x="5958630" y="4450092"/>
            <a:ext cx="1726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Cut out feature </a:t>
            </a:r>
          </a:p>
          <a:p>
            <a:r>
              <a:rPr lang="en-US" dirty="0">
                <a:solidFill>
                  <a:srgbClr val="FF0000"/>
                </a:solidFill>
              </a:rPr>
              <a:t>map region for </a:t>
            </a:r>
          </a:p>
          <a:p>
            <a:r>
              <a:rPr lang="en-US" dirty="0">
                <a:solidFill>
                  <a:srgbClr val="FF0000"/>
                </a:solidFill>
              </a:rPr>
              <a:t>box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CF3D23-322E-0F2F-0E9D-CFD19A95DF95}"/>
              </a:ext>
            </a:extLst>
          </p:cNvPr>
          <p:cNvSpPr txBox="1"/>
          <p:nvPr/>
        </p:nvSpPr>
        <p:spPr>
          <a:xfrm>
            <a:off x="3784961" y="2896734"/>
            <a:ext cx="2071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Adjust feature map</a:t>
            </a:r>
          </a:p>
          <a:p>
            <a:r>
              <a:rPr lang="en-US" dirty="0">
                <a:solidFill>
                  <a:srgbClr val="FF0000"/>
                </a:solidFill>
              </a:rPr>
              <a:t>region to fixed size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8DE99A-E74D-74DC-77D6-147FD58B74A2}"/>
              </a:ext>
            </a:extLst>
          </p:cNvPr>
          <p:cNvSpPr txBox="1"/>
          <p:nvPr/>
        </p:nvSpPr>
        <p:spPr>
          <a:xfrm>
            <a:off x="6358759" y="1690689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stuff</a:t>
            </a:r>
          </a:p>
        </p:txBody>
      </p:sp>
    </p:spTree>
    <p:extLst>
      <p:ext uri="{BB962C8B-B14F-4D97-AF65-F5344CB8AC3E}">
        <p14:creationId xmlns:p14="http://schemas.microsoft.com/office/powerpoint/2010/main" val="2505702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E047-7450-A17A-801D-4CDBB2663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with masks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CEC48-B49E-7F7C-5BAD-01955C994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108027"/>
            <a:ext cx="7886700" cy="1068935"/>
          </a:xfrm>
        </p:spPr>
        <p:txBody>
          <a:bodyPr/>
          <a:lstStyle/>
          <a:p>
            <a:r>
              <a:rPr lang="en-US" dirty="0"/>
              <a:t>Evaluation: </a:t>
            </a:r>
          </a:p>
          <a:p>
            <a:pPr lvl="1"/>
            <a:r>
              <a:rPr lang="en-US" dirty="0"/>
              <a:t>you can compute </a:t>
            </a:r>
            <a:r>
              <a:rPr lang="en-US" dirty="0" err="1"/>
              <a:t>IoU</a:t>
            </a:r>
            <a:r>
              <a:rPr lang="en-US" dirty="0"/>
              <a:t> for masks, too...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A4D19-146D-C35F-88EB-AFBC9C98A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77" y="1784592"/>
            <a:ext cx="8815416" cy="332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68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6D5A-CD13-27B2-5D7B-AB7E0BCA5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0641C-7E29-730C-597D-324636A21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 more stuff from ROI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 body </a:t>
            </a:r>
            <a:r>
              <a:rPr lang="en-US" dirty="0" err="1"/>
              <a:t>keypoints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Bolt onto a semantic </a:t>
            </a:r>
            <a:r>
              <a:rPr lang="en-US" dirty="0" err="1"/>
              <a:t>segmenter</a:t>
            </a:r>
            <a:endParaRPr lang="en-US" dirty="0"/>
          </a:p>
          <a:p>
            <a:pPr lvl="1"/>
            <a:r>
              <a:rPr lang="en-US" dirty="0"/>
              <a:t>to get panoptic segmentation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4D326-8FF5-3AE9-B166-939977EF5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66" y="2684530"/>
            <a:ext cx="7772400" cy="224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2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AD665-798E-4FF7-8699-0674EE4C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Became </a:t>
            </a:r>
            <a:r>
              <a:rPr lang="en-US" dirty="0" err="1"/>
              <a:t>Detectron</a:t>
            </a:r>
            <a:r>
              <a:rPr lang="en-US" dirty="0"/>
              <a:t>, </a:t>
            </a:r>
            <a:r>
              <a:rPr lang="en-US" dirty="0" err="1"/>
              <a:t>Detectron</a:t>
            </a:r>
            <a:r>
              <a:rPr lang="en-US" dirty="0"/>
              <a:t>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25D66C-9162-A78A-2EB5-47A9877BE751}"/>
              </a:ext>
            </a:extLst>
          </p:cNvPr>
          <p:cNvSpPr txBox="1"/>
          <p:nvPr/>
        </p:nvSpPr>
        <p:spPr>
          <a:xfrm>
            <a:off x="1692166" y="2967335"/>
            <a:ext cx="6084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https://detectron2.readthedocs.io/</a:t>
            </a:r>
            <a:r>
              <a:rPr lang="en-US" sz="2400" dirty="0" err="1"/>
              <a:t>en</a:t>
            </a:r>
            <a:r>
              <a:rPr lang="en-US" sz="2400" dirty="0"/>
              <a:t>/latest/</a:t>
            </a:r>
          </a:p>
        </p:txBody>
      </p:sp>
    </p:spTree>
    <p:extLst>
      <p:ext uri="{BB962C8B-B14F-4D97-AF65-F5344CB8AC3E}">
        <p14:creationId xmlns:p14="http://schemas.microsoft.com/office/powerpoint/2010/main" val="4209906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7389-E666-5B69-302F-FF140E62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think about...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28495-454F-E4FC-DEA7-7237F1EFC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other useful things could you predict with </a:t>
            </a:r>
            <a:r>
              <a:rPr lang="en-US" dirty="0" err="1"/>
              <a:t>MaskRCNN</a:t>
            </a:r>
            <a:r>
              <a:rPr lang="en-US" dirty="0"/>
              <a:t>?</a:t>
            </a:r>
          </a:p>
          <a:p>
            <a:r>
              <a:rPr lang="en-US" dirty="0"/>
              <a:t>How do you guarantee performance?</a:t>
            </a:r>
          </a:p>
        </p:txBody>
      </p:sp>
    </p:spTree>
    <p:extLst>
      <p:ext uri="{BB962C8B-B14F-4D97-AF65-F5344CB8AC3E}">
        <p14:creationId xmlns:p14="http://schemas.microsoft.com/office/powerpoint/2010/main" val="187399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1FF0A-1946-1257-F745-7E7F332F5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 RCNN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42066-F517-F99B-5E62-9BE06A9EF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Ideas:</a:t>
            </a:r>
          </a:p>
          <a:p>
            <a:pPr lvl="1"/>
            <a:r>
              <a:rPr lang="en-US" dirty="0"/>
              <a:t>Sample the world of boxes</a:t>
            </a:r>
          </a:p>
          <a:p>
            <a:pPr lvl="1"/>
            <a:r>
              <a:rPr lang="en-US" dirty="0"/>
              <a:t>Decide which boxes are worth looking at</a:t>
            </a:r>
          </a:p>
          <a:p>
            <a:pPr lvl="1"/>
            <a:r>
              <a:rPr lang="en-US" dirty="0"/>
              <a:t>Score boxes</a:t>
            </a:r>
          </a:p>
          <a:p>
            <a:pPr lvl="1"/>
            <a:r>
              <a:rPr lang="en-US" dirty="0"/>
              <a:t>Cleanup</a:t>
            </a:r>
          </a:p>
          <a:p>
            <a:pPr lvl="2"/>
            <a:r>
              <a:rPr lang="en-US" dirty="0"/>
              <a:t>Threshold</a:t>
            </a:r>
          </a:p>
          <a:p>
            <a:pPr lvl="2"/>
            <a:r>
              <a:rPr lang="en-US" dirty="0"/>
              <a:t>Non-maximum suppression</a:t>
            </a:r>
          </a:p>
          <a:p>
            <a:pPr lvl="2"/>
            <a:r>
              <a:rPr lang="en-US" dirty="0"/>
              <a:t>Bounding box regression</a:t>
            </a:r>
          </a:p>
          <a:p>
            <a:r>
              <a:rPr lang="en-US" dirty="0"/>
              <a:t>Build all this on top of an image encoder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6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36ACE-1ABD-1C94-E208-576C1C68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the world of boxes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0C844-B586-5402-6E65-A4DBDD8B6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01065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4 dimensional  </a:t>
            </a:r>
          </a:p>
          <a:p>
            <a:pPr lvl="1"/>
            <a:r>
              <a:rPr lang="en-US" dirty="0"/>
              <a:t>boxes are axis aligned (</a:t>
            </a:r>
            <a:r>
              <a:rPr lang="en-US" dirty="0" err="1"/>
              <a:t>eg</a:t>
            </a:r>
            <a:r>
              <a:rPr lang="en-US" dirty="0"/>
              <a:t> top left, bottom right)</a:t>
            </a:r>
          </a:p>
          <a:p>
            <a:r>
              <a:rPr lang="en-US" dirty="0"/>
              <a:t>Samples don’t need to be uniform across dims</a:t>
            </a:r>
          </a:p>
          <a:p>
            <a:r>
              <a:rPr lang="en-US" dirty="0"/>
              <a:t>Sampling:</a:t>
            </a:r>
          </a:p>
          <a:p>
            <a:pPr lvl="1"/>
            <a:r>
              <a:rPr lang="en-US" dirty="0"/>
              <a:t>Even grid of centers across image (S x T)</a:t>
            </a:r>
          </a:p>
          <a:p>
            <a:pPr lvl="1"/>
            <a:r>
              <a:rPr lang="en-US" dirty="0"/>
              <a:t>At each center, 3 scales and 3 aspect ratios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04A2A-6D15-D66E-7CA1-C9B502312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718" y="3742121"/>
            <a:ext cx="4968564" cy="311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7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FF9229-C246-BE5B-5031-30DB7EF40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12612"/>
            <a:ext cx="4208731" cy="51404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A53352-08FD-289B-3D16-AC92BCCD3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boxes are worth looking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17A10-D2AD-7569-2FE9-1E1E4AD7C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057" y="1920218"/>
            <a:ext cx="5561943" cy="435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Region proposal network </a:t>
            </a:r>
            <a:r>
              <a:rPr lang="en-US" dirty="0"/>
              <a:t>produces:</a:t>
            </a:r>
          </a:p>
          <a:p>
            <a:pPr lvl="1"/>
            <a:r>
              <a:rPr lang="en-US" dirty="0"/>
              <a:t>(2x9)</a:t>
            </a:r>
            <a:r>
              <a:rPr lang="en-US" dirty="0" err="1"/>
              <a:t>xSxT</a:t>
            </a:r>
            <a:r>
              <a:rPr lang="en-US" dirty="0"/>
              <a:t> block of box scores (</a:t>
            </a:r>
            <a:r>
              <a:rPr lang="en-US" dirty="0" err="1"/>
              <a:t>cls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objectness</a:t>
            </a:r>
            <a:r>
              <a:rPr lang="en-US" dirty="0"/>
              <a:t> score</a:t>
            </a:r>
          </a:p>
          <a:p>
            <a:pPr lvl="1"/>
            <a:r>
              <a:rPr lang="en-US" dirty="0"/>
              <a:t>(4x9)</a:t>
            </a:r>
            <a:r>
              <a:rPr lang="en-US" dirty="0" err="1"/>
              <a:t>xSxT</a:t>
            </a:r>
            <a:r>
              <a:rPr lang="en-US" dirty="0"/>
              <a:t> block of offsets (reg)</a:t>
            </a:r>
          </a:p>
          <a:p>
            <a:pPr lvl="2"/>
            <a:r>
              <a:rPr lang="en-US" dirty="0"/>
              <a:t>mild improvement to box corners to get score</a:t>
            </a:r>
          </a:p>
        </p:txBody>
      </p:sp>
    </p:spTree>
    <p:extLst>
      <p:ext uri="{BB962C8B-B14F-4D97-AF65-F5344CB8AC3E}">
        <p14:creationId xmlns:p14="http://schemas.microsoft.com/office/powerpoint/2010/main" val="148323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95A3-2823-8B71-32B6-5EE46625D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the boxes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4DAF3-9367-BE47-E13B-DBD96A6A9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09" y="1690689"/>
            <a:ext cx="7657671" cy="44531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8D80C0-C309-D4B7-BF60-670C2E19935B}"/>
              </a:ext>
            </a:extLst>
          </p:cNvPr>
          <p:cNvSpPr txBox="1"/>
          <p:nvPr/>
        </p:nvSpPr>
        <p:spPr>
          <a:xfrm>
            <a:off x="5160579" y="5774459"/>
            <a:ext cx="267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Choose some RPN boxes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E6A3A-6ED7-ED05-70A9-51B2513DA217}"/>
              </a:ext>
            </a:extLst>
          </p:cNvPr>
          <p:cNvSpPr txBox="1"/>
          <p:nvPr/>
        </p:nvSpPr>
        <p:spPr>
          <a:xfrm>
            <a:off x="5799737" y="4047588"/>
            <a:ext cx="1726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Cut out feature </a:t>
            </a:r>
          </a:p>
          <a:p>
            <a:r>
              <a:rPr lang="en-US" dirty="0">
                <a:solidFill>
                  <a:srgbClr val="FF0000"/>
                </a:solidFill>
              </a:rPr>
              <a:t>map region for </a:t>
            </a:r>
          </a:p>
          <a:p>
            <a:r>
              <a:rPr lang="en-US" dirty="0">
                <a:solidFill>
                  <a:srgbClr val="FF0000"/>
                </a:solidFill>
              </a:rPr>
              <a:t>box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8B846-04BD-67D9-AE5B-E985005C57AF}"/>
              </a:ext>
            </a:extLst>
          </p:cNvPr>
          <p:cNvSpPr txBox="1"/>
          <p:nvPr/>
        </p:nvSpPr>
        <p:spPr>
          <a:xfrm>
            <a:off x="3626068" y="2494230"/>
            <a:ext cx="2071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Adjust feature map</a:t>
            </a:r>
          </a:p>
          <a:p>
            <a:r>
              <a:rPr lang="en-US" dirty="0">
                <a:solidFill>
                  <a:srgbClr val="FF0000"/>
                </a:solidFill>
              </a:rPr>
              <a:t>region to fixed size</a:t>
            </a:r>
          </a:p>
        </p:txBody>
      </p:sp>
    </p:spTree>
    <p:extLst>
      <p:ext uri="{BB962C8B-B14F-4D97-AF65-F5344CB8AC3E}">
        <p14:creationId xmlns:p14="http://schemas.microsoft.com/office/powerpoint/2010/main" val="260502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C6BE-9015-AE18-6E91-54060B00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the feature map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41E6A-6A8A-CFDB-9939-D3A26D6D8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58" y="1825625"/>
            <a:ext cx="3680591" cy="4351338"/>
          </a:xfrm>
        </p:spPr>
        <p:txBody>
          <a:bodyPr/>
          <a:lstStyle/>
          <a:p>
            <a:r>
              <a:rPr lang="en-US" dirty="0"/>
              <a:t>Find corresponding window</a:t>
            </a:r>
          </a:p>
          <a:p>
            <a:pPr lvl="1"/>
            <a:r>
              <a:rPr lang="en-US" dirty="0"/>
              <a:t>by rounding</a:t>
            </a:r>
          </a:p>
          <a:p>
            <a:r>
              <a:rPr lang="en-US" dirty="0"/>
              <a:t>Within </a:t>
            </a:r>
            <a:r>
              <a:rPr lang="en-US" dirty="0" err="1"/>
              <a:t>subgrid</a:t>
            </a:r>
            <a:r>
              <a:rPr lang="en-US" dirty="0"/>
              <a:t>, max-pool</a:t>
            </a:r>
          </a:p>
          <a:p>
            <a:pPr lvl="1"/>
            <a:r>
              <a:rPr lang="en-US" dirty="0" err="1"/>
              <a:t>subgrid</a:t>
            </a:r>
            <a:r>
              <a:rPr lang="en-US" dirty="0"/>
              <a:t> by rounding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826D9-CED7-5CAF-3C6B-135E7794D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59" y="1690689"/>
            <a:ext cx="3479800" cy="3771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9229B-EEFB-CB05-01F3-78E03BBC8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5592763"/>
            <a:ext cx="70739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4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EFFB0-9733-4264-BA8B-B50392DEE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297D6-2470-80C2-B0F7-43ABDC709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B2F01-F68A-73F0-F045-86098E7F4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039104"/>
            <a:ext cx="7772400" cy="413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6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D9C9C-578F-8764-3852-C09EA9649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requires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E9995-9A9F-6AFF-93C2-8A8EFC34B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Data:  </a:t>
            </a:r>
          </a:p>
          <a:p>
            <a:pPr lvl="1"/>
            <a:r>
              <a:rPr lang="en-US" dirty="0"/>
              <a:t>labelled boxes on images</a:t>
            </a:r>
          </a:p>
          <a:p>
            <a:r>
              <a:rPr lang="en-US" dirty="0"/>
              <a:t>I) Train RPN using pretrained encoder</a:t>
            </a:r>
          </a:p>
          <a:p>
            <a:pPr lvl="1"/>
            <a:r>
              <a:rPr lang="en-US" dirty="0"/>
              <a:t>Finetune ImageNet encoder</a:t>
            </a:r>
          </a:p>
          <a:p>
            <a:pPr lvl="1"/>
            <a:r>
              <a:rPr lang="en-US" dirty="0"/>
              <a:t>Note class imbalance</a:t>
            </a:r>
          </a:p>
          <a:p>
            <a:pPr lvl="2"/>
            <a:r>
              <a:rPr lang="en-US" dirty="0"/>
              <a:t> there are more empty than object boxes</a:t>
            </a:r>
          </a:p>
          <a:p>
            <a:r>
              <a:rPr lang="en-US" dirty="0"/>
              <a:t>II) Train classifier using pretrained encoder</a:t>
            </a:r>
          </a:p>
          <a:p>
            <a:pPr lvl="1"/>
            <a:r>
              <a:rPr lang="en-US" dirty="0"/>
              <a:t>Finetune different ImageNet encoder</a:t>
            </a:r>
          </a:p>
          <a:p>
            <a:pPr lvl="1"/>
            <a:r>
              <a:rPr lang="en-US" dirty="0"/>
              <a:t>Use RPN boxes (now two encoders!)</a:t>
            </a:r>
          </a:p>
          <a:p>
            <a:r>
              <a:rPr lang="en-US" dirty="0"/>
              <a:t>III) Finetune RPN layers on fixed encoder from II</a:t>
            </a:r>
          </a:p>
          <a:p>
            <a:r>
              <a:rPr lang="en-US" dirty="0"/>
              <a:t>IV) Finetune classifier,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using RPN, encoder from III</a:t>
            </a:r>
          </a:p>
        </p:txBody>
      </p:sp>
    </p:spTree>
    <p:extLst>
      <p:ext uri="{BB962C8B-B14F-4D97-AF65-F5344CB8AC3E}">
        <p14:creationId xmlns:p14="http://schemas.microsoft.com/office/powerpoint/2010/main" val="35447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BF6CC-E874-11A2-C36F-F59A3C72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 RCNN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56B93-6CE8-A8D1-405C-CB71E2817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like a better localization of object</a:t>
            </a:r>
          </a:p>
          <a:p>
            <a:r>
              <a:rPr lang="en-US" dirty="0"/>
              <a:t>Get by:</a:t>
            </a:r>
          </a:p>
          <a:p>
            <a:pPr lvl="1"/>
            <a:r>
              <a:rPr lang="en-US" dirty="0"/>
              <a:t>modifying </a:t>
            </a:r>
            <a:r>
              <a:rPr lang="en-US" dirty="0" err="1"/>
              <a:t>ROIPool</a:t>
            </a:r>
            <a:endParaRPr lang="en-US" dirty="0"/>
          </a:p>
          <a:p>
            <a:pPr lvl="1"/>
            <a:r>
              <a:rPr lang="en-US" dirty="0"/>
              <a:t>decoding result into mask as well.</a:t>
            </a:r>
          </a:p>
        </p:txBody>
      </p:sp>
    </p:spTree>
    <p:extLst>
      <p:ext uri="{BB962C8B-B14F-4D97-AF65-F5344CB8AC3E}">
        <p14:creationId xmlns:p14="http://schemas.microsoft.com/office/powerpoint/2010/main" val="4183039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369</Words>
  <Application>Microsoft Macintosh PowerPoint</Application>
  <PresentationFormat>On-screen Show (4:3)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Object detection: where then what</vt:lpstr>
      <vt:lpstr>Faster RCNN</vt:lpstr>
      <vt:lpstr>Sampling the world of boxes</vt:lpstr>
      <vt:lpstr>Which boxes are worth looking at</vt:lpstr>
      <vt:lpstr>Scoring the boxes</vt:lpstr>
      <vt:lpstr>Adjusting the feature map region</vt:lpstr>
      <vt:lpstr>Detection</vt:lpstr>
      <vt:lpstr>Training requires care</vt:lpstr>
      <vt:lpstr>Mask RCNN</vt:lpstr>
      <vt:lpstr>ROIAlign preserves spatial detail</vt:lpstr>
      <vt:lpstr>MaskRCNN</vt:lpstr>
      <vt:lpstr>Detection with masks</vt:lpstr>
      <vt:lpstr>Variants</vt:lpstr>
      <vt:lpstr>Became Detectron, Detectron 2</vt:lpstr>
      <vt:lpstr>Things to think about...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18</cp:revision>
  <dcterms:created xsi:type="dcterms:W3CDTF">2026-02-05T15:13:56Z</dcterms:created>
  <dcterms:modified xsi:type="dcterms:W3CDTF">2026-02-05T16:48:45Z</dcterms:modified>
</cp:coreProperties>
</file>