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1092" r:id="rId3"/>
    <p:sldId id="1093" r:id="rId4"/>
    <p:sldId id="1095" r:id="rId5"/>
    <p:sldId id="1094" r:id="rId6"/>
    <p:sldId id="1096" r:id="rId7"/>
    <p:sldId id="1097" r:id="rId8"/>
    <p:sldId id="1098" r:id="rId9"/>
    <p:sldId id="1099" r:id="rId10"/>
    <p:sldId id="1100" r:id="rId11"/>
    <p:sldId id="1101" r:id="rId12"/>
    <p:sldId id="110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1411-F00E-8A4B-9674-0EA549399320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A2F2-4177-BD49-BAC9-63EBECD9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4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1411-F00E-8A4B-9674-0EA549399320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A2F2-4177-BD49-BAC9-63EBECD9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1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1411-F00E-8A4B-9674-0EA549399320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A2F2-4177-BD49-BAC9-63EBECD9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3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1411-F00E-8A4B-9674-0EA549399320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A2F2-4177-BD49-BAC9-63EBECD9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0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1411-F00E-8A4B-9674-0EA549399320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A2F2-4177-BD49-BAC9-63EBECD9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5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1411-F00E-8A4B-9674-0EA549399320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A2F2-4177-BD49-BAC9-63EBECD9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1411-F00E-8A4B-9674-0EA549399320}" type="datetimeFigureOut">
              <a:rPr lang="en-US" smtClean="0"/>
              <a:t>3/9/26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A2F2-4177-BD49-BAC9-63EBECD9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1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1411-F00E-8A4B-9674-0EA549399320}" type="datetimeFigureOut">
              <a:rPr lang="en-US" smtClean="0"/>
              <a:t>3/9/26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A2F2-4177-BD49-BAC9-63EBECD9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0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1411-F00E-8A4B-9674-0EA549399320}" type="datetimeFigureOut">
              <a:rPr lang="en-US" smtClean="0"/>
              <a:t>3/9/26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A2F2-4177-BD49-BAC9-63EBECD9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5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1411-F00E-8A4B-9674-0EA549399320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A2F2-4177-BD49-BAC9-63EBECD9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0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1411-F00E-8A4B-9674-0EA549399320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A2F2-4177-BD49-BAC9-63EBECD9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0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001411-F00E-8A4B-9674-0EA549399320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AFA2F2-4177-BD49-BAC9-63EBECD9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8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30AE-1589-16A7-586A-BB9030CA4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Estimating Optic Flow with Regression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4CFA0-D774-8F2A-02C1-82308B6D99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4222083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9B900-EDAC-BE39-2A45-B32EA926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 Flows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71E2C-DD73-48D8-7029-5D4D0C12B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95450"/>
            <a:ext cx="7772400" cy="3467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62CB8B-DE8D-35E2-771A-7417548EF5C4}"/>
              </a:ext>
            </a:extLst>
          </p:cNvPr>
          <p:cNvSpPr txBox="1"/>
          <p:nvPr/>
        </p:nvSpPr>
        <p:spPr>
          <a:xfrm>
            <a:off x="861848" y="5846543"/>
            <a:ext cx="7148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SINTEL is a rendered dataset from CGI movie, so ground truth is known</a:t>
            </a:r>
          </a:p>
          <a:p>
            <a:r>
              <a:rPr lang="en-US" dirty="0"/>
              <a:t>(most unusual)</a:t>
            </a:r>
          </a:p>
        </p:txBody>
      </p:sp>
    </p:spTree>
    <p:extLst>
      <p:ext uri="{BB962C8B-B14F-4D97-AF65-F5344CB8AC3E}">
        <p14:creationId xmlns:p14="http://schemas.microsoft.com/office/powerpoint/2010/main" val="1990420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DD43D-34F5-C5F0-8113-3365CB4A2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9882-C696-657E-CC2A-BC06F1C1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 Flows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7B0E45-7022-380F-4019-D5CD9881E8B4}"/>
              </a:ext>
            </a:extLst>
          </p:cNvPr>
          <p:cNvSpPr txBox="1"/>
          <p:nvPr/>
        </p:nvSpPr>
        <p:spPr>
          <a:xfrm>
            <a:off x="861848" y="5846543"/>
            <a:ext cx="3297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KITTI – autonomous car dataset</a:t>
            </a:r>
          </a:p>
          <a:p>
            <a:r>
              <a:rPr lang="en-US" dirty="0"/>
              <a:t>Davis – 1088x1920 resolution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8DF042-DA7A-1892-979A-D04E647DD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84132"/>
            <a:ext cx="7772400" cy="388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40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F1A7D-26F8-72F1-5388-E32D415BB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datasets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9BC53-1CBA-4265-4875-2D4D0D87E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is usually on rendered/synthetic data</a:t>
            </a:r>
          </a:p>
          <a:p>
            <a:endParaRPr lang="en-US" dirty="0"/>
          </a:p>
          <a:p>
            <a:r>
              <a:rPr lang="en-US" dirty="0"/>
              <a:t>Notice there are opportunities for self-learning</a:t>
            </a:r>
          </a:p>
          <a:p>
            <a:pPr lvl="1"/>
            <a:r>
              <a:rPr lang="en-US" dirty="0"/>
              <a:t>Just minimize photometric loss</a:t>
            </a:r>
          </a:p>
          <a:p>
            <a:pPr lvl="1"/>
            <a:r>
              <a:rPr lang="en-US"/>
              <a:t>But...</a:t>
            </a:r>
          </a:p>
        </p:txBody>
      </p:sp>
    </p:spTree>
    <p:extLst>
      <p:ext uri="{BB962C8B-B14F-4D97-AF65-F5344CB8AC3E}">
        <p14:creationId xmlns:p14="http://schemas.microsoft.com/office/powerpoint/2010/main" val="291932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9BF5-175C-E2F5-1079-8DE0749C8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what the decoder does...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14B7A-1559-CED7-30AB-8F4B19A94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Regression – predict “image like thing” from image</a:t>
            </a:r>
          </a:p>
          <a:p>
            <a:r>
              <a:rPr lang="en-US" dirty="0"/>
              <a:t>An “image like” thing</a:t>
            </a:r>
          </a:p>
          <a:p>
            <a:pPr lvl="1"/>
            <a:r>
              <a:rPr lang="en-US" dirty="0"/>
              <a:t>may have the same resolution as the image</a:t>
            </a:r>
          </a:p>
          <a:p>
            <a:pPr lvl="1"/>
            <a:r>
              <a:rPr lang="en-US" dirty="0"/>
              <a:t>continuous (not categorical)</a:t>
            </a:r>
          </a:p>
          <a:p>
            <a:pPr lvl="1"/>
            <a:r>
              <a:rPr lang="en-US" dirty="0"/>
              <a:t>lots of examples</a:t>
            </a:r>
          </a:p>
          <a:p>
            <a:pPr lvl="1"/>
            <a:r>
              <a:rPr lang="en-US" dirty="0"/>
              <a:t>can be predicted from an image (but how do we know?)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depth</a:t>
            </a:r>
          </a:p>
          <a:p>
            <a:pPr lvl="1"/>
            <a:r>
              <a:rPr lang="en-US" dirty="0"/>
              <a:t>normal</a:t>
            </a:r>
          </a:p>
          <a:p>
            <a:pPr lvl="1"/>
            <a:r>
              <a:rPr lang="en-US" dirty="0"/>
              <a:t>defogged image</a:t>
            </a:r>
          </a:p>
          <a:p>
            <a:pPr lvl="1"/>
            <a:r>
              <a:rPr lang="en-US" dirty="0" err="1"/>
              <a:t>superresolution</a:t>
            </a:r>
            <a:endParaRPr lang="en-US" dirty="0"/>
          </a:p>
          <a:p>
            <a:pPr lvl="1"/>
            <a:r>
              <a:rPr lang="en-US" dirty="0"/>
              <a:t>lots of others..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8EFEE-4083-AB12-9238-80C18D280E4A}"/>
              </a:ext>
            </a:extLst>
          </p:cNvPr>
          <p:cNvSpPr txBox="1"/>
          <p:nvPr/>
        </p:nvSpPr>
        <p:spPr>
          <a:xfrm>
            <a:off x="3457903" y="4582510"/>
            <a:ext cx="4959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Why not predict flow?</a:t>
            </a:r>
          </a:p>
        </p:txBody>
      </p:sp>
    </p:spTree>
    <p:extLst>
      <p:ext uri="{BB962C8B-B14F-4D97-AF65-F5344CB8AC3E}">
        <p14:creationId xmlns:p14="http://schemas.microsoft.com/office/powerpoint/2010/main" val="171470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EA63A-13C2-2CA1-5A31-F20C1905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896A-CDD1-253A-DDC9-137DFE2D0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BD953-F607-894E-58D2-416675356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55" y="109976"/>
            <a:ext cx="8806759" cy="666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146E6-2E2F-76B5-FFF7-084D3DC30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B9D9C-718C-B369-E238-5A750726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flownets</a:t>
            </a:r>
            <a:r>
              <a:rPr lang="en-US" dirty="0"/>
              <a:t> =&gt; better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FBA9C-449C-FB0C-6ABC-B1916E2C5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analogy with incremental flow estimation</a:t>
            </a:r>
          </a:p>
          <a:p>
            <a:pPr lvl="1"/>
            <a:r>
              <a:rPr lang="en-US" dirty="0"/>
              <a:t>also, multi scale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BB8DA-ECA6-45B9-29F2-2D738298C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799"/>
            <a:ext cx="8876122" cy="32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61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C182-0485-11EC-3B64-642769A7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flownets</a:t>
            </a:r>
            <a:r>
              <a:rPr lang="en-US" dirty="0"/>
              <a:t> =&gt; better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44862E-37D4-0655-E835-AF1CF6DE7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799"/>
            <a:ext cx="8876122" cy="3255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1B160B-8649-0DD5-31D2-02174AC935F3}"/>
              </a:ext>
            </a:extLst>
          </p:cNvPr>
          <p:cNvSpPr txBox="1"/>
          <p:nvPr/>
        </p:nvSpPr>
        <p:spPr>
          <a:xfrm>
            <a:off x="84082" y="2060027"/>
            <a:ext cx="368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Warp image 2 backward along flow;</a:t>
            </a:r>
          </a:p>
          <a:p>
            <a:r>
              <a:rPr lang="en-US" dirty="0">
                <a:solidFill>
                  <a:srgbClr val="FF0000"/>
                </a:solidFill>
              </a:rPr>
              <a:t>should look like 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1DCB18-289D-7011-FA38-A414CBC1355F}"/>
              </a:ext>
            </a:extLst>
          </p:cNvPr>
          <p:cNvCxnSpPr/>
          <p:nvPr/>
        </p:nvCxnSpPr>
        <p:spPr>
          <a:xfrm>
            <a:off x="1124607" y="2795752"/>
            <a:ext cx="956441" cy="105103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6BE789-E3DF-2044-5F75-103868D9AB3A}"/>
              </a:ext>
            </a:extLst>
          </p:cNvPr>
          <p:cNvCxnSpPr>
            <a:cxnSpLocks/>
          </p:cNvCxnSpPr>
          <p:nvPr/>
        </p:nvCxnSpPr>
        <p:spPr>
          <a:xfrm flipV="1">
            <a:off x="914400" y="5097517"/>
            <a:ext cx="1166648" cy="557049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DC9DA44-32E5-C4DF-89CE-D3EFA1132ABB}"/>
              </a:ext>
            </a:extLst>
          </p:cNvPr>
          <p:cNvSpPr txBox="1"/>
          <p:nvPr/>
        </p:nvSpPr>
        <p:spPr>
          <a:xfrm>
            <a:off x="0" y="5766320"/>
            <a:ext cx="2144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image 1 – warped 2;</a:t>
            </a:r>
          </a:p>
          <a:p>
            <a:r>
              <a:rPr lang="en-US" dirty="0">
                <a:solidFill>
                  <a:srgbClr val="FF0000"/>
                </a:solidFill>
              </a:rPr>
              <a:t>cue to flow errors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E11CDB-6A85-EB32-49E0-D0065A237B37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1072153" y="5164575"/>
            <a:ext cx="3258109" cy="60174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4A72B5-0D01-7FB3-E718-28D04D2BBD5E}"/>
              </a:ext>
            </a:extLst>
          </p:cNvPr>
          <p:cNvCxnSpPr>
            <a:cxnSpLocks/>
          </p:cNvCxnSpPr>
          <p:nvPr/>
        </p:nvCxnSpPr>
        <p:spPr>
          <a:xfrm>
            <a:off x="1240221" y="2773416"/>
            <a:ext cx="3090041" cy="107337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73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95D89-0EF1-5BA0-AF3F-30A34DAB1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DAF1B-5C81-B578-5FBB-614A42B84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flownets</a:t>
            </a:r>
            <a:r>
              <a:rPr lang="en-US" dirty="0"/>
              <a:t> =&gt; better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94FBC-DBA1-56AC-6A05-3F1767765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39" y="2537839"/>
            <a:ext cx="8876122" cy="3255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81C1D2-F7C8-3878-D2A4-13D2EE94646C}"/>
              </a:ext>
            </a:extLst>
          </p:cNvPr>
          <p:cNvSpPr txBox="1"/>
          <p:nvPr/>
        </p:nvSpPr>
        <p:spPr>
          <a:xfrm>
            <a:off x="718381" y="1663483"/>
            <a:ext cx="3853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Large displacement has larger stride;</a:t>
            </a:r>
          </a:p>
          <a:p>
            <a:r>
              <a:rPr lang="en-US" dirty="0">
                <a:solidFill>
                  <a:srgbClr val="FF0000"/>
                </a:solidFill>
              </a:rPr>
              <a:t>better at large flows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CC9658-9DF7-08D7-FEBE-E1628ED2D8EC}"/>
              </a:ext>
            </a:extLst>
          </p:cNvPr>
          <p:cNvCxnSpPr>
            <a:cxnSpLocks/>
          </p:cNvCxnSpPr>
          <p:nvPr/>
        </p:nvCxnSpPr>
        <p:spPr>
          <a:xfrm>
            <a:off x="1342629" y="2421568"/>
            <a:ext cx="0" cy="867682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23F9C74-0BEA-6503-0745-463EC9C09666}"/>
              </a:ext>
            </a:extLst>
          </p:cNvPr>
          <p:cNvSpPr txBox="1"/>
          <p:nvPr/>
        </p:nvSpPr>
        <p:spPr>
          <a:xfrm>
            <a:off x="4454366" y="6168027"/>
            <a:ext cx="4060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Small displacement has smaller stride;</a:t>
            </a:r>
          </a:p>
          <a:p>
            <a:r>
              <a:rPr lang="en-US" dirty="0">
                <a:solidFill>
                  <a:srgbClr val="FF0000"/>
                </a:solidFill>
              </a:rPr>
              <a:t>better at small flows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F31C073-65F5-B8EB-DC55-51B989AD4CF0}"/>
              </a:ext>
            </a:extLst>
          </p:cNvPr>
          <p:cNvCxnSpPr>
            <a:cxnSpLocks/>
          </p:cNvCxnSpPr>
          <p:nvPr/>
        </p:nvCxnSpPr>
        <p:spPr>
          <a:xfrm flipV="1">
            <a:off x="4844569" y="5793527"/>
            <a:ext cx="0" cy="300872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C045CB-33BA-02DD-44AA-E15B507F1CE6}"/>
              </a:ext>
            </a:extLst>
          </p:cNvPr>
          <p:cNvCxnSpPr>
            <a:cxnSpLocks/>
          </p:cNvCxnSpPr>
          <p:nvPr/>
        </p:nvCxnSpPr>
        <p:spPr>
          <a:xfrm>
            <a:off x="3639140" y="2309814"/>
            <a:ext cx="0" cy="867682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736B5A8-B48E-D785-28BC-8D799C7C125C}"/>
              </a:ext>
            </a:extLst>
          </p:cNvPr>
          <p:cNvSpPr txBox="1"/>
          <p:nvPr/>
        </p:nvSpPr>
        <p:spPr>
          <a:xfrm>
            <a:off x="133939" y="4936243"/>
            <a:ext cx="3026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Fewer small displacement</a:t>
            </a:r>
          </a:p>
          <a:p>
            <a:r>
              <a:rPr lang="en-US" dirty="0" err="1">
                <a:solidFill>
                  <a:srgbClr val="FF0000"/>
                </a:solidFill>
              </a:rPr>
              <a:t>flownets</a:t>
            </a:r>
            <a:r>
              <a:rPr lang="en-US" dirty="0">
                <a:solidFill>
                  <a:srgbClr val="FF0000"/>
                </a:solidFill>
              </a:rPr>
              <a:t>, because small </a:t>
            </a:r>
          </a:p>
          <a:p>
            <a:r>
              <a:rPr lang="en-US" dirty="0">
                <a:solidFill>
                  <a:srgbClr val="FF0000"/>
                </a:solidFill>
              </a:rPr>
              <a:t>small displacement is easier</a:t>
            </a:r>
          </a:p>
        </p:txBody>
      </p:sp>
    </p:spTree>
    <p:extLst>
      <p:ext uri="{BB962C8B-B14F-4D97-AF65-F5344CB8AC3E}">
        <p14:creationId xmlns:p14="http://schemas.microsoft.com/office/powerpoint/2010/main" val="20852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049E-A778-D4F6-A43B-7565C3510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6CDC-AD82-1E5D-EBA7-C11B4E393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</a:t>
            </a:r>
          </a:p>
          <a:p>
            <a:pPr lvl="1"/>
            <a:r>
              <a:rPr lang="en-US" dirty="0"/>
              <a:t>bigger GPUs means you can do more comparison</a:t>
            </a:r>
          </a:p>
          <a:p>
            <a:pPr lvl="1"/>
            <a:r>
              <a:rPr lang="en-US" dirty="0"/>
              <a:t>RAFT is the natural generalization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9F84B-ECF9-3E5A-DAD2-4B50D9A07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2" y="3633293"/>
            <a:ext cx="8905232" cy="305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80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FBC8E-61E9-07BE-6CA9-67DD1F16E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E219C-2629-A9DB-E2C5-B60D5E9D1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728822-4EA9-6FDE-C524-5A0B70D9D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2" y="3633293"/>
            <a:ext cx="8905232" cy="30512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619B35-7FC0-187D-73EE-56819744ABBC}"/>
              </a:ext>
            </a:extLst>
          </p:cNvPr>
          <p:cNvSpPr txBox="1"/>
          <p:nvPr/>
        </p:nvSpPr>
        <p:spPr>
          <a:xfrm>
            <a:off x="3163612" y="2249317"/>
            <a:ext cx="466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 images are 3xWxH, then this is </a:t>
            </a:r>
            <a:r>
              <a:rPr lang="en-US" dirty="0" err="1">
                <a:solidFill>
                  <a:srgbClr val="FF0000"/>
                </a:solidFill>
              </a:rPr>
              <a:t>WxHxWxH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- compare features at every location in 1 with</a:t>
            </a:r>
          </a:p>
          <a:p>
            <a:r>
              <a:rPr lang="en-US" dirty="0">
                <a:solidFill>
                  <a:srgbClr val="FF0000"/>
                </a:solidFill>
              </a:rPr>
              <a:t>    every location in 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AF95F0-E72C-EE78-F355-C4A50D0E106F}"/>
              </a:ext>
            </a:extLst>
          </p:cNvPr>
          <p:cNvCxnSpPr/>
          <p:nvPr/>
        </p:nvCxnSpPr>
        <p:spPr>
          <a:xfrm>
            <a:off x="3689131" y="3247697"/>
            <a:ext cx="0" cy="47296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D54D145-0D8A-BFD8-AC2F-C917029756F4}"/>
              </a:ext>
            </a:extLst>
          </p:cNvPr>
          <p:cNvSpPr txBox="1"/>
          <p:nvPr/>
        </p:nvSpPr>
        <p:spPr>
          <a:xfrm>
            <a:off x="0" y="2794164"/>
            <a:ext cx="2947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Each image is encoded with</a:t>
            </a:r>
          </a:p>
          <a:p>
            <a:r>
              <a:rPr lang="en-US" dirty="0">
                <a:solidFill>
                  <a:srgbClr val="FF0000"/>
                </a:solidFill>
              </a:rPr>
              <a:t>the same encoder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4CFE6C-3B15-11F7-E925-71BB32063411}"/>
              </a:ext>
            </a:extLst>
          </p:cNvPr>
          <p:cNvCxnSpPr/>
          <p:nvPr/>
        </p:nvCxnSpPr>
        <p:spPr>
          <a:xfrm>
            <a:off x="2146352" y="3198706"/>
            <a:ext cx="0" cy="47296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47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DA4AB-3EAA-A7BE-7F2D-3954EC3DF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A5C06-751C-7DA2-157F-24B31EC8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3C5CD-6CAB-A097-FB0C-82FFB93FD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7227"/>
            <a:ext cx="8905232" cy="3051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B4DE27-B9C3-C939-FEE6-2CE9D3D90FC4}"/>
              </a:ext>
            </a:extLst>
          </p:cNvPr>
          <p:cNvSpPr txBox="1"/>
          <p:nvPr/>
        </p:nvSpPr>
        <p:spPr>
          <a:xfrm>
            <a:off x="3626067" y="241842"/>
            <a:ext cx="56454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Essentially, a multi-scale pyramid</a:t>
            </a:r>
          </a:p>
          <a:p>
            <a:r>
              <a:rPr lang="en-US" dirty="0">
                <a:solidFill>
                  <a:srgbClr val="FF0000"/>
                </a:solidFill>
              </a:rPr>
              <a:t>For each location in image 1 (at original resolution)</a:t>
            </a:r>
          </a:p>
          <a:p>
            <a:r>
              <a:rPr lang="en-US" dirty="0">
                <a:solidFill>
                  <a:srgbClr val="FF0000"/>
                </a:solidFill>
              </a:rPr>
              <a:t>how good is match in image 2 (at each of multiple </a:t>
            </a:r>
          </a:p>
          <a:p>
            <a:r>
              <a:rPr lang="en-US" dirty="0">
                <a:solidFill>
                  <a:srgbClr val="FF0000"/>
                </a:solidFill>
              </a:rPr>
              <a:t>resolutions).  This is a representation of flow at multiple</a:t>
            </a:r>
          </a:p>
          <a:p>
            <a:r>
              <a:rPr lang="en-US" dirty="0">
                <a:solidFill>
                  <a:srgbClr val="FF0000"/>
                </a:solidFill>
              </a:rPr>
              <a:t>precisions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FD6092-7235-3275-ED61-3E20D78A1DEB}"/>
              </a:ext>
            </a:extLst>
          </p:cNvPr>
          <p:cNvCxnSpPr/>
          <p:nvPr/>
        </p:nvCxnSpPr>
        <p:spPr>
          <a:xfrm>
            <a:off x="4151586" y="1690689"/>
            <a:ext cx="0" cy="47296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D06F15E-47E6-D89E-5CD4-E08AEBF05835}"/>
              </a:ext>
            </a:extLst>
          </p:cNvPr>
          <p:cNvSpPr txBox="1"/>
          <p:nvPr/>
        </p:nvSpPr>
        <p:spPr>
          <a:xfrm>
            <a:off x="3144163" y="5288512"/>
            <a:ext cx="4711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Repeatedly re-estimate flow using:</a:t>
            </a:r>
          </a:p>
          <a:p>
            <a:r>
              <a:rPr lang="en-US" dirty="0">
                <a:solidFill>
                  <a:srgbClr val="FF0000"/>
                </a:solidFill>
              </a:rPr>
              <a:t>current estimate, info from correlations,</a:t>
            </a:r>
          </a:p>
          <a:p>
            <a:r>
              <a:rPr lang="en-US" dirty="0">
                <a:solidFill>
                  <a:srgbClr val="FF0000"/>
                </a:solidFill>
              </a:rPr>
              <a:t>context from context encoder, revised context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66FD87-3255-54E6-8269-3E54564FC885}"/>
              </a:ext>
            </a:extLst>
          </p:cNvPr>
          <p:cNvCxnSpPr>
            <a:cxnSpLocks/>
          </p:cNvCxnSpPr>
          <p:nvPr/>
        </p:nvCxnSpPr>
        <p:spPr>
          <a:xfrm flipV="1">
            <a:off x="4016522" y="4858958"/>
            <a:ext cx="0" cy="42955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91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1057</TotalTime>
  <Words>322</Words>
  <Application>Microsoft Macintosh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Estimating Optic Flow with Regression</vt:lpstr>
      <vt:lpstr>Change what the decoder does...</vt:lpstr>
      <vt:lpstr>PowerPoint Presentation</vt:lpstr>
      <vt:lpstr>More flownets =&gt; better results</vt:lpstr>
      <vt:lpstr>More flownets =&gt; better results</vt:lpstr>
      <vt:lpstr>More flownets =&gt; better results</vt:lpstr>
      <vt:lpstr>RAFT</vt:lpstr>
      <vt:lpstr>RAFT</vt:lpstr>
      <vt:lpstr>RAFT</vt:lpstr>
      <vt:lpstr>RAFT Flows</vt:lpstr>
      <vt:lpstr>RAFT Flows</vt:lpstr>
      <vt:lpstr>Significant datasets available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10</cp:revision>
  <dcterms:created xsi:type="dcterms:W3CDTF">2026-03-09T21:08:41Z</dcterms:created>
  <dcterms:modified xsi:type="dcterms:W3CDTF">2026-03-10T14:46:17Z</dcterms:modified>
</cp:coreProperties>
</file>