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545" r:id="rId3"/>
    <p:sldId id="1027" r:id="rId4"/>
    <p:sldId id="1028" r:id="rId5"/>
    <p:sldId id="1029" r:id="rId6"/>
    <p:sldId id="1030" r:id="rId7"/>
    <p:sldId id="1031" r:id="rId8"/>
    <p:sldId id="1032" r:id="rId9"/>
    <p:sldId id="1033" r:id="rId10"/>
    <p:sldId id="1021" r:id="rId11"/>
    <p:sldId id="1034" r:id="rId12"/>
    <p:sldId id="1036" r:id="rId13"/>
    <p:sldId id="1037" r:id="rId14"/>
    <p:sldId id="1038" r:id="rId15"/>
    <p:sldId id="1039" r:id="rId16"/>
    <p:sldId id="1040" r:id="rId17"/>
    <p:sldId id="1041" r:id="rId18"/>
    <p:sldId id="1042" r:id="rId19"/>
    <p:sldId id="1043" r:id="rId20"/>
    <p:sldId id="1044" r:id="rId21"/>
    <p:sldId id="1045" r:id="rId22"/>
    <p:sldId id="1048" r:id="rId23"/>
    <p:sldId id="1046" r:id="rId24"/>
    <p:sldId id="1047" r:id="rId25"/>
    <p:sldId id="104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5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5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4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3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5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2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76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5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8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D6A328-61D2-DF4A-888B-B1FD884CCB77}" type="datetimeFigureOut">
              <a:rPr lang="en-US" smtClean="0"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A3AD1C-6837-8543-B1E4-B9C18A15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5E95A-0F4E-44AF-A49E-1714364AF7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Denoising images with optimization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A7271-EF29-26CF-4B18-7B33B11CD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</a:t>
            </a:r>
          </a:p>
          <a:p>
            <a:r>
              <a:rPr lang="en-US" dirty="0"/>
              <a:t>University of Illinois</a:t>
            </a:r>
          </a:p>
        </p:txBody>
      </p:sp>
    </p:spTree>
    <p:extLst>
      <p:ext uri="{BB962C8B-B14F-4D97-AF65-F5344CB8AC3E}">
        <p14:creationId xmlns:p14="http://schemas.microsoft.com/office/powerpoint/2010/main" val="546600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F45C-799B-F563-0BC2-E3A50F8B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Norms - 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C335F-4C86-8177-B92C-1D84960E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918312"/>
            <a:ext cx="5577590" cy="62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AF217-5B0E-ACF9-9F19-F26586016C73}"/>
              </a:ext>
            </a:extLst>
          </p:cNvPr>
          <p:cNvSpPr txBox="1"/>
          <p:nvPr/>
        </p:nvSpPr>
        <p:spPr>
          <a:xfrm>
            <a:off x="2000250" y="2914651"/>
            <a:ext cx="34707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Q: how to measure the ”size” of the penalty?</a:t>
            </a:r>
          </a:p>
          <a:p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CA5B9-705A-E886-9280-A0E1FE39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82489"/>
            <a:ext cx="8879846" cy="914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3EA8AE-EF1C-944F-EE3C-5B8478A97238}"/>
              </a:ext>
            </a:extLst>
          </p:cNvPr>
          <p:cNvCxnSpPr>
            <a:cxnSpLocks/>
          </p:cNvCxnSpPr>
          <p:nvPr/>
        </p:nvCxnSpPr>
        <p:spPr bwMode="auto">
          <a:xfrm>
            <a:off x="5772150" y="3537898"/>
            <a:ext cx="0" cy="9198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89861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634FA-4B9E-0828-542B-1B7A58A42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D95A-5F7B-4830-56B7-456AAECD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Norms -II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A9416-E7A8-A3AD-D17E-3470965C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14550"/>
            <a:ext cx="7752323" cy="1098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3C0E0-5769-9DF0-638C-D8F29DCC6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9" y="3429000"/>
            <a:ext cx="8879846" cy="914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813830-ACB0-78A3-011C-9D4C10A1EAAD}"/>
              </a:ext>
            </a:extLst>
          </p:cNvPr>
          <p:cNvCxnSpPr>
            <a:cxnSpLocks/>
          </p:cNvCxnSpPr>
          <p:nvPr/>
        </p:nvCxnSpPr>
        <p:spPr bwMode="auto">
          <a:xfrm flipV="1">
            <a:off x="6483979" y="4229100"/>
            <a:ext cx="0" cy="11430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1B20F6-A8F2-12A9-6E90-AA71A5DC7634}"/>
              </a:ext>
            </a:extLst>
          </p:cNvPr>
          <p:cNvSpPr txBox="1"/>
          <p:nvPr/>
        </p:nvSpPr>
        <p:spPr>
          <a:xfrm>
            <a:off x="2654929" y="5372100"/>
            <a:ext cx="2721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This is squared L2 norm (of what?)</a:t>
            </a:r>
          </a:p>
        </p:txBody>
      </p:sp>
    </p:spTree>
    <p:extLst>
      <p:ext uri="{BB962C8B-B14F-4D97-AF65-F5344CB8AC3E}">
        <p14:creationId xmlns:p14="http://schemas.microsoft.com/office/powerpoint/2010/main" val="1270707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D9635-95A7-3B94-AB25-C7A6CB33C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D02A-A3BC-3AF5-7674-98F0299D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Norms - III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E0713A-34DF-4AFD-2363-EFB2B85E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28800"/>
            <a:ext cx="8879846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EC7A2-2664-1F1C-A496-5C3077CC5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6" y="3314700"/>
            <a:ext cx="8879846" cy="23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79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5934-2EE4-E3F6-CEBB-D01187C2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L1 Norm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BD26E-E84D-D3E3-A004-FA04E97D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37" y="1771650"/>
            <a:ext cx="8655326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48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411FC-F098-5F7B-4479-F11748A0A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9C85-698F-8541-5E09-FE9C6F54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of L2 norm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73446-0D3A-5947-F660-747F036F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657350"/>
            <a:ext cx="872871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FF4A6B-DF4C-873F-617C-95F23AD8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524251"/>
            <a:ext cx="5492451" cy="1389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80AD0-B133-259D-69B8-51CE2597C62C}"/>
              </a:ext>
            </a:extLst>
          </p:cNvPr>
          <p:cNvSpPr txBox="1"/>
          <p:nvPr/>
        </p:nvSpPr>
        <p:spPr>
          <a:xfrm>
            <a:off x="552450" y="5191126"/>
            <a:ext cx="7886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Notice – even if lambda is very big, g ISN’T zero</a:t>
            </a:r>
          </a:p>
          <a:p>
            <a:r>
              <a:rPr lang="en-US" sz="1350" dirty="0"/>
              <a:t>(it’s just small)</a:t>
            </a:r>
          </a:p>
        </p:txBody>
      </p:sp>
    </p:spTree>
    <p:extLst>
      <p:ext uri="{BB962C8B-B14F-4D97-AF65-F5344CB8AC3E}">
        <p14:creationId xmlns:p14="http://schemas.microsoft.com/office/powerpoint/2010/main" val="740447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1D173-A715-716A-0D60-55F0F347A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2191-0199-2E88-DE52-DA7E91E6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of L1 norm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D1AEE-3FB4-E316-E67B-E7B8AF18BABE}"/>
              </a:ext>
            </a:extLst>
          </p:cNvPr>
          <p:cNvSpPr txBox="1"/>
          <p:nvPr/>
        </p:nvSpPr>
        <p:spPr>
          <a:xfrm>
            <a:off x="552450" y="5191125"/>
            <a:ext cx="7886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L1 norm encourages g to have zeros in it!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3B4DB-58D2-671C-D6AD-C0E6A2616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64148"/>
            <a:ext cx="7410450" cy="34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1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542E-C4ED-5F8B-4E77-C6C7572B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variation denoising - 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A9A2A-50FD-AC75-25A4-E7D4AA01E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943101"/>
            <a:ext cx="8211787" cy="336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64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79B8-DDE9-50C5-AF53-78523077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variation denoising -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A54C6-26A9-B846-25BA-7DF5B637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1" y="2176117"/>
            <a:ext cx="8473109" cy="25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5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DA553-B448-F751-E03F-05828565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D9E52-7E13-2C65-DE7D-15B9B49D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" y="1480047"/>
            <a:ext cx="9130272" cy="38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54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1BA-66EC-72EA-C8FB-27692B40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Deblurring - 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5E5B0-21FF-06B0-270A-E786D93E5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543050"/>
            <a:ext cx="7429500" cy="42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8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41EB9-8851-785E-28EB-A329AE651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25065"/>
            <a:ext cx="8011534" cy="28078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A425-80BB-3F35-6CFC-94B2E4A4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Deblurring -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F5B28-D2C3-A103-F3E8-92DF0826B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1771650"/>
            <a:ext cx="4286250" cy="866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38201-A03B-9A91-D33A-F03E6333B891}"/>
              </a:ext>
            </a:extLst>
          </p:cNvPr>
          <p:cNvSpPr txBox="1"/>
          <p:nvPr/>
        </p:nvSpPr>
        <p:spPr>
          <a:xfrm>
            <a:off x="3200400" y="3255875"/>
            <a:ext cx="31868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But this has some really big eigenvalues!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4A02C0-A2CC-F9A5-1DCC-4F4C99B0B654}"/>
              </a:ext>
            </a:extLst>
          </p:cNvPr>
          <p:cNvCxnSpPr/>
          <p:nvPr/>
        </p:nvCxnSpPr>
        <p:spPr bwMode="auto">
          <a:xfrm flipV="1">
            <a:off x="5029200" y="2638425"/>
            <a:ext cx="0" cy="50482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056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EBAFE-7549-9625-4F4C-8DFCEE7C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B49A8-9356-B765-7900-61DADA5C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40" y="2400300"/>
            <a:ext cx="7366721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21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A190-C32B-B45F-6852-B0A4FDA1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MLS and TVD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A9F58-1E92-6762-5E14-FA680F24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286000"/>
            <a:ext cx="8216452" cy="974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21025B-2CEB-F528-9C5F-3DF8A801D1B2}"/>
              </a:ext>
            </a:extLst>
          </p:cNvPr>
          <p:cNvSpPr txBox="1"/>
          <p:nvPr/>
        </p:nvSpPr>
        <p:spPr>
          <a:xfrm>
            <a:off x="3543300" y="3830074"/>
            <a:ext cx="34181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Penalty term we used before for MLS or TVD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519054-76E0-C91B-7D04-A74DAD8D6B48}"/>
              </a:ext>
            </a:extLst>
          </p:cNvPr>
          <p:cNvCxnSpPr/>
          <p:nvPr/>
        </p:nvCxnSpPr>
        <p:spPr bwMode="auto">
          <a:xfrm flipV="1">
            <a:off x="4286250" y="3260248"/>
            <a:ext cx="0" cy="39735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52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BA63-BC74-996A-8F46-652997F7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C5047-D3A1-4619-C328-397D96F65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2" y="989099"/>
            <a:ext cx="8499422" cy="4265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26FCC-3C21-2A6F-54AA-3882090CB52D}"/>
              </a:ext>
            </a:extLst>
          </p:cNvPr>
          <p:cNvSpPr txBox="1"/>
          <p:nvPr/>
        </p:nvSpPr>
        <p:spPr>
          <a:xfrm>
            <a:off x="2514600" y="5254451"/>
            <a:ext cx="1057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Regularized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FC2DE-94B6-8A49-29AC-5AE6ABC67C58}"/>
              </a:ext>
            </a:extLst>
          </p:cNvPr>
          <p:cNvSpPr txBox="1"/>
          <p:nvPr/>
        </p:nvSpPr>
        <p:spPr>
          <a:xfrm>
            <a:off x="5659781" y="5329150"/>
            <a:ext cx="5229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WLS</a:t>
            </a:r>
          </a:p>
        </p:txBody>
      </p:sp>
    </p:spTree>
    <p:extLst>
      <p:ext uri="{BB962C8B-B14F-4D97-AF65-F5344CB8AC3E}">
        <p14:creationId xmlns:p14="http://schemas.microsoft.com/office/powerpoint/2010/main" val="3745680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CCD6-B722-4704-24CC-C10A9D38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67DF0-6E27-10A7-DC42-3D0319309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300163"/>
            <a:ext cx="8515350" cy="425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289539-6638-0F76-AC98-204C0154825F}"/>
              </a:ext>
            </a:extLst>
          </p:cNvPr>
          <p:cNvSpPr txBox="1"/>
          <p:nvPr/>
        </p:nvSpPr>
        <p:spPr>
          <a:xfrm>
            <a:off x="2457450" y="5529262"/>
            <a:ext cx="1057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Regularized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B0750-6FE6-C319-D1CE-9D5CF188B171}"/>
              </a:ext>
            </a:extLst>
          </p:cNvPr>
          <p:cNvSpPr txBox="1"/>
          <p:nvPr/>
        </p:nvSpPr>
        <p:spPr>
          <a:xfrm>
            <a:off x="5629991" y="5557837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TVD</a:t>
            </a:r>
          </a:p>
        </p:txBody>
      </p:sp>
    </p:spTree>
    <p:extLst>
      <p:ext uri="{BB962C8B-B14F-4D97-AF65-F5344CB8AC3E}">
        <p14:creationId xmlns:p14="http://schemas.microsoft.com/office/powerpoint/2010/main" val="4159906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C88B-DE64-0DFC-BA58-B7027264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this....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FC378-5802-08FA-C700-2D8B504B6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44" y="1966821"/>
            <a:ext cx="5312980" cy="403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2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786E-C75E-72D3-4B7C-AC1B9AF5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weighted least squares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3ACD7-C544-35DD-3067-A0DA40DB4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C6A10-EAD6-2F5F-2D84-161F49CF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46" y="2057400"/>
            <a:ext cx="8589309" cy="29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82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5ECB4-87EA-F59B-CD7E-B9E73916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DBAE1-CBA7-9122-E522-79AC19556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Straighten </a:t>
            </a:r>
          </a:p>
          <a:p>
            <a:pPr lvl="1"/>
            <a:r>
              <a:rPr lang="en-US" dirty="0"/>
              <a:t>noisy image N into vector n</a:t>
            </a:r>
          </a:p>
          <a:p>
            <a:pPr lvl="1"/>
            <a:r>
              <a:rPr lang="en-US" dirty="0"/>
              <a:t>reconstructed image U into vector u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Cost becomes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277C3-1C71-8DB9-7BC5-A76B9E19B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268" y="4860212"/>
            <a:ext cx="4557713" cy="124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9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0D7C5-B774-833E-CD1A-E756A86D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4A6DD-5B97-95DF-F09C-B6FF1310E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Idea:</a:t>
            </a:r>
          </a:p>
          <a:p>
            <a:pPr lvl="1"/>
            <a:r>
              <a:rPr lang="en-US" dirty="0"/>
              <a:t>reconstructed image should have large gradients only where there is strong evidence in support</a:t>
            </a:r>
          </a:p>
          <a:p>
            <a:pPr lvl="1"/>
            <a:r>
              <a:rPr lang="en-US" dirty="0"/>
              <a:t>(version of ”pixels are like their neighbors”)</a:t>
            </a:r>
          </a:p>
          <a:p>
            <a:endParaRPr lang="en-US" dirty="0"/>
          </a:p>
          <a:p>
            <a:r>
              <a:rPr lang="en-US" dirty="0"/>
              <a:t>Strong evidence:</a:t>
            </a:r>
          </a:p>
          <a:p>
            <a:pPr lvl="1"/>
            <a:r>
              <a:rPr lang="en-US" dirty="0"/>
              <a:t>Use DOG filters to get smoothed gradient of noisy image</a:t>
            </a:r>
          </a:p>
          <a:p>
            <a:pPr lvl="1"/>
            <a:r>
              <a:rPr lang="en-US" dirty="0"/>
              <a:t>Where this is big, gradients in reconstruction should be cheap</a:t>
            </a:r>
          </a:p>
        </p:txBody>
      </p:sp>
    </p:spTree>
    <p:extLst>
      <p:ext uri="{BB962C8B-B14F-4D97-AF65-F5344CB8AC3E}">
        <p14:creationId xmlns:p14="http://schemas.microsoft.com/office/powerpoint/2010/main" val="3831197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2DA1-F657-BEDB-5B4B-0357A616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7DC91-09D2-A080-1CF6-4BEC81D4A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Differentiation is linear, so can write matrices so that  gradient of u is given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comes out is stacked x and y derivatives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55249-35F3-BD2C-A2EF-75711F48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3039641"/>
            <a:ext cx="1809750" cy="1712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EA3FD9-7A1C-B98A-556F-F9685E1304B7}"/>
              </a:ext>
            </a:extLst>
          </p:cNvPr>
          <p:cNvSpPr txBox="1"/>
          <p:nvPr/>
        </p:nvSpPr>
        <p:spPr>
          <a:xfrm>
            <a:off x="4815709" y="3517325"/>
            <a:ext cx="43152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523545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E23E-398E-6963-C9C4-222AAE24D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2015A-9CD8-6A2E-06D4-0E1FB8F6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Weights could be</a:t>
            </a:r>
          </a:p>
          <a:p>
            <a:endParaRPr lang="en-US" dirty="0"/>
          </a:p>
          <a:p>
            <a:r>
              <a:rPr lang="en-US" dirty="0"/>
              <a:t>Where </a:t>
            </a:r>
            <a:r>
              <a:rPr lang="en-US" dirty="0" err="1"/>
              <a:t>w_i</a:t>
            </a:r>
            <a:r>
              <a:rPr lang="en-US" dirty="0"/>
              <a:t> is either x or y derivative at </a:t>
            </a:r>
            <a:r>
              <a:rPr lang="en-US" dirty="0" err="1"/>
              <a:t>i’th</a:t>
            </a:r>
            <a:r>
              <a:rPr lang="en-US" dirty="0"/>
              <a:t> location, eps is small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7B670-D406-155D-1552-77A3FFBE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771650"/>
            <a:ext cx="8665679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5AEE0-D8E2-5FC6-B0BF-D8DDBD867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40" y="3766830"/>
            <a:ext cx="2474801" cy="142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89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5D9F-0C9E-882C-2480-F2AFAF88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by WLS -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C8744-7A61-34B0-C52F-A109BFC44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CB03F-AD23-B3DF-176E-6152C7BF4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28800"/>
            <a:ext cx="8879846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272A2-320B-3403-FB85-1521433ECF22}"/>
              </a:ext>
            </a:extLst>
          </p:cNvPr>
          <p:cNvSpPr txBox="1"/>
          <p:nvPr/>
        </p:nvSpPr>
        <p:spPr>
          <a:xfrm>
            <a:off x="1080366" y="3306678"/>
            <a:ext cx="1927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 close to noisy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D25D-F2B1-64DF-F79C-10D72C770190}"/>
              </a:ext>
            </a:extLst>
          </p:cNvPr>
          <p:cNvSpPr txBox="1"/>
          <p:nvPr/>
        </p:nvSpPr>
        <p:spPr>
          <a:xfrm>
            <a:off x="4286251" y="3388994"/>
            <a:ext cx="32681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Have big derivatives only if good evidence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6D6FBC-8C41-2D07-03EB-E039F8C6F063}"/>
              </a:ext>
            </a:extLst>
          </p:cNvPr>
          <p:cNvCxnSpPr/>
          <p:nvPr/>
        </p:nvCxnSpPr>
        <p:spPr bwMode="auto">
          <a:xfrm flipV="1">
            <a:off x="2514600" y="2743200"/>
            <a:ext cx="0" cy="4000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437F56-8970-C9FA-1A4C-D687B6EB3851}"/>
              </a:ext>
            </a:extLst>
          </p:cNvPr>
          <p:cNvCxnSpPr/>
          <p:nvPr/>
        </p:nvCxnSpPr>
        <p:spPr bwMode="auto">
          <a:xfrm flipV="1">
            <a:off x="6400800" y="2743200"/>
            <a:ext cx="0" cy="4000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98C24F-75F1-56F7-C574-EBF2B9BCA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682490"/>
            <a:ext cx="8355169" cy="13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44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409F-2C92-8262-473F-AEC90659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98B89-42C1-E781-7801-8C3541A05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6327E-3836-0182-C874-7014EEB59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6863"/>
            <a:ext cx="7715250" cy="49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286</Words>
  <Application>Microsoft Macintosh PowerPoint</Application>
  <PresentationFormat>On-screen Show (4:3)</PresentationFormat>
  <Paragraphs>70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Denoising images with optimization</vt:lpstr>
      <vt:lpstr>Denoising Images using Optimization</vt:lpstr>
      <vt:lpstr>Denoising by weighted least squares - I</vt:lpstr>
      <vt:lpstr>Denoising by WLS - II</vt:lpstr>
      <vt:lpstr>Denoising by WLS - III</vt:lpstr>
      <vt:lpstr>Denoising by WLS - IV</vt:lpstr>
      <vt:lpstr>Denoising by WLS -V</vt:lpstr>
      <vt:lpstr>Denoising by WLS - VI</vt:lpstr>
      <vt:lpstr>PowerPoint Presentation</vt:lpstr>
      <vt:lpstr>Norms - I</vt:lpstr>
      <vt:lpstr>Norms -II</vt:lpstr>
      <vt:lpstr>Norms - III</vt:lpstr>
      <vt:lpstr>The L1 Norm</vt:lpstr>
      <vt:lpstr>Behavior of L2 norm</vt:lpstr>
      <vt:lpstr>Behavior of L1 norm</vt:lpstr>
      <vt:lpstr>Total variation denoising - I</vt:lpstr>
      <vt:lpstr>Total variation denoising - II</vt:lpstr>
      <vt:lpstr>PowerPoint Presentation</vt:lpstr>
      <vt:lpstr>Deblurring - I</vt:lpstr>
      <vt:lpstr>Deblurring - II</vt:lpstr>
      <vt:lpstr>Regularization</vt:lpstr>
      <vt:lpstr>MLS and TVD</vt:lpstr>
      <vt:lpstr>PowerPoint Presentation</vt:lpstr>
      <vt:lpstr>PowerPoint Presentation</vt:lpstr>
      <vt:lpstr>Think about this....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5</cp:revision>
  <dcterms:created xsi:type="dcterms:W3CDTF">2026-01-06T14:38:06Z</dcterms:created>
  <dcterms:modified xsi:type="dcterms:W3CDTF">2026-01-10T16:44:34Z</dcterms:modified>
</cp:coreProperties>
</file>