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68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19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54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3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2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31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8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8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4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3AC727-3218-2C43-8CB6-8106A39DBDBD}" type="datetimeFigureOut">
              <a:rPr lang="en-US" smtClean="0"/>
              <a:t>3/4/26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9A0709-FD12-3B4D-A126-9D2E533C0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92B9C-1F45-D218-9427-86144BE616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Optical Flow - Basics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0C3E6-C3D2-BD1C-4B98-440B0465BB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D.A. Forsyth</a:t>
            </a:r>
          </a:p>
          <a:p>
            <a:r>
              <a:rPr lang="en-US" dirty="0"/>
              <a:t>University of Illinois at Urbana Champaign</a:t>
            </a:r>
          </a:p>
        </p:txBody>
      </p:sp>
    </p:spTree>
    <p:extLst>
      <p:ext uri="{BB962C8B-B14F-4D97-AF65-F5344CB8AC3E}">
        <p14:creationId xmlns:p14="http://schemas.microsoft.com/office/powerpoint/2010/main" val="3917025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B02A3-CC50-BDA4-DEB0-64FB16D48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fields reveal your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D09E8-6883-6547-369A-E9F293630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32F74-01CA-F698-AFC3-21FD9D9B7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249"/>
            <a:ext cx="8998826" cy="29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362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20FDE-5258-E074-9A85-D6CC9F78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fields reveal your motion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6F389-3A8F-B16F-6C4D-0C089F52A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974CA-2BFC-915E-5E9C-047D5E2FF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8" y="2312277"/>
            <a:ext cx="9097734" cy="221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0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F35C-DEDE-AD03-D640-68013DC8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fields reveal shape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4F127-9435-D1C1-AC23-03D076F85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377544-065E-3A3E-4119-764E6D6D7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9885"/>
            <a:ext cx="8755174" cy="41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52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C60C-676C-7A9F-A5AF-744C92BD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fields reveal segmentation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26DDC-1E85-C071-5690-E6D7F4C24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0255D7-F663-3CBE-844E-7743824B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637"/>
            <a:ext cx="8852885" cy="42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657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B9FFC-C993-14B1-A14D-7569894C9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estimating flow is 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AB718-11C3-8C15-4E53-6DD41EF94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is ambiguous at most points</a:t>
            </a:r>
          </a:p>
          <a:p>
            <a:pPr lvl="1"/>
            <a:r>
              <a:rPr lang="en-US" dirty="0"/>
              <a:t>the aperture problem</a:t>
            </a:r>
          </a:p>
          <a:p>
            <a:r>
              <a:rPr lang="en-US" dirty="0"/>
              <a:t>You must interpolate</a:t>
            </a:r>
          </a:p>
          <a:p>
            <a:pPr lvl="1"/>
            <a:r>
              <a:rPr lang="en-US" dirty="0"/>
              <a:t>but there are discontinuities</a:t>
            </a:r>
          </a:p>
          <a:p>
            <a:r>
              <a:rPr lang="en-US" dirty="0"/>
              <a:t>Flow is not defined everywhere</a:t>
            </a:r>
          </a:p>
          <a:p>
            <a:pPr lvl="1"/>
            <a:r>
              <a:rPr lang="en-US" dirty="0"/>
              <a:t>some things are visible only in one frame</a:t>
            </a:r>
          </a:p>
          <a:p>
            <a:r>
              <a:rPr lang="en-US" dirty="0"/>
              <a:t>Some objects move by large amounts</a:t>
            </a:r>
          </a:p>
          <a:p>
            <a:r>
              <a:rPr lang="en-US" dirty="0"/>
              <a:t>Motion blurring complicates estimation</a:t>
            </a:r>
          </a:p>
        </p:txBody>
      </p:sp>
    </p:spTree>
    <p:extLst>
      <p:ext uri="{BB962C8B-B14F-4D97-AF65-F5344CB8AC3E}">
        <p14:creationId xmlns:p14="http://schemas.microsoft.com/office/powerpoint/2010/main" val="174074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D29C7-2A30-22B0-47A1-E3437FB0E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aperture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5400C-2813-C002-F50C-F160A9EED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E73B10-2C9B-A62A-4C78-3885E076D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86" y="2374899"/>
            <a:ext cx="8441840" cy="264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8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248751-E89E-F3B5-FDA4-42857CBBF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49B0-8318-7E08-B735-0B5D898E4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is often discontinuous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7BD5-2CEE-3F4A-6171-9A8EBD4370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45FEDB-A27D-A243-E572-9D39FE09F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0637"/>
            <a:ext cx="8852885" cy="422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96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0E4E3-C626-7C06-A937-6E72CB0FD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 is not defined everywhere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C9387-D0C5-CEF2-755F-964F978C0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8CABE9-5A2F-CB8B-9932-F7A5E3F8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5" y="2071216"/>
            <a:ext cx="8800494" cy="442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9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533F-1A9B-951A-C544-4496A93FB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movements and motion blur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9345E-1554-A30F-D6B1-2CC80A3EB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16C63-820E-A8A1-65BD-6DDBC78DC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0" y="2971365"/>
            <a:ext cx="9101600" cy="10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30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EACF-A27D-9C38-B8D2-6D037A033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13450-BA22-0EAB-AFA4-67FB77B1A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field of arrows</a:t>
            </a:r>
          </a:p>
          <a:p>
            <a:pPr lvl="1"/>
            <a:r>
              <a:rPr lang="en-US" dirty="0"/>
              <a:t>tail at pixel</a:t>
            </a:r>
          </a:p>
          <a:p>
            <a:pPr lvl="1"/>
            <a:r>
              <a:rPr lang="en-US" dirty="0"/>
              <a:t>head at new location of surface behind pixel</a:t>
            </a:r>
          </a:p>
          <a:p>
            <a:pPr lvl="2"/>
            <a:r>
              <a:rPr lang="en-US" dirty="0"/>
              <a:t> in next frame</a:t>
            </a:r>
          </a:p>
          <a:p>
            <a:r>
              <a:rPr lang="en-US" dirty="0"/>
              <a:t>Uses</a:t>
            </a:r>
          </a:p>
          <a:p>
            <a:pPr lvl="1"/>
            <a:r>
              <a:rPr lang="en-US" dirty="0"/>
              <a:t>inference about your motion (</a:t>
            </a:r>
            <a:r>
              <a:rPr lang="en-US" dirty="0" err="1"/>
              <a:t>egomotion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inference about motion in the world</a:t>
            </a:r>
          </a:p>
          <a:p>
            <a:pPr lvl="1"/>
            <a:r>
              <a:rPr lang="en-US" dirty="0"/>
              <a:t>inference about depth</a:t>
            </a:r>
          </a:p>
          <a:p>
            <a:pPr lvl="1"/>
            <a:r>
              <a:rPr lang="en-US" dirty="0"/>
              <a:t>segmentation</a:t>
            </a:r>
          </a:p>
          <a:p>
            <a:pPr lvl="1"/>
            <a:r>
              <a:rPr lang="en-US" dirty="0"/>
              <a:t>compression</a:t>
            </a:r>
          </a:p>
        </p:txBody>
      </p:sp>
    </p:spTree>
    <p:extLst>
      <p:ext uri="{BB962C8B-B14F-4D97-AF65-F5344CB8AC3E}">
        <p14:creationId xmlns:p14="http://schemas.microsoft.com/office/powerpoint/2010/main" val="2407914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EF9D5-2D78-8A23-E26B-3F0A6065F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contact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8B090-7CE1-0030-BB1F-3821CF9B2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31568A-62D4-E0F7-0972-ADE42AE6B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82" y="1690689"/>
            <a:ext cx="6929602" cy="498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47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2B85E-E295-05DE-CABD-1B46975DF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22660-5DBC-8C1C-ACC8-0F51B5515F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4B9814-E304-79BF-B5E4-CCEA16483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90867"/>
            <a:ext cx="7772400" cy="42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9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F1728-E738-EAC1-4B5F-C525B740E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4E243-B821-B877-43E2-16CEB0FBF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F49CAF-E624-1957-6953-06D6FACEE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89249"/>
            <a:ext cx="7772400" cy="427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13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20B58-64F4-CB73-0103-F358638F5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9A540-96BF-B3F7-E81D-4CED9890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277BB-5632-7EEA-CA49-03D202E04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022350"/>
            <a:ext cx="55245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CBEA-B428-DF25-4B18-E5EDC3FE9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559A7-1368-E1A0-F19B-56F88EF84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6B9A99-EBCB-BB0E-0271-76C85D612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85800"/>
            <a:ext cx="6286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35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50C3D-BC60-4BDD-93F7-4E6F78E60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5E24-A5FC-AF4A-88AB-976C01446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7F35C2-EC85-557A-BB5D-165E895E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2413000"/>
            <a:ext cx="2336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81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A44F2-AFA9-408C-14C0-ABE69608D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963C6-900B-DB6C-A59F-3DBEE9CD3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1D4DF3-701C-5ED9-8415-217D2C9AC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1D777-5402-E334-3ECE-404AD8DD7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0" y="685800"/>
            <a:ext cx="62865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91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3170</TotalTime>
  <Words>139</Words>
  <Application>Microsoft Macintosh PowerPoint</Application>
  <PresentationFormat>On-screen Show (4:3)</PresentationFormat>
  <Paragraphs>32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Optical Flow - Basics</vt:lpstr>
      <vt:lpstr>Optical flow</vt:lpstr>
      <vt:lpstr>Time to contact example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Flow fields reveal your motion</vt:lpstr>
      <vt:lpstr>Flow fields reveal your motion</vt:lpstr>
      <vt:lpstr>Flow fields reveal shape</vt:lpstr>
      <vt:lpstr>Flow fields reveal segmentation</vt:lpstr>
      <vt:lpstr>Why estimating flow is hard</vt:lpstr>
      <vt:lpstr>The aperture problem</vt:lpstr>
      <vt:lpstr>Flow is often discontinuous</vt:lpstr>
      <vt:lpstr>Flow is not defined everywhere</vt:lpstr>
      <vt:lpstr>Large movements and motion blur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Forsyth, David Alexander</dc:creator>
  <cp:lastModifiedBy>Forsyth, David Alexander</cp:lastModifiedBy>
  <cp:revision>9</cp:revision>
  <dcterms:created xsi:type="dcterms:W3CDTF">2026-03-04T19:47:41Z</dcterms:created>
  <dcterms:modified xsi:type="dcterms:W3CDTF">2026-03-07T00:37:53Z</dcterms:modified>
</cp:coreProperties>
</file>