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1123" r:id="rId3"/>
    <p:sldId id="1126" r:id="rId4"/>
    <p:sldId id="1124" r:id="rId5"/>
    <p:sldId id="1127" r:id="rId6"/>
    <p:sldId id="1128" r:id="rId7"/>
    <p:sldId id="1125" r:id="rId8"/>
    <p:sldId id="1129" r:id="rId9"/>
    <p:sldId id="1131" r:id="rId10"/>
    <p:sldId id="1130" r:id="rId11"/>
    <p:sldId id="1132" r:id="rId12"/>
    <p:sldId id="1133" r:id="rId13"/>
    <p:sldId id="113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5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1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5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B8E344-536E-7D4C-9626-DD3ED44BDDAC}" type="datetimeFigureOut">
              <a:rPr lang="en-US" smtClean="0"/>
              <a:t>2/2/26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33650-3B48-1249-B87D-C6310B34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E6B0-738A-C57C-40DE-47A372CA6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image to image predictions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D2A59-E1DC-4667-B7BA-7741C8CC4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Urbana-</a:t>
            </a:r>
          </a:p>
        </p:txBody>
      </p:sp>
    </p:spTree>
    <p:extLst>
      <p:ext uri="{BB962C8B-B14F-4D97-AF65-F5344CB8AC3E}">
        <p14:creationId xmlns:p14="http://schemas.microsoft.com/office/powerpoint/2010/main" val="196500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7E83-E94B-8E0D-E590-81F493A3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Amusing fact – you can recover depth from fog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679D-99C9-C097-DFF8-A90962C8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066B7-8F1E-C970-2594-1B55EE65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16579"/>
            <a:ext cx="8629650" cy="342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AA71-5E5D-5D7A-E9E4-341336AB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40FC-B7A5-3D0C-98A0-E34244AB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(image of real scene with no fog, image of same scene w/fog)</a:t>
            </a:r>
          </a:p>
          <a:p>
            <a:pPr lvl="1"/>
            <a:r>
              <a:rPr lang="en-US" sz="2000" dirty="0"/>
              <a:t>is very hard to get.</a:t>
            </a:r>
          </a:p>
          <a:p>
            <a:pPr lvl="1"/>
            <a:r>
              <a:rPr lang="en-US" sz="2000" dirty="0"/>
              <a:t>you can get them, but hard to get one and very hard to get many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Simulation is straightforward</a:t>
            </a:r>
          </a:p>
          <a:p>
            <a:r>
              <a:rPr lang="en-US" sz="2000" dirty="0"/>
              <a:t>(image no fog, image with sim fog)</a:t>
            </a:r>
          </a:p>
          <a:p>
            <a:pPr lvl="1"/>
            <a:r>
              <a:rPr lang="en-US" sz="2000" dirty="0"/>
              <a:t>is easy to get, and works</a:t>
            </a:r>
          </a:p>
          <a:p>
            <a:pPr lvl="1"/>
            <a:endParaRPr lang="en-US" sz="2000" dirty="0"/>
          </a:p>
          <a:p>
            <a:r>
              <a:rPr lang="en-US" sz="2000" dirty="0"/>
              <a:t>Evaluation</a:t>
            </a:r>
          </a:p>
          <a:p>
            <a:pPr lvl="1"/>
            <a:r>
              <a:rPr lang="en-US" sz="2000" dirty="0"/>
              <a:t>usually, PSNR on simulated images, sometimes PSNR on real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57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7C61-B3D8-27DA-AE10-67F8538E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62E1C-DA2C-C211-4F66-B8F6E570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C870A-8B0B-28C2-6529-8870303ED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68" y="1651811"/>
            <a:ext cx="8083991" cy="3671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56DAF1-5971-0DE0-077C-F4B4C89778A8}"/>
              </a:ext>
            </a:extLst>
          </p:cNvPr>
          <p:cNvSpPr txBox="1"/>
          <p:nvPr/>
        </p:nvSpPr>
        <p:spPr>
          <a:xfrm>
            <a:off x="27490" y="4140281"/>
            <a:ext cx="144174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is real foggy</a:t>
            </a:r>
          </a:p>
          <a:p>
            <a:r>
              <a:rPr lang="en-US" sz="1350" dirty="0"/>
              <a:t>image so original</a:t>
            </a:r>
          </a:p>
          <a:p>
            <a:r>
              <a:rPr lang="en-US" sz="1350" dirty="0"/>
              <a:t>is unknown</a:t>
            </a:r>
          </a:p>
        </p:txBody>
      </p:sp>
    </p:spTree>
    <p:extLst>
      <p:ext uri="{BB962C8B-B14F-4D97-AF65-F5344CB8AC3E}">
        <p14:creationId xmlns:p14="http://schemas.microsoft.com/office/powerpoint/2010/main" val="91535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3756-6BCB-B7D4-554A-467248C6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7FC32-FF6D-9695-4D96-176187F0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91135-7EB0-D399-1238-A8E3812B1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" y="3174999"/>
            <a:ext cx="9048880" cy="1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052D-EF4E-C532-5F92-CFAC427C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image to image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D308-75DF-1208-2F21-083B22EB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Generally, it’s worth trying anything with</a:t>
            </a:r>
          </a:p>
          <a:p>
            <a:pPr lvl="1"/>
            <a:r>
              <a:rPr lang="en-US" dirty="0"/>
              <a:t>image in – image like thing out</a:t>
            </a:r>
          </a:p>
          <a:p>
            <a:r>
              <a:rPr lang="en-US" sz="2400" dirty="0"/>
              <a:t>Cases here:</a:t>
            </a:r>
          </a:p>
          <a:p>
            <a:pPr lvl="1"/>
            <a:r>
              <a:rPr lang="en-US" dirty="0"/>
              <a:t>Denoising (did this); </a:t>
            </a:r>
            <a:r>
              <a:rPr lang="en-US" dirty="0" err="1"/>
              <a:t>superresolution</a:t>
            </a:r>
            <a:r>
              <a:rPr lang="en-US" dirty="0"/>
              <a:t>; defogging</a:t>
            </a:r>
          </a:p>
          <a:p>
            <a:r>
              <a:rPr lang="en-US" sz="2400" dirty="0"/>
              <a:t>Other possibilities:</a:t>
            </a:r>
          </a:p>
          <a:p>
            <a:pPr lvl="1"/>
            <a:r>
              <a:rPr lang="en-US" dirty="0"/>
              <a:t>Fix underwater pix; </a:t>
            </a:r>
            <a:r>
              <a:rPr lang="en-US" dirty="0" err="1"/>
              <a:t>derain</a:t>
            </a:r>
            <a:r>
              <a:rPr lang="en-US" dirty="0"/>
              <a:t>; fix color balance; change lighting (?)	</a:t>
            </a:r>
          </a:p>
          <a:p>
            <a:r>
              <a:rPr lang="en-US" sz="2400" dirty="0"/>
              <a:t>Recipe needs changing for...</a:t>
            </a:r>
          </a:p>
          <a:p>
            <a:pPr lvl="1"/>
            <a:r>
              <a:rPr lang="en-US" dirty="0"/>
              <a:t>Edges; semantic segmentation (coming up)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358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4A3BF-50A3-9E82-2996-458B4506D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D8AF-0127-F455-ED58-47B9FBB1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Superresolution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C065-E870-D83E-352F-0235E8D5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75" y="1563306"/>
            <a:ext cx="7772400" cy="3943350"/>
          </a:xfrm>
        </p:spPr>
        <p:txBody>
          <a:bodyPr>
            <a:noAutofit/>
          </a:bodyPr>
          <a:lstStyle/>
          <a:p>
            <a:r>
              <a:rPr lang="en-US" sz="2000" dirty="0"/>
              <a:t>Take low res image, make high res image:</a:t>
            </a:r>
          </a:p>
          <a:p>
            <a:pPr lvl="1"/>
            <a:r>
              <a:rPr lang="en-US" sz="2000" dirty="0"/>
              <a:t>Baseline: </a:t>
            </a:r>
            <a:r>
              <a:rPr lang="en-US" sz="2000" dirty="0" err="1"/>
              <a:t>upsample</a:t>
            </a:r>
            <a:r>
              <a:rPr lang="en-US" sz="2000" dirty="0"/>
              <a:t> and interpolate</a:t>
            </a:r>
          </a:p>
          <a:p>
            <a:r>
              <a:rPr lang="en-US" sz="2000" dirty="0"/>
              <a:t>Possibly:</a:t>
            </a:r>
          </a:p>
          <a:p>
            <a:pPr lvl="1"/>
            <a:r>
              <a:rPr lang="en-US" sz="2000" dirty="0"/>
              <a:t>Build network for each of 1.5xupsample, 2xupsample, etc.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Ideally, network ”doesn’t know”</a:t>
            </a:r>
          </a:p>
          <a:p>
            <a:pPr lvl="1"/>
            <a:r>
              <a:rPr lang="en-US" sz="2000" dirty="0"/>
              <a:t>by how much you are </a:t>
            </a:r>
            <a:r>
              <a:rPr lang="en-US" sz="2000" dirty="0" err="1"/>
              <a:t>upsampling</a:t>
            </a:r>
            <a:endParaRPr lang="en-US" sz="2000" dirty="0"/>
          </a:p>
          <a:p>
            <a:r>
              <a:rPr lang="en-US" sz="2000" dirty="0"/>
              <a:t>Fully convolutional u-net helps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29D45-B178-056F-88A1-6C2A2B7F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36" y="3234315"/>
            <a:ext cx="809625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A38F2A-6ECE-B580-63AC-71F390CA7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00" y="3104057"/>
            <a:ext cx="4395825" cy="2273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21A072-F49A-92ED-ACA5-13FD732E70D6}"/>
              </a:ext>
            </a:extLst>
          </p:cNvPr>
          <p:cNvSpPr txBox="1"/>
          <p:nvPr/>
        </p:nvSpPr>
        <p:spPr>
          <a:xfrm>
            <a:off x="6610712" y="5506656"/>
            <a:ext cx="16258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was trained for</a:t>
            </a:r>
          </a:p>
          <a:p>
            <a:r>
              <a:rPr lang="en-US" sz="1350" dirty="0"/>
              <a:t>2x </a:t>
            </a:r>
            <a:r>
              <a:rPr lang="en-US" sz="1350" dirty="0" err="1"/>
              <a:t>upsampling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001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E5AD-7AE4-1E0D-772C-3EA8983A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Superresolution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C899-59C5-C9F7-EA19-E5A2326B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375" y="1563306"/>
            <a:ext cx="7772400" cy="3943350"/>
          </a:xfrm>
        </p:spPr>
        <p:txBody>
          <a:bodyPr/>
          <a:lstStyle/>
          <a:p>
            <a:r>
              <a:rPr lang="en-US" sz="1800" dirty="0"/>
              <a:t>In:</a:t>
            </a:r>
          </a:p>
          <a:p>
            <a:pPr lvl="1"/>
            <a:r>
              <a:rPr lang="en-US" sz="1400" dirty="0" err="1"/>
              <a:t>Upsampled</a:t>
            </a:r>
            <a:r>
              <a:rPr lang="en-US" sz="1400" dirty="0"/>
              <a:t>, interpolated low resolution image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Out:</a:t>
            </a:r>
          </a:p>
          <a:p>
            <a:pPr lvl="1"/>
            <a:r>
              <a:rPr lang="en-US" sz="1400" dirty="0"/>
              <a:t>estimated residual </a:t>
            </a:r>
          </a:p>
          <a:p>
            <a:pPr lvl="1"/>
            <a:r>
              <a:rPr lang="en-US" sz="1400" dirty="0"/>
              <a:t>True high-res image-</a:t>
            </a:r>
            <a:r>
              <a:rPr lang="en-US" sz="1400" dirty="0" err="1"/>
              <a:t>upsampled</a:t>
            </a:r>
            <a:r>
              <a:rPr lang="en-US" sz="1400" dirty="0"/>
              <a:t> interpolated low res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Est true image: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6E780-BD40-927F-20B9-3A161242D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391" y="2236075"/>
            <a:ext cx="1371600" cy="54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1B498-6F8D-01D4-C658-6324A556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490" y="5430015"/>
            <a:ext cx="2662238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99B38-6E83-73AF-338A-DD80BEB7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575" y="3949154"/>
            <a:ext cx="571500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1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111E-A938-7D5C-73DF-0034B508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Superresolution</a:t>
            </a:r>
            <a:r>
              <a:rPr lang="en-US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725D6-AC7E-EC7A-E3C0-28ADD5B0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438F3-01C5-C53E-06D9-49404836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430435"/>
            <a:ext cx="6400800" cy="4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09DD-07C3-D3F8-C315-FAC7CFBDD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FA95-7901-7054-A7AD-15C9367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Superresolution</a:t>
            </a:r>
            <a:r>
              <a:rPr lang="en-US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A2A3-8C90-372B-7CA7-ACCF0548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713AF-897C-445B-83DC-0BB21F72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508067"/>
            <a:ext cx="5667978" cy="44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6622-5D94-D1C0-C9C1-CAFEB0C9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0D5F-4F00-BFCF-833A-F6D04312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on L1/L2 loss</a:t>
            </a:r>
          </a:p>
          <a:p>
            <a:pPr lvl="1"/>
            <a:r>
              <a:rPr lang="en-US" dirty="0"/>
              <a:t>perhaps some more stuff, later...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E7F4F-5CE4-D07D-E45D-2BEB12EC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4171950"/>
            <a:ext cx="8724167" cy="9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44F4-F52C-89B2-7362-449F998D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15367-AFD0-ED0C-17B2-8CA5F800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2000" dirty="0"/>
              <a:t>Fog scatters light out of and into the ray from surface to eye</a:t>
            </a:r>
          </a:p>
          <a:p>
            <a:pPr lvl="1"/>
            <a:r>
              <a:rPr lang="en-US" sz="2000" dirty="0"/>
              <a:t>results:  </a:t>
            </a:r>
          </a:p>
          <a:p>
            <a:pPr lvl="2"/>
            <a:r>
              <a:rPr lang="en-US" sz="1600" dirty="0"/>
              <a:t>distant surfaces experience color shift, depending on depth</a:t>
            </a:r>
          </a:p>
          <a:p>
            <a:pPr lvl="2"/>
            <a:r>
              <a:rPr lang="en-US" sz="1600" dirty="0"/>
              <a:t>image is blurred, blurring depends on depth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8085A-3D90-A841-7D68-6595F6D6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7" y="1371600"/>
            <a:ext cx="7772400" cy="28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3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24DF9-BD23-7A9B-970B-2E25ED7C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701C-070B-C223-F071-6D0B8862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defogging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FD79-E450-87CE-99EC-A4A9A1131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(Doesn’t cover blurring, but..)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F89B3-DB2F-502C-A6C0-FFDE75AA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49" y="1534510"/>
            <a:ext cx="5996617" cy="2224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F5D91-9840-C783-CB7D-A28AE0004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96" y="3809727"/>
            <a:ext cx="5151926" cy="7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8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</TotalTime>
  <Words>311</Words>
  <Application>Microsoft Macintosh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Other image to image predictions</vt:lpstr>
      <vt:lpstr>Further image to image mapping</vt:lpstr>
      <vt:lpstr>Superresolution</vt:lpstr>
      <vt:lpstr>Superresolution</vt:lpstr>
      <vt:lpstr>Superresolution works</vt:lpstr>
      <vt:lpstr>Superresolution works</vt:lpstr>
      <vt:lpstr>Training and evaluation</vt:lpstr>
      <vt:lpstr>Defogging</vt:lpstr>
      <vt:lpstr>Model of defogging</vt:lpstr>
      <vt:lpstr>Amusing fact – you can recover depth from fog</vt:lpstr>
      <vt:lpstr>Data is hard!</vt:lpstr>
      <vt:lpstr>Defogging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4</cp:revision>
  <cp:lastPrinted>2026-02-03T00:51:42Z</cp:lastPrinted>
  <dcterms:created xsi:type="dcterms:W3CDTF">2026-02-02T21:43:52Z</dcterms:created>
  <dcterms:modified xsi:type="dcterms:W3CDTF">2026-02-03T16:12:32Z</dcterms:modified>
</cp:coreProperties>
</file>