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778" r:id="rId3"/>
    <p:sldId id="803" r:id="rId4"/>
    <p:sldId id="815" r:id="rId5"/>
    <p:sldId id="816" r:id="rId6"/>
    <p:sldId id="818" r:id="rId7"/>
    <p:sldId id="820" r:id="rId8"/>
    <p:sldId id="817" r:id="rId9"/>
    <p:sldId id="821" r:id="rId10"/>
    <p:sldId id="819" r:id="rId11"/>
    <p:sldId id="82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08-5273-1249-8E59-F91E4FCF23DE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0265-CB2C-2A48-BC15-43923A57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08-5273-1249-8E59-F91E4FCF23DE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0265-CB2C-2A48-BC15-43923A57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1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08-5273-1249-8E59-F91E4FCF23DE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0265-CB2C-2A48-BC15-43923A57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5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08-5273-1249-8E59-F91E4FCF23DE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0265-CB2C-2A48-BC15-43923A57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08-5273-1249-8E59-F91E4FCF23DE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0265-CB2C-2A48-BC15-43923A57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3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08-5273-1249-8E59-F91E4FCF23DE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0265-CB2C-2A48-BC15-43923A57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6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08-5273-1249-8E59-F91E4FCF23DE}" type="datetimeFigureOut">
              <a:rPr lang="en-US" smtClean="0"/>
              <a:t>2/3/26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0265-CB2C-2A48-BC15-43923A57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0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08-5273-1249-8E59-F91E4FCF23DE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0265-CB2C-2A48-BC15-43923A57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08-5273-1249-8E59-F91E4FCF23DE}" type="datetimeFigureOut">
              <a:rPr lang="en-US" smtClean="0"/>
              <a:t>2/3/26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0265-CB2C-2A48-BC15-43923A57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08-5273-1249-8E59-F91E4FCF23DE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0265-CB2C-2A48-BC15-43923A57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3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C908-5273-1249-8E59-F91E4FCF23DE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0265-CB2C-2A48-BC15-43923A57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7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DC908-5273-1249-8E59-F91E4FCF23DE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720265-CB2C-2A48-BC15-43923A57B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FEED7-7298-9E91-56B8-44F95F4284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490B2-3B98-FBA4-3FDA-13A0FE498D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210672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E4FDC-4A14-FB92-3748-7ED2BB0D5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4D246-6AD1-3DBE-96BD-1EFBEB5D8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Datasets in text</a:t>
            </a:r>
          </a:p>
          <a:p>
            <a:endParaRPr lang="en-US" dirty="0"/>
          </a:p>
          <a:p>
            <a:r>
              <a:rPr lang="en-US" dirty="0"/>
              <a:t>Numerous </a:t>
            </a:r>
            <a:r>
              <a:rPr lang="en-US" dirty="0" err="1"/>
              <a:t>segmenters</a:t>
            </a:r>
            <a:r>
              <a:rPr lang="en-US" dirty="0"/>
              <a:t> online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7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7606-B325-4522-668F-34ABB859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this...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1150B-2864-9327-69E7-501E3C525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2578100"/>
            <a:ext cx="6908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5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62865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Ideas: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43050"/>
            <a:ext cx="7772400" cy="4910302"/>
          </a:xfrm>
        </p:spPr>
        <p:txBody>
          <a:bodyPr>
            <a:normAutofit fontScale="62500" lnSpcReduction="20000"/>
          </a:bodyPr>
          <a:lstStyle/>
          <a:p>
            <a:endParaRPr lang="en-US" sz="2000" dirty="0"/>
          </a:p>
          <a:p>
            <a:r>
              <a:rPr lang="en-US" sz="3200" dirty="0"/>
              <a:t>Simple Image Classification:</a:t>
            </a:r>
          </a:p>
          <a:p>
            <a:pPr lvl="1"/>
            <a:r>
              <a:rPr lang="en-US" sz="3200" dirty="0"/>
              <a:t>Classify an image into one of two classes by</a:t>
            </a:r>
          </a:p>
          <a:p>
            <a:pPr lvl="2"/>
            <a:r>
              <a:rPr lang="en-US" sz="3200" dirty="0"/>
              <a:t>Stack some pooling, FC layers on an encoder</a:t>
            </a:r>
          </a:p>
          <a:p>
            <a:pPr lvl="2"/>
            <a:r>
              <a:rPr lang="en-US" sz="3200" dirty="0"/>
              <a:t>Adjust result into a vector</a:t>
            </a:r>
          </a:p>
          <a:p>
            <a:pPr lvl="2"/>
            <a:r>
              <a:rPr lang="en-US" sz="3200" dirty="0"/>
              <a:t>Pass to linear classifier</a:t>
            </a:r>
          </a:p>
          <a:p>
            <a:pPr lvl="1"/>
            <a:r>
              <a:rPr lang="en-US" sz="3200" dirty="0"/>
              <a:t>Learn all parameters with SGD and various losses </a:t>
            </a:r>
          </a:p>
          <a:p>
            <a:pPr lvl="2"/>
            <a:r>
              <a:rPr lang="en-US" sz="3200" dirty="0"/>
              <a:t>get training examples right</a:t>
            </a:r>
          </a:p>
          <a:p>
            <a:pPr lvl="2"/>
            <a:endParaRPr lang="en-US" sz="3200" dirty="0"/>
          </a:p>
          <a:p>
            <a:r>
              <a:rPr lang="en-US" sz="3200" dirty="0"/>
              <a:t>Simple image regression:</a:t>
            </a:r>
          </a:p>
          <a:p>
            <a:pPr lvl="1"/>
            <a:r>
              <a:rPr lang="en-US" sz="3200" dirty="0"/>
              <a:t>Build U-Net</a:t>
            </a:r>
          </a:p>
          <a:p>
            <a:pPr lvl="2"/>
            <a:r>
              <a:rPr lang="en-US" sz="3200" dirty="0"/>
              <a:t>input is image</a:t>
            </a:r>
          </a:p>
          <a:p>
            <a:pPr lvl="2"/>
            <a:r>
              <a:rPr lang="en-US" sz="3200" dirty="0"/>
              <a:t>output is image-like thing (</a:t>
            </a:r>
            <a:r>
              <a:rPr lang="en-US" sz="3200" dirty="0" err="1"/>
              <a:t>depth,normal</a:t>
            </a:r>
            <a:r>
              <a:rPr lang="en-US" sz="3200" dirty="0"/>
              <a:t>, </a:t>
            </a:r>
            <a:r>
              <a:rPr lang="en-US" sz="3200" dirty="0" err="1"/>
              <a:t>etc</a:t>
            </a:r>
            <a:r>
              <a:rPr lang="en-US" sz="3200" dirty="0"/>
              <a:t>)</a:t>
            </a:r>
          </a:p>
          <a:p>
            <a:pPr lvl="2"/>
            <a:r>
              <a:rPr lang="en-US" sz="3200" dirty="0"/>
              <a:t>train to produce the right answer</a:t>
            </a:r>
          </a:p>
          <a:p>
            <a:r>
              <a:rPr lang="en-US" sz="4000" dirty="0">
                <a:solidFill>
                  <a:srgbClr val="FF0000"/>
                </a:solidFill>
              </a:rPr>
              <a:t>Merge these to produce class scores at each pixel</a:t>
            </a:r>
          </a:p>
          <a:p>
            <a:pPr lvl="1"/>
            <a:r>
              <a:rPr lang="en-US" sz="3600" dirty="0"/>
              <a:t>rather than a depth...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D0A03-6706-793F-C0A2-AC115D11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more detail...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71144-12B2-BA31-030D-53DB8B648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 decoder with k-dim vector </a:t>
            </a:r>
          </a:p>
          <a:p>
            <a:pPr lvl="1"/>
            <a:r>
              <a:rPr lang="en-US" dirty="0"/>
              <a:t>at each location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16642-FCE1-5F00-FCCF-DC10ECE7D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942" y="2997773"/>
            <a:ext cx="4266079" cy="349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12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75DE-67CF-877D-67A3-FA54C4FD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73BEC-2ED9-AABC-BC6A-2B3659F89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Label pixels in images with labels taken from a vocabulary</a:t>
            </a:r>
          </a:p>
          <a:p>
            <a:endParaRPr lang="en-US" dirty="0"/>
          </a:p>
          <a:p>
            <a:r>
              <a:rPr lang="en-US" dirty="0"/>
              <a:t>Notice there are two kinds of label</a:t>
            </a:r>
          </a:p>
          <a:p>
            <a:pPr lvl="1"/>
            <a:r>
              <a:rPr lang="en-US" dirty="0"/>
              <a:t>“things” == count nouns == what you can count</a:t>
            </a:r>
          </a:p>
          <a:p>
            <a:pPr lvl="2"/>
            <a:r>
              <a:rPr lang="en-US" dirty="0"/>
              <a:t>car, pedestrian, bike, dog, ...</a:t>
            </a:r>
          </a:p>
          <a:p>
            <a:pPr lvl="1"/>
            <a:r>
              <a:rPr lang="en-US" dirty="0"/>
              <a:t>“stuff” == mass nouns == others</a:t>
            </a:r>
          </a:p>
          <a:p>
            <a:pPr lvl="2"/>
            <a:r>
              <a:rPr lang="en-US" dirty="0"/>
              <a:t>grass, sky, water, cloud, ...</a:t>
            </a:r>
          </a:p>
        </p:txBody>
      </p:sp>
    </p:spTree>
    <p:extLst>
      <p:ext uri="{BB962C8B-B14F-4D97-AF65-F5344CB8AC3E}">
        <p14:creationId xmlns:p14="http://schemas.microsoft.com/office/powerpoint/2010/main" val="264749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F17CB-7E8D-CC45-5803-5FDD50825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FC5B7-9C05-CC12-5955-4B895032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24AB9-68B6-A46C-F855-988FC9F0E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A number of variants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lvl="1"/>
            <a:r>
              <a:rPr lang="en-US" dirty="0"/>
              <a:t>?  - thing labels only</a:t>
            </a:r>
          </a:p>
          <a:p>
            <a:pPr lvl="1"/>
            <a:r>
              <a:rPr lang="en-US" dirty="0"/>
              <a:t> ?  - stuff labels only</a:t>
            </a:r>
          </a:p>
          <a:p>
            <a:endParaRPr lang="en-US" dirty="0"/>
          </a:p>
          <a:p>
            <a:r>
              <a:rPr lang="en-US" dirty="0"/>
              <a:t>Instance segmentation – distinguish between individual 	objects, so car 1, car 2, pedestrian 1, pedestrian 2</a:t>
            </a:r>
          </a:p>
          <a:p>
            <a:endParaRPr lang="en-US" dirty="0"/>
          </a:p>
          <a:p>
            <a:r>
              <a:rPr lang="en-US" dirty="0"/>
              <a:t>Panoptic segmentation – every pixel gets a label</a:t>
            </a:r>
          </a:p>
        </p:txBody>
      </p:sp>
    </p:spTree>
    <p:extLst>
      <p:ext uri="{BB962C8B-B14F-4D97-AF65-F5344CB8AC3E}">
        <p14:creationId xmlns:p14="http://schemas.microsoft.com/office/powerpoint/2010/main" val="64107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2614-6A9A-A7AF-A43A-D2C885A5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F452B-C134-8015-F35F-17F517C8A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D5C69-9718-71BD-4022-E6F9CE1C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202" y="2045598"/>
            <a:ext cx="5829300" cy="2414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51100-58FE-727E-1E9E-EDC3598D2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202" y="4812402"/>
            <a:ext cx="5952195" cy="12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1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F2E09-ECF6-38BA-C7FB-129CC65A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7D467-DCB5-F066-9CA3-941E2FD83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Some labels are class labels (‘car’, ‘bicycle’), </a:t>
            </a:r>
          </a:p>
          <a:p>
            <a:pPr lvl="1"/>
            <a:r>
              <a:rPr lang="en-US" dirty="0"/>
              <a:t>some are category labels (‘vehicle’)</a:t>
            </a:r>
          </a:p>
          <a:p>
            <a:endParaRPr lang="en-US" dirty="0"/>
          </a:p>
          <a:p>
            <a:r>
              <a:rPr lang="en-US" dirty="0" err="1"/>
              <a:t>IoU</a:t>
            </a:r>
            <a:r>
              <a:rPr lang="en-US" dirty="0"/>
              <a:t> per class</a:t>
            </a:r>
          </a:p>
          <a:p>
            <a:pPr lvl="1"/>
            <a:r>
              <a:rPr lang="en-US" dirty="0"/>
              <a:t>0.76 on Kitti leaderboard</a:t>
            </a:r>
          </a:p>
          <a:p>
            <a:endParaRPr lang="en-US" dirty="0"/>
          </a:p>
          <a:p>
            <a:r>
              <a:rPr lang="en-US" dirty="0" err="1"/>
              <a:t>IoU</a:t>
            </a:r>
            <a:r>
              <a:rPr lang="en-US" dirty="0"/>
              <a:t> per category</a:t>
            </a:r>
          </a:p>
          <a:p>
            <a:pPr lvl="1"/>
            <a:r>
              <a:rPr lang="en-US" dirty="0"/>
              <a:t>0.9 on Kitti leaderboard</a:t>
            </a:r>
          </a:p>
        </p:txBody>
      </p:sp>
    </p:spTree>
    <p:extLst>
      <p:ext uri="{BB962C8B-B14F-4D97-AF65-F5344CB8AC3E}">
        <p14:creationId xmlns:p14="http://schemas.microsoft.com/office/powerpoint/2010/main" val="88847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8F35-1584-FC3B-6617-ED7CA842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segmentation on Kitti (labelled 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72A88-962A-C484-2072-07C67E184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96FCD-AA6C-C89E-A54C-3FA3518F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99" y="1683998"/>
            <a:ext cx="7829550" cy="34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6648-9706-BD30-C911-722FD454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MS-</a:t>
            </a:r>
            <a:r>
              <a:rPr lang="en-US" dirty="0" err="1"/>
              <a:t>CoCo</a:t>
            </a:r>
            <a:r>
              <a:rPr lang="en-US"/>
              <a:t>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2CBC0-0CDB-C07A-1210-A8EE651AC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D1FC8-BDDF-74EA-6B36-361C4774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810484"/>
            <a:ext cx="8972550" cy="367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9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1392</TotalTime>
  <Words>269</Words>
  <Application>Microsoft Macintosh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Semantic Segmentation</vt:lpstr>
      <vt:lpstr>Ideas:</vt:lpstr>
      <vt:lpstr>Some more detail...</vt:lpstr>
      <vt:lpstr>Semantic segmentation</vt:lpstr>
      <vt:lpstr>Semantic segmentation</vt:lpstr>
      <vt:lpstr>Evaluation </vt:lpstr>
      <vt:lpstr>Variants</vt:lpstr>
      <vt:lpstr>Semantic segmentation on Kitti (labelled data)</vt:lpstr>
      <vt:lpstr>MS-CoCo dataset</vt:lpstr>
      <vt:lpstr>Resources</vt:lpstr>
      <vt:lpstr>Think about this...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4</cp:revision>
  <cp:lastPrinted>2026-02-03T16:25:24Z</cp:lastPrinted>
  <dcterms:created xsi:type="dcterms:W3CDTF">2026-02-03T16:13:58Z</dcterms:created>
  <dcterms:modified xsi:type="dcterms:W3CDTF">2026-02-04T15:26:03Z</dcterms:modified>
</cp:coreProperties>
</file>