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1200" r:id="rId3"/>
    <p:sldId id="1186" r:id="rId4"/>
    <p:sldId id="500" r:id="rId5"/>
    <p:sldId id="521" r:id="rId6"/>
    <p:sldId id="523" r:id="rId7"/>
    <p:sldId id="524" r:id="rId8"/>
    <p:sldId id="525" r:id="rId9"/>
    <p:sldId id="533" r:id="rId10"/>
    <p:sldId id="526" r:id="rId11"/>
    <p:sldId id="1187" r:id="rId12"/>
    <p:sldId id="1188" r:id="rId13"/>
    <p:sldId id="119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01"/>
  </p:normalViewPr>
  <p:slideViewPr>
    <p:cSldViewPr snapToGrid="0">
      <p:cViewPr varScale="1">
        <p:scale>
          <a:sx n="121" d="100"/>
          <a:sy n="121" d="100"/>
        </p:scale>
        <p:origin x="7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77971-5BB5-454B-9459-FD514CEA4134}" type="datetimeFigureOut">
              <a:rPr lang="en-US" smtClean="0"/>
              <a:t>3/24/26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20F134-03B1-BE4E-B54C-1D19E5C3D125}" type="slidenum">
              <a:rPr lang="en-US" smtClean="0"/>
              <a:t>‹#›</a:t>
            </a:fld>
            <a:endParaRPr lang="en-US"/>
          </a:p>
        </p:txBody>
      </p:sp>
    </p:spTree>
    <p:extLst>
      <p:ext uri="{BB962C8B-B14F-4D97-AF65-F5344CB8AC3E}">
        <p14:creationId xmlns:p14="http://schemas.microsoft.com/office/powerpoint/2010/main" val="2816985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31"/>
          <p:cNvSpPr>
            <a:spLocks noGrp="1" noChangeArrowheads="1"/>
          </p:cNvSpPr>
          <p:nvPr>
            <p:ph type="sldNum" sz="quarter" idx="5"/>
          </p:nvPr>
        </p:nvSpPr>
        <p:spPr>
          <a:noFill/>
        </p:spPr>
        <p:txBody>
          <a:bodyPr/>
          <a:lstStyle/>
          <a:p>
            <a:fld id="{93CBF607-E309-42A7-85B2-A74D53502DC3}" type="slidenum">
              <a:rPr lang="en-US" smtClean="0"/>
              <a:pPr/>
              <a:t>4</a:t>
            </a:fld>
            <a:endParaRPr lang="en-US"/>
          </a:p>
        </p:txBody>
      </p:sp>
      <p:sp>
        <p:nvSpPr>
          <p:cNvPr id="76803" name="Rectangle 2"/>
          <p:cNvSpPr>
            <a:spLocks noGrp="1" noRot="1" noChangeAspect="1" noChangeArrowheads="1" noTextEdit="1"/>
          </p:cNvSpPr>
          <p:nvPr>
            <p:ph type="sldImg"/>
          </p:nvPr>
        </p:nvSpPr>
        <p:spPr>
          <a:xfrm>
            <a:off x="1252538" y="717550"/>
            <a:ext cx="4779962" cy="3584575"/>
          </a:xfrm>
          <a:ln/>
        </p:spPr>
      </p:sp>
      <p:sp>
        <p:nvSpPr>
          <p:cNvPr id="7680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xfrm>
            <a:off x="1252538" y="717550"/>
            <a:ext cx="4779962" cy="35845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Here’s how the same set of photos appear in our photo explorer.  Our system takes the set of photos and automatically determines the relative positions and orientations from which each photo was taken.  We can then load the photos into our immersive 3D browser where the user can visualize and explore the photos using spatial relationships.</a:t>
            </a:r>
          </a:p>
          <a:p>
            <a:pPr>
              <a:spcBef>
                <a:spcPct val="0"/>
              </a:spcBef>
            </a:pPr>
            <a:endParaRPr lang="en-US" altLang="en-US"/>
          </a:p>
        </p:txBody>
      </p:sp>
    </p:spTree>
    <p:extLst>
      <p:ext uri="{BB962C8B-B14F-4D97-AF65-F5344CB8AC3E}">
        <p14:creationId xmlns:p14="http://schemas.microsoft.com/office/powerpoint/2010/main" val="4224175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xfrm>
            <a:off x="1252538" y="717550"/>
            <a:ext cx="4779962" cy="35845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69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1558916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xfrm>
            <a:off x="1252538" y="717550"/>
            <a:ext cx="4779962" cy="35845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Next, we match features across each pair of photos using approximate nearest neighbor matching.</a:t>
            </a:r>
          </a:p>
        </p:txBody>
      </p:sp>
    </p:spTree>
    <p:extLst>
      <p:ext uri="{BB962C8B-B14F-4D97-AF65-F5344CB8AC3E}">
        <p14:creationId xmlns:p14="http://schemas.microsoft.com/office/powerpoint/2010/main" val="3440647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xfrm>
            <a:off x="1252538" y="717550"/>
            <a:ext cx="4779962" cy="35845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matches are refined by using RANSAC, which is a robust model-fitting technique, to estimate a fundamental matrix between each pair of matching images and keeping only matches consistent with that fundamental matrix.</a:t>
            </a:r>
          </a:p>
          <a:p>
            <a:pPr>
              <a:spcBef>
                <a:spcPct val="0"/>
              </a:spcBef>
            </a:pPr>
            <a:r>
              <a:rPr lang="en-US" altLang="en-US"/>
              <a:t>We then link connected components of pairwise feature matches together to form correspondences across multiple images.</a:t>
            </a:r>
          </a:p>
          <a:p>
            <a:pPr>
              <a:spcBef>
                <a:spcPct val="0"/>
              </a:spcBef>
            </a:pPr>
            <a:r>
              <a:rPr lang="en-US" altLang="en-US"/>
              <a:t>Once we have correspondences, we run structure from motion to recover the camera and scene geometry.  Structure from motion solves the following problem:</a:t>
            </a:r>
          </a:p>
          <a:p>
            <a:pPr>
              <a:spcBef>
                <a:spcPct val="0"/>
              </a:spcBef>
            </a:pPr>
            <a:endParaRPr lang="en-US" altLang="en-US"/>
          </a:p>
        </p:txBody>
      </p:sp>
    </p:spTree>
    <p:extLst>
      <p:ext uri="{BB962C8B-B14F-4D97-AF65-F5344CB8AC3E}">
        <p14:creationId xmlns:p14="http://schemas.microsoft.com/office/powerpoint/2010/main" val="1198405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xfrm>
            <a:off x="1252538" y="717550"/>
            <a:ext cx="4779962" cy="35845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matches are refined by using RANSAC, which is a robust model-fitting technique, to estimate a fundamental matrix between each pair of matching images and keeping only matches consistent with that fundamental matrix.</a:t>
            </a:r>
          </a:p>
          <a:p>
            <a:pPr>
              <a:spcBef>
                <a:spcPct val="0"/>
              </a:spcBef>
            </a:pPr>
            <a:r>
              <a:rPr lang="en-US" altLang="en-US"/>
              <a:t>We then link connected components of pairwise feature matches together to form correspondences across multiple images.</a:t>
            </a:r>
          </a:p>
          <a:p>
            <a:pPr>
              <a:spcBef>
                <a:spcPct val="0"/>
              </a:spcBef>
            </a:pPr>
            <a:r>
              <a:rPr lang="en-US" altLang="en-US"/>
              <a:t>Once we have correspondences, we run structure from motion to recover the camera and scene geometry.  Structure from motion solves the following problem:</a:t>
            </a:r>
          </a:p>
          <a:p>
            <a:pPr>
              <a:spcBef>
                <a:spcPct val="0"/>
              </a:spcBef>
            </a:pPr>
            <a:endParaRPr lang="en-US" altLang="en-US"/>
          </a:p>
        </p:txBody>
      </p:sp>
    </p:spTree>
    <p:extLst>
      <p:ext uri="{BB962C8B-B14F-4D97-AF65-F5344CB8AC3E}">
        <p14:creationId xmlns:p14="http://schemas.microsoft.com/office/powerpoint/2010/main" val="4253484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D29A7-16A1-00C8-0604-9268A6F9AFBC}"/>
            </a:ext>
          </a:extLst>
        </p:cNvPr>
        <p:cNvGrpSpPr/>
        <p:nvPr/>
      </p:nvGrpSpPr>
      <p:grpSpPr>
        <a:xfrm>
          <a:off x="0" y="0"/>
          <a:ext cx="0" cy="0"/>
          <a:chOff x="0" y="0"/>
          <a:chExt cx="0" cy="0"/>
        </a:xfrm>
      </p:grpSpPr>
      <p:sp>
        <p:nvSpPr>
          <p:cNvPr id="83970" name="Rectangle 1031">
            <a:extLst>
              <a:ext uri="{FF2B5EF4-FFF2-40B4-BE49-F238E27FC236}">
                <a16:creationId xmlns:a16="http://schemas.microsoft.com/office/drawing/2014/main" id="{9AF00B91-0E5B-2449-D209-B3C0B2517928}"/>
              </a:ext>
            </a:extLst>
          </p:cNvPr>
          <p:cNvSpPr>
            <a:spLocks noGrp="1" noChangeArrowheads="1"/>
          </p:cNvSpPr>
          <p:nvPr>
            <p:ph type="sldNum" sz="quarter" idx="5"/>
          </p:nvPr>
        </p:nvSpPr>
        <p:spPr>
          <a:noFill/>
        </p:spPr>
        <p:txBody>
          <a:bodyPr/>
          <a:lstStyle/>
          <a:p>
            <a:fld id="{87E8633C-19C8-4502-84FA-9C2D01272195}" type="slidenum">
              <a:rPr lang="en-US" smtClean="0"/>
              <a:pPr/>
              <a:t>11</a:t>
            </a:fld>
            <a:endParaRPr lang="en-US"/>
          </a:p>
        </p:txBody>
      </p:sp>
      <p:sp>
        <p:nvSpPr>
          <p:cNvPr id="83971" name="Rectangle 2">
            <a:extLst>
              <a:ext uri="{FF2B5EF4-FFF2-40B4-BE49-F238E27FC236}">
                <a16:creationId xmlns:a16="http://schemas.microsoft.com/office/drawing/2014/main" id="{6A6E2DDE-F8B7-CC75-0837-E9985FD5BCFB}"/>
              </a:ext>
            </a:extLst>
          </p:cNvPr>
          <p:cNvSpPr>
            <a:spLocks noGrp="1" noRot="1" noChangeAspect="1" noChangeArrowheads="1" noTextEdit="1"/>
          </p:cNvSpPr>
          <p:nvPr>
            <p:ph type="sldImg"/>
          </p:nvPr>
        </p:nvSpPr>
        <p:spPr>
          <a:xfrm>
            <a:off x="1257300" y="720725"/>
            <a:ext cx="4800600" cy="3600450"/>
          </a:xfrm>
          <a:ln/>
        </p:spPr>
      </p:sp>
      <p:sp>
        <p:nvSpPr>
          <p:cNvPr id="83972" name="Rectangle 3">
            <a:extLst>
              <a:ext uri="{FF2B5EF4-FFF2-40B4-BE49-F238E27FC236}">
                <a16:creationId xmlns:a16="http://schemas.microsoft.com/office/drawing/2014/main" id="{6DF19B58-F9C3-66BE-1768-67B280322023}"/>
              </a:ext>
            </a:extLst>
          </p:cNvPr>
          <p:cNvSpPr>
            <a:spLocks noGrp="1" noChangeArrowheads="1"/>
          </p:cNvSpPr>
          <p:nvPr>
            <p:ph type="body" idx="1"/>
          </p:nvPr>
        </p:nvSpPr>
        <p:spPr>
          <a:xfrm>
            <a:off x="731838" y="4560888"/>
            <a:ext cx="5851525" cy="4319587"/>
          </a:xfrm>
          <a:noFill/>
          <a:ln/>
        </p:spPr>
        <p:txBody>
          <a:bodyPr/>
          <a:lstStyle/>
          <a:p>
            <a:endParaRPr lang="en-US"/>
          </a:p>
        </p:txBody>
      </p:sp>
    </p:spTree>
    <p:extLst>
      <p:ext uri="{BB962C8B-B14F-4D97-AF65-F5344CB8AC3E}">
        <p14:creationId xmlns:p14="http://schemas.microsoft.com/office/powerpoint/2010/main" val="3551978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34DCD-65BA-33FA-865B-2DE2869F5C5C}"/>
            </a:ext>
          </a:extLst>
        </p:cNvPr>
        <p:cNvGrpSpPr/>
        <p:nvPr/>
      </p:nvGrpSpPr>
      <p:grpSpPr>
        <a:xfrm>
          <a:off x="0" y="0"/>
          <a:ext cx="0" cy="0"/>
          <a:chOff x="0" y="0"/>
          <a:chExt cx="0" cy="0"/>
        </a:xfrm>
      </p:grpSpPr>
      <p:sp>
        <p:nvSpPr>
          <p:cNvPr id="84994" name="Rectangle 1031">
            <a:extLst>
              <a:ext uri="{FF2B5EF4-FFF2-40B4-BE49-F238E27FC236}">
                <a16:creationId xmlns:a16="http://schemas.microsoft.com/office/drawing/2014/main" id="{58CA1C44-C735-918C-CD8C-A1C3307D1CE1}"/>
              </a:ext>
            </a:extLst>
          </p:cNvPr>
          <p:cNvSpPr>
            <a:spLocks noGrp="1" noChangeArrowheads="1"/>
          </p:cNvSpPr>
          <p:nvPr>
            <p:ph type="sldNum" sz="quarter" idx="5"/>
          </p:nvPr>
        </p:nvSpPr>
        <p:spPr>
          <a:noFill/>
        </p:spPr>
        <p:txBody>
          <a:bodyPr/>
          <a:lstStyle/>
          <a:p>
            <a:fld id="{2836C376-0476-4AC4-AE6E-385F76BD1EE8}" type="slidenum">
              <a:rPr lang="en-US" smtClean="0"/>
              <a:pPr/>
              <a:t>12</a:t>
            </a:fld>
            <a:endParaRPr lang="en-US"/>
          </a:p>
        </p:txBody>
      </p:sp>
      <p:sp>
        <p:nvSpPr>
          <p:cNvPr id="84995" name="Rectangle 2">
            <a:extLst>
              <a:ext uri="{FF2B5EF4-FFF2-40B4-BE49-F238E27FC236}">
                <a16:creationId xmlns:a16="http://schemas.microsoft.com/office/drawing/2014/main" id="{33F2825D-B682-4F1D-ADC6-6BC1413DD7A9}"/>
              </a:ext>
            </a:extLst>
          </p:cNvPr>
          <p:cNvSpPr>
            <a:spLocks noGrp="1" noRot="1" noChangeAspect="1" noChangeArrowheads="1" noTextEdit="1"/>
          </p:cNvSpPr>
          <p:nvPr>
            <p:ph type="sldImg"/>
          </p:nvPr>
        </p:nvSpPr>
        <p:spPr>
          <a:xfrm>
            <a:off x="1252538" y="717550"/>
            <a:ext cx="4779962" cy="3584575"/>
          </a:xfrm>
          <a:ln/>
        </p:spPr>
      </p:sp>
      <p:sp>
        <p:nvSpPr>
          <p:cNvPr id="84996" name="Rectangle 3">
            <a:extLst>
              <a:ext uri="{FF2B5EF4-FFF2-40B4-BE49-F238E27FC236}">
                <a16:creationId xmlns:a16="http://schemas.microsoft.com/office/drawing/2014/main" id="{34F7CE05-2624-C61D-4EB3-0DF134CD4BAD}"/>
              </a:ext>
            </a:extLst>
          </p:cNvPr>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489393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ADF5BD-F9FB-5548-9034-074202611123}" type="datetimeFigureOut">
              <a:rPr lang="en-US" smtClean="0"/>
              <a:t>3/24/26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91F27-CA70-8348-A5D0-7B1A3DEA6937}" type="slidenum">
              <a:rPr lang="en-US" smtClean="0"/>
              <a:t>‹#›</a:t>
            </a:fld>
            <a:endParaRPr lang="en-US"/>
          </a:p>
        </p:txBody>
      </p:sp>
    </p:spTree>
    <p:extLst>
      <p:ext uri="{BB962C8B-B14F-4D97-AF65-F5344CB8AC3E}">
        <p14:creationId xmlns:p14="http://schemas.microsoft.com/office/powerpoint/2010/main" val="721842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ADF5BD-F9FB-5548-9034-074202611123}" type="datetimeFigureOut">
              <a:rPr lang="en-US" smtClean="0"/>
              <a:t>3/24/26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91F27-CA70-8348-A5D0-7B1A3DEA6937}" type="slidenum">
              <a:rPr lang="en-US" smtClean="0"/>
              <a:t>‹#›</a:t>
            </a:fld>
            <a:endParaRPr lang="en-US"/>
          </a:p>
        </p:txBody>
      </p:sp>
    </p:spTree>
    <p:extLst>
      <p:ext uri="{BB962C8B-B14F-4D97-AF65-F5344CB8AC3E}">
        <p14:creationId xmlns:p14="http://schemas.microsoft.com/office/powerpoint/2010/main" val="3695232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ADF5BD-F9FB-5548-9034-074202611123}" type="datetimeFigureOut">
              <a:rPr lang="en-US" smtClean="0"/>
              <a:t>3/24/26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91F27-CA70-8348-A5D0-7B1A3DEA6937}" type="slidenum">
              <a:rPr lang="en-US" smtClean="0"/>
              <a:t>‹#›</a:t>
            </a:fld>
            <a:endParaRPr lang="en-US"/>
          </a:p>
        </p:txBody>
      </p:sp>
    </p:spTree>
    <p:extLst>
      <p:ext uri="{BB962C8B-B14F-4D97-AF65-F5344CB8AC3E}">
        <p14:creationId xmlns:p14="http://schemas.microsoft.com/office/powerpoint/2010/main" val="2509680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a:t>Click to edit Master title style</a:t>
            </a:r>
          </a:p>
        </p:txBody>
      </p:sp>
      <p:sp>
        <p:nvSpPr>
          <p:cNvPr id="3" name="Text Placeholder 2"/>
          <p:cNvSpPr>
            <a:spLocks noGrp="1"/>
          </p:cNvSpPr>
          <p:nvPr>
            <p:ph type="body" sz="half" idx="1"/>
          </p:nvPr>
        </p:nvSpPr>
        <p:spPr>
          <a:xfrm>
            <a:off x="685800" y="9144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914400"/>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619500"/>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28"/>
          <p:cNvSpPr>
            <a:spLocks noGrp="1" noChangeArrowheads="1"/>
          </p:cNvSpPr>
          <p:nvPr>
            <p:ph type="dt" sz="half" idx="10"/>
          </p:nvPr>
        </p:nvSpPr>
        <p:spPr>
          <a:ln/>
        </p:spPr>
        <p:txBody>
          <a:bodyPr/>
          <a:lstStyle>
            <a:lvl1pPr>
              <a:defRPr/>
            </a:lvl1pPr>
          </a:lstStyle>
          <a:p>
            <a:pPr>
              <a:defRPr/>
            </a:pPr>
            <a:endParaRPr lang="en-US"/>
          </a:p>
        </p:txBody>
      </p:sp>
      <p:sp>
        <p:nvSpPr>
          <p:cNvPr id="7" name="Rectangle 1029"/>
          <p:cNvSpPr>
            <a:spLocks noGrp="1" noChangeArrowheads="1"/>
          </p:cNvSpPr>
          <p:nvPr>
            <p:ph type="ftr" sz="quarter" idx="11"/>
          </p:nvPr>
        </p:nvSpPr>
        <p:spPr>
          <a:ln/>
        </p:spPr>
        <p:txBody>
          <a:bodyPr/>
          <a:lstStyle>
            <a:lvl1pPr>
              <a:defRPr/>
            </a:lvl1pPr>
          </a:lstStyle>
          <a:p>
            <a:pPr>
              <a:defRPr/>
            </a:pPr>
            <a:endParaRPr lang="en-US"/>
          </a:p>
        </p:txBody>
      </p:sp>
      <p:sp>
        <p:nvSpPr>
          <p:cNvPr id="8" name="Rectangle 1030"/>
          <p:cNvSpPr>
            <a:spLocks noGrp="1" noChangeArrowheads="1"/>
          </p:cNvSpPr>
          <p:nvPr>
            <p:ph type="sldNum" sz="quarter" idx="12"/>
          </p:nvPr>
        </p:nvSpPr>
        <p:spPr>
          <a:ln/>
        </p:spPr>
        <p:txBody>
          <a:bodyPr/>
          <a:lstStyle>
            <a:lvl1pPr>
              <a:defRPr/>
            </a:lvl1pPr>
          </a:lstStyle>
          <a:p>
            <a:pPr>
              <a:defRPr/>
            </a:pPr>
            <a:fld id="{D4FAD76C-ADF5-4843-8DFF-0EE3066C1FF8}" type="slidenum">
              <a:rPr lang="en-US"/>
              <a:pPr>
                <a:defRPr/>
              </a:pPr>
              <a:t>‹#›</a:t>
            </a:fld>
            <a:endParaRPr lang="en-US"/>
          </a:p>
        </p:txBody>
      </p:sp>
    </p:spTree>
    <p:extLst>
      <p:ext uri="{BB962C8B-B14F-4D97-AF65-F5344CB8AC3E}">
        <p14:creationId xmlns:p14="http://schemas.microsoft.com/office/powerpoint/2010/main" val="259348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ADF5BD-F9FB-5548-9034-074202611123}" type="datetimeFigureOut">
              <a:rPr lang="en-US" smtClean="0"/>
              <a:t>3/24/26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91F27-CA70-8348-A5D0-7B1A3DEA6937}" type="slidenum">
              <a:rPr lang="en-US" smtClean="0"/>
              <a:t>‹#›</a:t>
            </a:fld>
            <a:endParaRPr lang="en-US"/>
          </a:p>
        </p:txBody>
      </p:sp>
    </p:spTree>
    <p:extLst>
      <p:ext uri="{BB962C8B-B14F-4D97-AF65-F5344CB8AC3E}">
        <p14:creationId xmlns:p14="http://schemas.microsoft.com/office/powerpoint/2010/main" val="190359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ADF5BD-F9FB-5548-9034-074202611123}" type="datetimeFigureOut">
              <a:rPr lang="en-US" smtClean="0"/>
              <a:t>3/24/26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91F27-CA70-8348-A5D0-7B1A3DEA6937}" type="slidenum">
              <a:rPr lang="en-US" smtClean="0"/>
              <a:t>‹#›</a:t>
            </a:fld>
            <a:endParaRPr lang="en-US"/>
          </a:p>
        </p:txBody>
      </p:sp>
    </p:spTree>
    <p:extLst>
      <p:ext uri="{BB962C8B-B14F-4D97-AF65-F5344CB8AC3E}">
        <p14:creationId xmlns:p14="http://schemas.microsoft.com/office/powerpoint/2010/main" val="1302631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ADF5BD-F9FB-5548-9034-074202611123}" type="datetimeFigureOut">
              <a:rPr lang="en-US" smtClean="0"/>
              <a:t>3/24/26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91F27-CA70-8348-A5D0-7B1A3DEA6937}" type="slidenum">
              <a:rPr lang="en-US" smtClean="0"/>
              <a:t>‹#›</a:t>
            </a:fld>
            <a:endParaRPr lang="en-US"/>
          </a:p>
        </p:txBody>
      </p:sp>
    </p:spTree>
    <p:extLst>
      <p:ext uri="{BB962C8B-B14F-4D97-AF65-F5344CB8AC3E}">
        <p14:creationId xmlns:p14="http://schemas.microsoft.com/office/powerpoint/2010/main" val="1997641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ADF5BD-F9FB-5548-9034-074202611123}" type="datetimeFigureOut">
              <a:rPr lang="en-US" smtClean="0"/>
              <a:t>3/24/26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191F27-CA70-8348-A5D0-7B1A3DEA6937}" type="slidenum">
              <a:rPr lang="en-US" smtClean="0"/>
              <a:t>‹#›</a:t>
            </a:fld>
            <a:endParaRPr lang="en-US"/>
          </a:p>
        </p:txBody>
      </p:sp>
    </p:spTree>
    <p:extLst>
      <p:ext uri="{BB962C8B-B14F-4D97-AF65-F5344CB8AC3E}">
        <p14:creationId xmlns:p14="http://schemas.microsoft.com/office/powerpoint/2010/main" val="2775220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ADF5BD-F9FB-5548-9034-074202611123}" type="datetimeFigureOut">
              <a:rPr lang="en-US" smtClean="0"/>
              <a:t>3/24/26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191F27-CA70-8348-A5D0-7B1A3DEA6937}" type="slidenum">
              <a:rPr lang="en-US" smtClean="0"/>
              <a:t>‹#›</a:t>
            </a:fld>
            <a:endParaRPr lang="en-US"/>
          </a:p>
        </p:txBody>
      </p:sp>
    </p:spTree>
    <p:extLst>
      <p:ext uri="{BB962C8B-B14F-4D97-AF65-F5344CB8AC3E}">
        <p14:creationId xmlns:p14="http://schemas.microsoft.com/office/powerpoint/2010/main" val="99944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ADF5BD-F9FB-5548-9034-074202611123}" type="datetimeFigureOut">
              <a:rPr lang="en-US" smtClean="0"/>
              <a:t>3/24/26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191F27-CA70-8348-A5D0-7B1A3DEA6937}" type="slidenum">
              <a:rPr lang="en-US" smtClean="0"/>
              <a:t>‹#›</a:t>
            </a:fld>
            <a:endParaRPr lang="en-US"/>
          </a:p>
        </p:txBody>
      </p:sp>
    </p:spTree>
    <p:extLst>
      <p:ext uri="{BB962C8B-B14F-4D97-AF65-F5344CB8AC3E}">
        <p14:creationId xmlns:p14="http://schemas.microsoft.com/office/powerpoint/2010/main" val="3327778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ADF5BD-F9FB-5548-9034-074202611123}" type="datetimeFigureOut">
              <a:rPr lang="en-US" smtClean="0"/>
              <a:t>3/24/26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91F27-CA70-8348-A5D0-7B1A3DEA6937}" type="slidenum">
              <a:rPr lang="en-US" smtClean="0"/>
              <a:t>‹#›</a:t>
            </a:fld>
            <a:endParaRPr lang="en-US"/>
          </a:p>
        </p:txBody>
      </p:sp>
    </p:spTree>
    <p:extLst>
      <p:ext uri="{BB962C8B-B14F-4D97-AF65-F5344CB8AC3E}">
        <p14:creationId xmlns:p14="http://schemas.microsoft.com/office/powerpoint/2010/main" val="1607642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ADF5BD-F9FB-5548-9034-074202611123}" type="datetimeFigureOut">
              <a:rPr lang="en-US" smtClean="0"/>
              <a:t>3/24/26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91F27-CA70-8348-A5D0-7B1A3DEA6937}" type="slidenum">
              <a:rPr lang="en-US" smtClean="0"/>
              <a:t>‹#›</a:t>
            </a:fld>
            <a:endParaRPr lang="en-US"/>
          </a:p>
        </p:txBody>
      </p:sp>
    </p:spTree>
    <p:extLst>
      <p:ext uri="{BB962C8B-B14F-4D97-AF65-F5344CB8AC3E}">
        <p14:creationId xmlns:p14="http://schemas.microsoft.com/office/powerpoint/2010/main" val="458977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5ADF5BD-F9FB-5548-9034-074202611123}" type="datetimeFigureOut">
              <a:rPr lang="en-US" smtClean="0"/>
              <a:t>3/24/26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191F27-CA70-8348-A5D0-7B1A3DEA6937}" type="slidenum">
              <a:rPr lang="en-US" smtClean="0"/>
              <a:t>‹#›</a:t>
            </a:fld>
            <a:endParaRPr lang="en-US"/>
          </a:p>
        </p:txBody>
      </p:sp>
    </p:spTree>
    <p:extLst>
      <p:ext uri="{BB962C8B-B14F-4D97-AF65-F5344CB8AC3E}">
        <p14:creationId xmlns:p14="http://schemas.microsoft.com/office/powerpoint/2010/main" val="3568043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raphviz.org/"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oleObject" Target="../embeddings/oleObject3.bin"/><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280.png"/><Relationship Id="rId13" Type="http://schemas.openxmlformats.org/officeDocument/2006/relationships/image" Target="../media/image330.png"/><Relationship Id="rId3" Type="http://schemas.openxmlformats.org/officeDocument/2006/relationships/image" Target="../media/image230.png"/><Relationship Id="rId7" Type="http://schemas.openxmlformats.org/officeDocument/2006/relationships/image" Target="../media/image270.png"/><Relationship Id="rId12" Type="http://schemas.openxmlformats.org/officeDocument/2006/relationships/image" Target="../media/image3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0.png"/><Relationship Id="rId11" Type="http://schemas.openxmlformats.org/officeDocument/2006/relationships/image" Target="../media/image310.png"/><Relationship Id="rId5" Type="http://schemas.openxmlformats.org/officeDocument/2006/relationships/image" Target="../media/image25.png"/><Relationship Id="rId15" Type="http://schemas.openxmlformats.org/officeDocument/2006/relationships/hyperlink" Target="https://hal.inria.fr/inria-00548290/document" TargetMode="External"/><Relationship Id="rId10" Type="http://schemas.openxmlformats.org/officeDocument/2006/relationships/image" Target="../media/image300.png"/><Relationship Id="rId4" Type="http://schemas.openxmlformats.org/officeDocument/2006/relationships/image" Target="../media/image240.png"/><Relationship Id="rId9" Type="http://schemas.openxmlformats.org/officeDocument/2006/relationships/image" Target="../media/image290.png"/><Relationship Id="rId14" Type="http://schemas.openxmlformats.org/officeDocument/2006/relationships/image" Target="../media/image340.png"/></Relationships>
</file>

<file path=ppt/slides/_rels/slide13.xml.rels><?xml version="1.0" encoding="UTF-8" standalone="yes"?>
<Relationships xmlns="http://schemas.openxmlformats.org/package/2006/relationships"><Relationship Id="rId3" Type="http://schemas.openxmlformats.org/officeDocument/2006/relationships/hyperlink" Target="https://github.com/mapillary/OpenSfM" TargetMode="External"/><Relationship Id="rId7" Type="http://schemas.openxmlformats.org/officeDocument/2006/relationships/hyperlink" Target="https://en.wikipedia.org/wiki/Structure_from_motion%23Structure_from_motion_software_toolboxes" TargetMode="External"/><Relationship Id="rId2" Type="http://schemas.openxmlformats.org/officeDocument/2006/relationships/hyperlink" Target="http://www.cs.cornell.edu/~snavely/bundler/" TargetMode="External"/><Relationship Id="rId1" Type="http://schemas.openxmlformats.org/officeDocument/2006/relationships/slideLayout" Target="../slideLayouts/slideLayout2.xml"/><Relationship Id="rId6" Type="http://schemas.openxmlformats.org/officeDocument/2006/relationships/hyperlink" Target="https://colmap.github.io/" TargetMode="External"/><Relationship Id="rId5" Type="http://schemas.openxmlformats.org/officeDocument/2006/relationships/hyperlink" Target="http://ccwu.me/vsfm/" TargetMode="External"/><Relationship Id="rId4" Type="http://schemas.openxmlformats.org/officeDocument/2006/relationships/hyperlink" Target="https://github.com/openMVG/openMV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phototour.cs.washington.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3.jpeg"/><Relationship Id="rId21" Type="http://schemas.openxmlformats.org/officeDocument/2006/relationships/hyperlink" Target="http://www.margaritachli.com/papers/ICCV2011paper.pdf" TargetMode="External"/><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16.png"/><Relationship Id="rId20" Type="http://schemas.openxmlformats.org/officeDocument/2006/relationships/hyperlink" Target="https://en.wikipedia.org/wiki/Oriented_FAST_and_rotated_BRIEF" TargetMode="Externa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jpeg"/><Relationship Id="rId19" Type="http://schemas.openxmlformats.org/officeDocument/2006/relationships/hyperlink" Target="https://en.wikipedia.org/wiki/Speeded_up_robust_features" TargetMode="External"/><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25.jpeg"/><Relationship Id="rId26" Type="http://schemas.openxmlformats.org/officeDocument/2006/relationships/image" Target="../media/image28.jpeg"/><Relationship Id="rId3" Type="http://schemas.openxmlformats.org/officeDocument/2006/relationships/image" Target="../media/image19.png"/><Relationship Id="rId21" Type="http://schemas.openxmlformats.org/officeDocument/2006/relationships/image" Target="../media/image26.jpeg"/><Relationship Id="rId7" Type="http://schemas.openxmlformats.org/officeDocument/2006/relationships/image" Target="../media/image20.jpeg"/><Relationship Id="rId12" Type="http://schemas.openxmlformats.org/officeDocument/2006/relationships/image" Target="../media/image23.jpeg"/><Relationship Id="rId17" Type="http://schemas.openxmlformats.org/officeDocument/2006/relationships/image" Target="../media/image17.png"/><Relationship Id="rId25" Type="http://schemas.openxmlformats.org/officeDocument/2006/relationships/image" Target="../media/image27.jpeg"/><Relationship Id="rId2" Type="http://schemas.openxmlformats.org/officeDocument/2006/relationships/notesSlide" Target="../notesSlides/notesSlide4.xml"/><Relationship Id="rId16" Type="http://schemas.openxmlformats.org/officeDocument/2006/relationships/image" Target="../media/image16.png"/><Relationship Id="rId20"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15.png"/><Relationship Id="rId5" Type="http://schemas.openxmlformats.org/officeDocument/2006/relationships/image" Target="../media/image5.png"/><Relationship Id="rId15" Type="http://schemas.openxmlformats.org/officeDocument/2006/relationships/image" Target="../media/image24.jpeg"/><Relationship Id="rId23" Type="http://schemas.openxmlformats.org/officeDocument/2006/relationships/image" Target="../media/image7.png"/><Relationship Id="rId10" Type="http://schemas.openxmlformats.org/officeDocument/2006/relationships/image" Target="../media/image22.png"/><Relationship Id="rId19"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21.jpeg"/><Relationship Id="rId14" Type="http://schemas.openxmlformats.org/officeDocument/2006/relationships/image" Target="../media/image14.png"/><Relationship Id="rId22"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1.jpeg"/><Relationship Id="rId18" Type="http://schemas.openxmlformats.org/officeDocument/2006/relationships/image" Target="../media/image28.jpeg"/><Relationship Id="rId3" Type="http://schemas.openxmlformats.org/officeDocument/2006/relationships/image" Target="../media/image19.png"/><Relationship Id="rId21" Type="http://schemas.openxmlformats.org/officeDocument/2006/relationships/image" Target="../media/image13.jpe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5.xml"/><Relationship Id="rId16" Type="http://schemas.openxmlformats.org/officeDocument/2006/relationships/image" Target="../media/image27.jpeg"/><Relationship Id="rId20"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30.jpe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29.jpeg"/><Relationship Id="rId19"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cc.gatech.edu/~hays/compvision/proj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C5746-2223-5D21-F88B-0209F9EB9ECF}"/>
              </a:ext>
            </a:extLst>
          </p:cNvPr>
          <p:cNvSpPr>
            <a:spLocks noGrp="1"/>
          </p:cNvSpPr>
          <p:nvPr>
            <p:ph type="ctrTitle"/>
          </p:nvPr>
        </p:nvSpPr>
        <p:spPr/>
        <p:txBody>
          <a:bodyPr/>
          <a:lstStyle/>
          <a:p>
            <a:r>
              <a:rPr lang="en-US" dirty="0"/>
              <a:t>Classical Structure from Motion Pipelines</a:t>
            </a:r>
          </a:p>
        </p:txBody>
      </p:sp>
      <p:sp>
        <p:nvSpPr>
          <p:cNvPr id="3" name="Subtitle 2">
            <a:extLst>
              <a:ext uri="{FF2B5EF4-FFF2-40B4-BE49-F238E27FC236}">
                <a16:creationId xmlns:a16="http://schemas.microsoft.com/office/drawing/2014/main" id="{473845CD-86C9-C1D8-E445-F10601362CD4}"/>
              </a:ext>
            </a:extLst>
          </p:cNvPr>
          <p:cNvSpPr>
            <a:spLocks noGrp="1"/>
          </p:cNvSpPr>
          <p:nvPr>
            <p:ph type="subTitle" idx="1"/>
          </p:nvPr>
        </p:nvSpPr>
        <p:spPr/>
        <p:txBody>
          <a:bodyPr/>
          <a:lstStyle/>
          <a:p>
            <a:r>
              <a:rPr lang="en-US" dirty="0"/>
              <a:t>D.A. Forsyth</a:t>
            </a:r>
          </a:p>
          <a:p>
            <a:r>
              <a:rPr lang="en-US" dirty="0"/>
              <a:t>University of Illinois at Urbana-Champaign</a:t>
            </a:r>
          </a:p>
        </p:txBody>
      </p:sp>
    </p:spTree>
    <p:extLst>
      <p:ext uri="{BB962C8B-B14F-4D97-AF65-F5344CB8AC3E}">
        <p14:creationId xmlns:p14="http://schemas.microsoft.com/office/powerpoint/2010/main" val="2183281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a:t>Image connectivity graph</a:t>
            </a:r>
          </a:p>
        </p:txBody>
      </p:sp>
      <p:pic>
        <p:nvPicPr>
          <p:cNvPr id="4" name="Picture 3"/>
          <p:cNvPicPr>
            <a:picLocks noChangeAspect="1" noChangeArrowheads="1"/>
          </p:cNvPicPr>
          <p:nvPr/>
        </p:nvPicPr>
        <p:blipFill>
          <a:blip r:embed="rId2"/>
          <a:srcRect/>
          <a:stretch>
            <a:fillRect/>
          </a:stretch>
        </p:blipFill>
        <p:spPr bwMode="auto">
          <a:xfrm>
            <a:off x="2676526" y="1994299"/>
            <a:ext cx="3704035" cy="328850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0484" name="TextBox 4"/>
          <p:cNvSpPr txBox="1">
            <a:spLocks noChangeArrowheads="1"/>
          </p:cNvSpPr>
          <p:nvPr/>
        </p:nvSpPr>
        <p:spPr bwMode="auto">
          <a:xfrm>
            <a:off x="2402147" y="5400676"/>
            <a:ext cx="4447051"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050"/>
              <a:t>(graph layout produced using  the Graphviz toolkit: </a:t>
            </a:r>
            <a:r>
              <a:rPr lang="en-US" altLang="en-US" sz="1050">
                <a:hlinkClick r:id="rId3"/>
              </a:rPr>
              <a:t>http://www.graphviz.org/</a:t>
            </a:r>
            <a:r>
              <a:rPr lang="en-US" altLang="en-US" sz="1050"/>
              <a:t>)</a:t>
            </a:r>
          </a:p>
        </p:txBody>
      </p:sp>
      <p:sp>
        <p:nvSpPr>
          <p:cNvPr id="5" name="TextBox 4"/>
          <p:cNvSpPr txBox="1"/>
          <p:nvPr/>
        </p:nvSpPr>
        <p:spPr>
          <a:xfrm>
            <a:off x="6711945" y="5769918"/>
            <a:ext cx="1273105" cy="253916"/>
          </a:xfrm>
          <a:prstGeom prst="rect">
            <a:avLst/>
          </a:prstGeom>
          <a:noFill/>
        </p:spPr>
        <p:txBody>
          <a:bodyPr wrap="none" rtlCol="0">
            <a:spAutoFit/>
          </a:bodyPr>
          <a:lstStyle/>
          <a:p>
            <a:r>
              <a:rPr lang="en-US" sz="1050" dirty="0"/>
              <a:t>Source: N. </a:t>
            </a:r>
            <a:r>
              <a:rPr lang="en-US" sz="1050" dirty="0" err="1"/>
              <a:t>Snavely</a:t>
            </a:r>
            <a:endParaRPr lang="en-US" sz="1050" dirty="0"/>
          </a:p>
        </p:txBody>
      </p:sp>
    </p:spTree>
    <p:extLst>
      <p:ext uri="{BB962C8B-B14F-4D97-AF65-F5344CB8AC3E}">
        <p14:creationId xmlns:p14="http://schemas.microsoft.com/office/powerpoint/2010/main" val="29055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8B4B8-14D4-7906-8255-6FFBD4C8B598}"/>
            </a:ext>
          </a:extLst>
        </p:cNvPr>
        <p:cNvGrpSpPr/>
        <p:nvPr/>
      </p:nvGrpSpPr>
      <p:grpSpPr>
        <a:xfrm>
          <a:off x="0" y="0"/>
          <a:ext cx="0" cy="0"/>
          <a:chOff x="0" y="0"/>
          <a:chExt cx="0" cy="0"/>
        </a:xfrm>
      </p:grpSpPr>
      <p:graphicFrame>
        <p:nvGraphicFramePr>
          <p:cNvPr id="23554" name="Object 9">
            <a:extLst>
              <a:ext uri="{FF2B5EF4-FFF2-40B4-BE49-F238E27FC236}">
                <a16:creationId xmlns:a16="http://schemas.microsoft.com/office/drawing/2014/main" id="{E9CE5023-92B2-C336-95EE-DEB42BB3A19F}"/>
              </a:ext>
            </a:extLst>
          </p:cNvPr>
          <p:cNvGraphicFramePr>
            <a:graphicFrameLocks noGrp="1" noChangeAspect="1"/>
          </p:cNvGraphicFramePr>
          <p:nvPr>
            <p:ph sz="quarter" idx="2"/>
          </p:nvPr>
        </p:nvGraphicFramePr>
        <p:xfrm>
          <a:off x="6054328" y="2488408"/>
          <a:ext cx="2289572" cy="2316956"/>
        </p:xfrm>
        <a:graphic>
          <a:graphicData uri="http://schemas.openxmlformats.org/presentationml/2006/ole">
            <mc:AlternateContent xmlns:mc="http://schemas.openxmlformats.org/markup-compatibility/2006">
              <mc:Choice xmlns:v="urn:schemas-microsoft-com:vml" Requires="v">
                <p:oleObj name="Image" r:id="rId3" imgW="3073016" imgH="3111111" progId="Photoshop.Image.10">
                  <p:embed/>
                </p:oleObj>
              </mc:Choice>
              <mc:Fallback>
                <p:oleObj name="Image" r:id="rId3" imgW="3073016" imgH="3111111" progId="Photoshop.Image.10">
                  <p:embed/>
                  <p:pic>
                    <p:nvPicPr>
                      <p:cNvPr id="23554"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4328" y="2488408"/>
                        <a:ext cx="2289572" cy="23169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23556" name="Rectangle 3">
            <a:extLst>
              <a:ext uri="{FF2B5EF4-FFF2-40B4-BE49-F238E27FC236}">
                <a16:creationId xmlns:a16="http://schemas.microsoft.com/office/drawing/2014/main" id="{1B507B3D-FF3A-85AC-1FCA-CBF4CEC47740}"/>
              </a:ext>
            </a:extLst>
          </p:cNvPr>
          <p:cNvSpPr>
            <a:spLocks noGrp="1" noChangeArrowheads="1"/>
          </p:cNvSpPr>
          <p:nvPr>
            <p:ph type="title"/>
          </p:nvPr>
        </p:nvSpPr>
        <p:spPr/>
        <p:txBody>
          <a:bodyPr>
            <a:normAutofit fontScale="90000"/>
          </a:bodyPr>
          <a:lstStyle/>
          <a:p>
            <a:r>
              <a:rPr lang="de-DE" dirty="0" err="1"/>
              <a:t>Incremental</a:t>
            </a:r>
            <a:r>
              <a:rPr lang="de-DE" dirty="0"/>
              <a:t> </a:t>
            </a:r>
            <a:r>
              <a:rPr lang="de-DE" dirty="0" err="1"/>
              <a:t>structure</a:t>
            </a:r>
            <a:r>
              <a:rPr lang="de-DE" dirty="0"/>
              <a:t> </a:t>
            </a:r>
            <a:r>
              <a:rPr lang="de-DE" dirty="0" err="1"/>
              <a:t>from</a:t>
            </a:r>
            <a:r>
              <a:rPr lang="de-DE" dirty="0"/>
              <a:t> </a:t>
            </a:r>
            <a:r>
              <a:rPr lang="de-DE" dirty="0" err="1"/>
              <a:t>motion</a:t>
            </a:r>
            <a:endParaRPr lang="en-GB" dirty="0"/>
          </a:p>
        </p:txBody>
      </p:sp>
      <p:sp>
        <p:nvSpPr>
          <p:cNvPr id="23558" name="Text Box 5">
            <a:extLst>
              <a:ext uri="{FF2B5EF4-FFF2-40B4-BE49-F238E27FC236}">
                <a16:creationId xmlns:a16="http://schemas.microsoft.com/office/drawing/2014/main" id="{CA45F85A-584B-FC17-EE7D-243DE47781A1}"/>
              </a:ext>
            </a:extLst>
          </p:cNvPr>
          <p:cNvSpPr txBox="1">
            <a:spLocks noChangeArrowheads="1"/>
          </p:cNvSpPr>
          <p:nvPr/>
        </p:nvSpPr>
        <p:spPr bwMode="auto">
          <a:xfrm rot="16200000">
            <a:off x="5437237" y="3358502"/>
            <a:ext cx="905569" cy="323165"/>
          </a:xfrm>
          <a:prstGeom prst="rect">
            <a:avLst/>
          </a:prstGeom>
          <a:noFill/>
          <a:ln w="9525">
            <a:noFill/>
            <a:miter lim="800000"/>
            <a:headEnd/>
            <a:tailEnd/>
          </a:ln>
        </p:spPr>
        <p:txBody>
          <a:bodyPr wrap="none">
            <a:spAutoFit/>
          </a:bodyPr>
          <a:lstStyle/>
          <a:p>
            <a:r>
              <a:rPr lang="en-US" sz="1500">
                <a:solidFill>
                  <a:srgbClr val="FF0000"/>
                </a:solidFill>
              </a:rPr>
              <a:t>cameras</a:t>
            </a:r>
          </a:p>
        </p:txBody>
      </p:sp>
      <p:sp>
        <p:nvSpPr>
          <p:cNvPr id="23559" name="Line 6">
            <a:extLst>
              <a:ext uri="{FF2B5EF4-FFF2-40B4-BE49-F238E27FC236}">
                <a16:creationId xmlns:a16="http://schemas.microsoft.com/office/drawing/2014/main" id="{97DC2C0D-ED2A-1133-81D1-F4914AD5D825}"/>
              </a:ext>
            </a:extLst>
          </p:cNvPr>
          <p:cNvSpPr>
            <a:spLocks noChangeShapeType="1"/>
          </p:cNvSpPr>
          <p:nvPr/>
        </p:nvSpPr>
        <p:spPr bwMode="auto">
          <a:xfrm>
            <a:off x="6216252" y="2628900"/>
            <a:ext cx="2000250" cy="0"/>
          </a:xfrm>
          <a:prstGeom prst="line">
            <a:avLst/>
          </a:prstGeom>
          <a:noFill/>
          <a:ln w="9525">
            <a:solidFill>
              <a:srgbClr val="FF0000"/>
            </a:solidFill>
            <a:round/>
            <a:headEnd/>
            <a:tailEnd type="triangle" w="med" len="med"/>
          </a:ln>
        </p:spPr>
        <p:txBody>
          <a:bodyPr/>
          <a:lstStyle/>
          <a:p>
            <a:endParaRPr lang="en-US" sz="1350"/>
          </a:p>
        </p:txBody>
      </p:sp>
      <p:sp>
        <p:nvSpPr>
          <p:cNvPr id="23560" name="Text Box 7">
            <a:extLst>
              <a:ext uri="{FF2B5EF4-FFF2-40B4-BE49-F238E27FC236}">
                <a16:creationId xmlns:a16="http://schemas.microsoft.com/office/drawing/2014/main" id="{67128A6D-411C-6FBC-D0A7-FC3AFB6FC2E0}"/>
              </a:ext>
            </a:extLst>
          </p:cNvPr>
          <p:cNvSpPr txBox="1">
            <a:spLocks noChangeArrowheads="1"/>
          </p:cNvSpPr>
          <p:nvPr/>
        </p:nvSpPr>
        <p:spPr bwMode="auto">
          <a:xfrm>
            <a:off x="6550818" y="2286001"/>
            <a:ext cx="704873" cy="323165"/>
          </a:xfrm>
          <a:prstGeom prst="rect">
            <a:avLst/>
          </a:prstGeom>
          <a:noFill/>
          <a:ln w="9525">
            <a:noFill/>
            <a:miter lim="800000"/>
            <a:headEnd/>
            <a:tailEnd/>
          </a:ln>
        </p:spPr>
        <p:txBody>
          <a:bodyPr wrap="none">
            <a:spAutoFit/>
          </a:bodyPr>
          <a:lstStyle/>
          <a:p>
            <a:r>
              <a:rPr lang="en-US" sz="1500">
                <a:solidFill>
                  <a:srgbClr val="FF0000"/>
                </a:solidFill>
              </a:rPr>
              <a:t>points</a:t>
            </a:r>
          </a:p>
        </p:txBody>
      </p:sp>
      <p:sp>
        <p:nvSpPr>
          <p:cNvPr id="23561" name="Line 8">
            <a:extLst>
              <a:ext uri="{FF2B5EF4-FFF2-40B4-BE49-F238E27FC236}">
                <a16:creationId xmlns:a16="http://schemas.microsoft.com/office/drawing/2014/main" id="{B6306FFA-6148-CFDF-B4A9-0FD55E138D69}"/>
              </a:ext>
            </a:extLst>
          </p:cNvPr>
          <p:cNvSpPr>
            <a:spLocks noChangeShapeType="1"/>
          </p:cNvSpPr>
          <p:nvPr/>
        </p:nvSpPr>
        <p:spPr bwMode="auto">
          <a:xfrm>
            <a:off x="6044802" y="2764632"/>
            <a:ext cx="0" cy="1807369"/>
          </a:xfrm>
          <a:prstGeom prst="line">
            <a:avLst/>
          </a:prstGeom>
          <a:noFill/>
          <a:ln w="9525">
            <a:solidFill>
              <a:srgbClr val="FF0000"/>
            </a:solidFill>
            <a:round/>
            <a:headEnd/>
            <a:tailEnd type="triangle" w="med" len="med"/>
          </a:ln>
        </p:spPr>
        <p:txBody>
          <a:bodyPr/>
          <a:lstStyle/>
          <a:p>
            <a:endParaRPr lang="en-US" sz="1350"/>
          </a:p>
        </p:txBody>
      </p:sp>
      <p:graphicFrame>
        <p:nvGraphicFramePr>
          <p:cNvPr id="23555" name="Object 13">
            <a:extLst>
              <a:ext uri="{FF2B5EF4-FFF2-40B4-BE49-F238E27FC236}">
                <a16:creationId xmlns:a16="http://schemas.microsoft.com/office/drawing/2014/main" id="{BD8A1638-D2FD-9E16-5FE0-53B8859558FF}"/>
              </a:ext>
            </a:extLst>
          </p:cNvPr>
          <p:cNvGraphicFramePr>
            <a:graphicFrameLocks noGrp="1" noChangeAspect="1"/>
          </p:cNvGraphicFramePr>
          <p:nvPr>
            <p:ph sz="quarter" idx="3"/>
          </p:nvPr>
        </p:nvGraphicFramePr>
        <p:xfrm>
          <a:off x="6593681" y="4243388"/>
          <a:ext cx="142875" cy="133350"/>
        </p:xfrm>
        <a:graphic>
          <a:graphicData uri="http://schemas.openxmlformats.org/presentationml/2006/ole">
            <mc:AlternateContent xmlns:mc="http://schemas.openxmlformats.org/markup-compatibility/2006">
              <mc:Choice xmlns:v="urn:schemas-microsoft-com:vml" Requires="v">
                <p:oleObj name="Image" r:id="rId5" imgW="190409" imgH="177465" progId="Photoshop.Image.10">
                  <p:embed/>
                </p:oleObj>
              </mc:Choice>
              <mc:Fallback>
                <p:oleObj name="Image" r:id="rId5" imgW="190409" imgH="177465" progId="Photoshop.Image.10">
                  <p:embed/>
                  <p:pic>
                    <p:nvPicPr>
                      <p:cNvPr id="23555"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3681" y="4243388"/>
                        <a:ext cx="142875" cy="133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23562" name="Rectangle 15">
            <a:extLst>
              <a:ext uri="{FF2B5EF4-FFF2-40B4-BE49-F238E27FC236}">
                <a16:creationId xmlns:a16="http://schemas.microsoft.com/office/drawing/2014/main" id="{A9035E54-E656-375B-CA24-B05151160906}"/>
              </a:ext>
            </a:extLst>
          </p:cNvPr>
          <p:cNvSpPr>
            <a:spLocks noChangeArrowheads="1"/>
          </p:cNvSpPr>
          <p:nvPr/>
        </p:nvSpPr>
        <p:spPr bwMode="auto">
          <a:xfrm>
            <a:off x="7664052" y="2800350"/>
            <a:ext cx="114300" cy="1257300"/>
          </a:xfrm>
          <a:prstGeom prst="rect">
            <a:avLst/>
          </a:prstGeom>
          <a:solidFill>
            <a:schemeClr val="bg1"/>
          </a:solidFill>
          <a:ln w="9525">
            <a:noFill/>
            <a:miter lim="800000"/>
            <a:headEnd/>
            <a:tailEnd/>
          </a:ln>
        </p:spPr>
        <p:txBody>
          <a:bodyPr wrap="none" anchor="ctr"/>
          <a:lstStyle/>
          <a:p>
            <a:endParaRPr lang="en-US" sz="1350"/>
          </a:p>
        </p:txBody>
      </p:sp>
      <p:sp>
        <p:nvSpPr>
          <p:cNvPr id="23563" name="Rectangle 16">
            <a:extLst>
              <a:ext uri="{FF2B5EF4-FFF2-40B4-BE49-F238E27FC236}">
                <a16:creationId xmlns:a16="http://schemas.microsoft.com/office/drawing/2014/main" id="{A4930CCF-1908-4F84-E199-8DEDE5D8FD64}"/>
              </a:ext>
            </a:extLst>
          </p:cNvPr>
          <p:cNvSpPr>
            <a:spLocks noChangeArrowheads="1"/>
          </p:cNvSpPr>
          <p:nvPr/>
        </p:nvSpPr>
        <p:spPr bwMode="auto">
          <a:xfrm>
            <a:off x="7841456" y="2800350"/>
            <a:ext cx="400050" cy="1428750"/>
          </a:xfrm>
          <a:prstGeom prst="rect">
            <a:avLst/>
          </a:prstGeom>
          <a:solidFill>
            <a:schemeClr val="bg1"/>
          </a:solidFill>
          <a:ln w="9525">
            <a:noFill/>
            <a:miter lim="800000"/>
            <a:headEnd/>
            <a:tailEnd/>
          </a:ln>
        </p:spPr>
        <p:txBody>
          <a:bodyPr wrap="none" anchor="ctr"/>
          <a:lstStyle/>
          <a:p>
            <a:endParaRPr lang="en-US" sz="1350"/>
          </a:p>
        </p:txBody>
      </p:sp>
      <p:sp>
        <p:nvSpPr>
          <p:cNvPr id="3" name="Text Placeholder 2">
            <a:extLst>
              <a:ext uri="{FF2B5EF4-FFF2-40B4-BE49-F238E27FC236}">
                <a16:creationId xmlns:a16="http://schemas.microsoft.com/office/drawing/2014/main" id="{291F4351-DDEC-D346-EEB4-AFECC3FB9D35}"/>
              </a:ext>
            </a:extLst>
          </p:cNvPr>
          <p:cNvSpPr>
            <a:spLocks noGrp="1"/>
          </p:cNvSpPr>
          <p:nvPr>
            <p:ph type="body" sz="half" idx="1"/>
          </p:nvPr>
        </p:nvSpPr>
        <p:spPr>
          <a:xfrm>
            <a:off x="685800" y="1543050"/>
            <a:ext cx="4629150" cy="3943350"/>
          </a:xfrm>
        </p:spPr>
        <p:txBody>
          <a:bodyPr>
            <a:normAutofit fontScale="77500" lnSpcReduction="20000"/>
          </a:bodyPr>
          <a:lstStyle/>
          <a:p>
            <a:pPr>
              <a:buFont typeface="Arial" panose="020B0604020202020204" pitchFamily="34" charset="0"/>
              <a:buChar char="•"/>
            </a:pPr>
            <a:r>
              <a:rPr lang="en-US" dirty="0"/>
              <a:t>Initialize motion from two images using fundamental matrix</a:t>
            </a:r>
          </a:p>
          <a:p>
            <a:pPr>
              <a:buFont typeface="Arial" panose="020B0604020202020204" pitchFamily="34" charset="0"/>
              <a:buChar char="•"/>
            </a:pPr>
            <a:r>
              <a:rPr lang="en-US" dirty="0"/>
              <a:t>Initialize structure by triangulation</a:t>
            </a:r>
          </a:p>
          <a:p>
            <a:pPr>
              <a:buFont typeface="Arial" panose="020B0604020202020204" pitchFamily="34" charset="0"/>
              <a:buChar char="•"/>
            </a:pPr>
            <a:r>
              <a:rPr lang="en-US" dirty="0"/>
              <a:t>For each additional view:</a:t>
            </a:r>
          </a:p>
          <a:p>
            <a:pPr lvl="1">
              <a:buFont typeface="Arial" panose="020B0604020202020204" pitchFamily="34" charset="0"/>
              <a:buChar char="•"/>
            </a:pPr>
            <a:r>
              <a:rPr lang="en-US" dirty="0"/>
              <a:t>Determine projection matrix of new camera using all the known 3D points that are visible in its image – </a:t>
            </a:r>
            <a:r>
              <a:rPr lang="en-US" dirty="0">
                <a:solidFill>
                  <a:srgbClr val="C00000"/>
                </a:solidFill>
              </a:rPr>
              <a:t>calibration </a:t>
            </a:r>
          </a:p>
          <a:p>
            <a:pPr lvl="1">
              <a:buFont typeface="Arial" panose="020B0604020202020204" pitchFamily="34" charset="0"/>
              <a:buChar char="•"/>
            </a:pPr>
            <a:r>
              <a:rPr lang="en-US" dirty="0"/>
              <a:t>Refine and extend structure: compute new 3D points, re-optimize existing points that are also seen by this camera – </a:t>
            </a:r>
            <a:r>
              <a:rPr lang="en-US" dirty="0">
                <a:solidFill>
                  <a:srgbClr val="C00000"/>
                </a:solidFill>
              </a:rPr>
              <a:t>triangulation </a:t>
            </a:r>
          </a:p>
          <a:p>
            <a:pPr>
              <a:buFont typeface="Arial" panose="020B0604020202020204" pitchFamily="34" charset="0"/>
              <a:buChar char="•"/>
            </a:pPr>
            <a:r>
              <a:rPr lang="en-US" dirty="0"/>
              <a:t>Refine structure and motion: bundle adjustment</a:t>
            </a:r>
          </a:p>
        </p:txBody>
      </p:sp>
    </p:spTree>
    <p:extLst>
      <p:ext uri="{BB962C8B-B14F-4D97-AF65-F5344CB8AC3E}">
        <p14:creationId xmlns:p14="http://schemas.microsoft.com/office/powerpoint/2010/main" val="4181548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36317-3374-F094-35BA-407028E83E13}"/>
            </a:ext>
          </a:extLst>
        </p:cNvPr>
        <p:cNvGrpSpPr/>
        <p:nvPr/>
      </p:nvGrpSpPr>
      <p:grpSpPr>
        <a:xfrm>
          <a:off x="0" y="0"/>
          <a:ext cx="0" cy="0"/>
          <a:chOff x="0" y="0"/>
          <a:chExt cx="0" cy="0"/>
        </a:xfrm>
      </p:grpSpPr>
      <p:sp>
        <p:nvSpPr>
          <p:cNvPr id="24579" name="Rectangle 2">
            <a:extLst>
              <a:ext uri="{FF2B5EF4-FFF2-40B4-BE49-F238E27FC236}">
                <a16:creationId xmlns:a16="http://schemas.microsoft.com/office/drawing/2014/main" id="{7D984BE7-6814-6EA2-58C8-88E3A9E1B2B3}"/>
              </a:ext>
            </a:extLst>
          </p:cNvPr>
          <p:cNvSpPr>
            <a:spLocks noGrp="1" noChangeArrowheads="1"/>
          </p:cNvSpPr>
          <p:nvPr>
            <p:ph type="title"/>
          </p:nvPr>
        </p:nvSpPr>
        <p:spPr/>
        <p:txBody>
          <a:bodyPr/>
          <a:lstStyle/>
          <a:p>
            <a:r>
              <a:rPr lang="en-US"/>
              <a:t>Bundle adjustment</a:t>
            </a:r>
          </a:p>
        </p:txBody>
      </p:sp>
      <mc:AlternateContent xmlns:mc="http://schemas.openxmlformats.org/markup-compatibility/2006" xmlns:a14="http://schemas.microsoft.com/office/drawing/2010/main">
        <mc:Choice Requires="a14">
          <p:sp>
            <p:nvSpPr>
              <p:cNvPr id="24580" name="Rectangle 3">
                <a:extLst>
                  <a:ext uri="{FF2B5EF4-FFF2-40B4-BE49-F238E27FC236}">
                    <a16:creationId xmlns:a16="http://schemas.microsoft.com/office/drawing/2014/main" id="{AAFFC537-DCEA-BA43-0BB0-3E9220C36280}"/>
                  </a:ext>
                </a:extLst>
              </p:cNvPr>
              <p:cNvSpPr>
                <a:spLocks noGrp="1" noChangeArrowheads="1"/>
              </p:cNvSpPr>
              <p:nvPr>
                <p:ph type="body" idx="1"/>
              </p:nvPr>
            </p:nvSpPr>
            <p:spPr>
              <a:xfrm>
                <a:off x="685800" y="1543050"/>
                <a:ext cx="7829550" cy="4114800"/>
              </a:xfrm>
            </p:spPr>
            <p:txBody>
              <a:bodyPr/>
              <a:lstStyle/>
              <a:p>
                <a:pPr>
                  <a:buFontTx/>
                  <a:buChar char="•"/>
                </a:pPr>
                <a:r>
                  <a:rPr lang="en-US" sz="2100" dirty="0"/>
                  <a:t>Non-linear method for refining structure and motion</a:t>
                </a:r>
              </a:p>
              <a:p>
                <a:pPr>
                  <a:buFontTx/>
                  <a:buChar char="•"/>
                </a:pPr>
                <a:r>
                  <a:rPr lang="en-US" sz="2100" dirty="0"/>
                  <a:t>Minimize reprojection error (with lots of bells and whistles):</a:t>
                </a:r>
              </a:p>
              <a:p>
                <a:pPr marL="0" indent="0">
                  <a:buNone/>
                </a:pPr>
                <a:endParaRPr lang="en-US" sz="2100" dirty="0"/>
              </a:p>
              <a:p>
                <a:pPr marL="0" indent="0">
                  <a:buNone/>
                </a:pPr>
                <a:endParaRPr lang="en-US" sz="2100" dirty="0"/>
              </a:p>
              <a:p>
                <a:pPr marL="0" indent="0">
                  <a:buNone/>
                </a:pPr>
                <a14:m>
                  <m:oMathPara xmlns:m="http://schemas.openxmlformats.org/officeDocument/2006/math">
                    <m:oMathParaPr>
                      <m:jc m:val="left"/>
                    </m:oMathParaPr>
                    <m:oMath xmlns:m="http://schemas.openxmlformats.org/officeDocument/2006/math">
                      <m:nary>
                        <m:naryPr>
                          <m:chr m:val="∑"/>
                          <m:ctrlPr>
                            <a:rPr lang="en-US" sz="2100" i="1">
                              <a:solidFill>
                                <a:srgbClr val="7030A0"/>
                              </a:solidFill>
                              <a:latin typeface="Cambria Math" panose="02040503050406030204" pitchFamily="18" charset="0"/>
                            </a:rPr>
                          </m:ctrlPr>
                        </m:naryPr>
                        <m:sub>
                          <m:r>
                            <m:rPr>
                              <m:brk m:alnAt="23"/>
                            </m:rPr>
                            <a:rPr lang="en-US" sz="2100" i="1">
                              <a:solidFill>
                                <a:srgbClr val="7030A0"/>
                              </a:solidFill>
                              <a:latin typeface="Cambria Math" panose="02040503050406030204" pitchFamily="18" charset="0"/>
                            </a:rPr>
                            <m:t>𝑖</m:t>
                          </m:r>
                          <m:r>
                            <a:rPr lang="en-US" sz="2100" i="1">
                              <a:solidFill>
                                <a:srgbClr val="7030A0"/>
                              </a:solidFill>
                              <a:latin typeface="Cambria Math" panose="02040503050406030204" pitchFamily="18" charset="0"/>
                            </a:rPr>
                            <m:t>=1</m:t>
                          </m:r>
                        </m:sub>
                        <m:sup>
                          <m:r>
                            <a:rPr lang="en-US" sz="2100" i="1">
                              <a:solidFill>
                                <a:srgbClr val="7030A0"/>
                              </a:solidFill>
                              <a:latin typeface="Cambria Math" panose="02040503050406030204" pitchFamily="18" charset="0"/>
                            </a:rPr>
                            <m:t>𝑚</m:t>
                          </m:r>
                        </m:sup>
                        <m:e>
                          <m:nary>
                            <m:naryPr>
                              <m:chr m:val="∑"/>
                              <m:ctrlPr>
                                <a:rPr lang="en-US" sz="2100" i="1">
                                  <a:solidFill>
                                    <a:srgbClr val="7030A0"/>
                                  </a:solidFill>
                                  <a:latin typeface="Cambria Math" panose="02040503050406030204" pitchFamily="18" charset="0"/>
                                </a:rPr>
                              </m:ctrlPr>
                            </m:naryPr>
                            <m:sub>
                              <m:r>
                                <m:rPr>
                                  <m:brk m:alnAt="23"/>
                                </m:rPr>
                                <a:rPr lang="en-US" sz="2100" i="1">
                                  <a:solidFill>
                                    <a:srgbClr val="7030A0"/>
                                  </a:solidFill>
                                  <a:latin typeface="Cambria Math" panose="02040503050406030204" pitchFamily="18" charset="0"/>
                                </a:rPr>
                                <m:t>𝑗</m:t>
                              </m:r>
                              <m:r>
                                <a:rPr lang="en-US" sz="2100" i="1">
                                  <a:solidFill>
                                    <a:srgbClr val="7030A0"/>
                                  </a:solidFill>
                                  <a:latin typeface="Cambria Math" panose="02040503050406030204" pitchFamily="18" charset="0"/>
                                </a:rPr>
                                <m:t>=1</m:t>
                              </m:r>
                            </m:sub>
                            <m:sup>
                              <m:r>
                                <a:rPr lang="en-US" sz="2100" i="1">
                                  <a:solidFill>
                                    <a:srgbClr val="7030A0"/>
                                  </a:solidFill>
                                  <a:latin typeface="Cambria Math" panose="02040503050406030204" pitchFamily="18" charset="0"/>
                                </a:rPr>
                                <m:t>𝑛</m:t>
                              </m:r>
                            </m:sup>
                            <m:e>
                              <m:sSub>
                                <m:sSubPr>
                                  <m:ctrlPr>
                                    <a:rPr lang="en-US" sz="2100" i="1">
                                      <a:solidFill>
                                        <a:srgbClr val="7030A0"/>
                                      </a:solidFill>
                                      <a:latin typeface="Cambria Math" panose="02040503050406030204" pitchFamily="18" charset="0"/>
                                    </a:rPr>
                                  </m:ctrlPr>
                                </m:sSubPr>
                                <m:e>
                                  <m:r>
                                    <a:rPr lang="en-US" sz="2100" i="1">
                                      <a:solidFill>
                                        <a:srgbClr val="7030A0"/>
                                      </a:solidFill>
                                      <a:latin typeface="Cambria Math" panose="02040503050406030204" pitchFamily="18" charset="0"/>
                                    </a:rPr>
                                    <m:t>𝑤</m:t>
                                  </m:r>
                                </m:e>
                                <m:sub>
                                  <m:r>
                                    <a:rPr lang="en-US" sz="2100" i="1">
                                      <a:solidFill>
                                        <a:srgbClr val="7030A0"/>
                                      </a:solidFill>
                                      <a:latin typeface="Cambria Math" panose="02040503050406030204" pitchFamily="18" charset="0"/>
                                    </a:rPr>
                                    <m:t>𝑖𝑗</m:t>
                                  </m:r>
                                </m:sub>
                              </m:sSub>
                              <m:r>
                                <a:rPr lang="en-US" sz="2100" i="1">
                                  <a:solidFill>
                                    <a:srgbClr val="7030A0"/>
                                  </a:solidFill>
                                  <a:latin typeface="Cambria Math" panose="02040503050406030204" pitchFamily="18" charset="0"/>
                                </a:rPr>
                                <m:t>𝑑</m:t>
                              </m:r>
                              <m:sSup>
                                <m:sSupPr>
                                  <m:ctrlPr>
                                    <a:rPr lang="en-US" sz="2100" i="1">
                                      <a:solidFill>
                                        <a:srgbClr val="7030A0"/>
                                      </a:solidFill>
                                      <a:latin typeface="Cambria Math" panose="02040503050406030204" pitchFamily="18" charset="0"/>
                                    </a:rPr>
                                  </m:ctrlPr>
                                </m:sSupPr>
                                <m:e>
                                  <m:d>
                                    <m:dPr>
                                      <m:ctrlPr>
                                        <a:rPr lang="en-US" sz="2100" i="1">
                                          <a:solidFill>
                                            <a:srgbClr val="7030A0"/>
                                          </a:solidFill>
                                          <a:latin typeface="Cambria Math" panose="02040503050406030204" pitchFamily="18" charset="0"/>
                                        </a:rPr>
                                      </m:ctrlPr>
                                    </m:dPr>
                                    <m:e>
                                      <m:sSub>
                                        <m:sSubPr>
                                          <m:ctrlPr>
                                            <a:rPr lang="en-US" sz="2100" i="1">
                                              <a:solidFill>
                                                <a:srgbClr val="7030A0"/>
                                              </a:solidFill>
                                              <a:latin typeface="Cambria Math" panose="02040503050406030204" pitchFamily="18" charset="0"/>
                                            </a:rPr>
                                          </m:ctrlPr>
                                        </m:sSubPr>
                                        <m:e>
                                          <m:r>
                                            <a:rPr lang="en-US" sz="2100" b="1" i="1">
                                              <a:solidFill>
                                                <a:srgbClr val="7030A0"/>
                                              </a:solidFill>
                                              <a:latin typeface="Cambria Math" panose="02040503050406030204" pitchFamily="18" charset="0"/>
                                            </a:rPr>
                                            <m:t>𝒙</m:t>
                                          </m:r>
                                        </m:e>
                                        <m:sub>
                                          <m:r>
                                            <a:rPr lang="en-US" sz="2100" i="1">
                                              <a:solidFill>
                                                <a:srgbClr val="7030A0"/>
                                              </a:solidFill>
                                              <a:latin typeface="Cambria Math" panose="02040503050406030204" pitchFamily="18" charset="0"/>
                                            </a:rPr>
                                            <m:t>𝑖𝑗</m:t>
                                          </m:r>
                                        </m:sub>
                                      </m:sSub>
                                      <m:r>
                                        <a:rPr lang="en-US" sz="2100" i="1">
                                          <a:solidFill>
                                            <a:srgbClr val="7030A0"/>
                                          </a:solidFill>
                                          <a:latin typeface="Cambria Math" panose="02040503050406030204" pitchFamily="18" charset="0"/>
                                        </a:rPr>
                                        <m:t>−</m:t>
                                      </m:r>
                                      <m:r>
                                        <m:rPr>
                                          <m:sty m:val="p"/>
                                        </m:rPr>
                                        <a:rPr lang="en-US" sz="2100">
                                          <a:solidFill>
                                            <a:srgbClr val="7030A0"/>
                                          </a:solidFill>
                                          <a:latin typeface="Cambria Math" panose="02040503050406030204" pitchFamily="18" charset="0"/>
                                        </a:rPr>
                                        <m:t>proj</m:t>
                                      </m:r>
                                      <m:d>
                                        <m:dPr>
                                          <m:ctrlPr>
                                            <a:rPr lang="en-US" sz="2100" i="1">
                                              <a:solidFill>
                                                <a:srgbClr val="7030A0"/>
                                              </a:solidFill>
                                              <a:latin typeface="Cambria Math" panose="02040503050406030204" pitchFamily="18" charset="0"/>
                                            </a:rPr>
                                          </m:ctrlPr>
                                        </m:dPr>
                                        <m:e>
                                          <m:sSub>
                                            <m:sSubPr>
                                              <m:ctrlPr>
                                                <a:rPr lang="en-US" sz="2100" i="1">
                                                  <a:solidFill>
                                                    <a:srgbClr val="C00000"/>
                                                  </a:solidFill>
                                                  <a:latin typeface="Cambria Math" panose="02040503050406030204" pitchFamily="18" charset="0"/>
                                                </a:rPr>
                                              </m:ctrlPr>
                                            </m:sSubPr>
                                            <m:e>
                                              <m:r>
                                                <a:rPr lang="en-US" sz="2100" b="1" i="1">
                                                  <a:solidFill>
                                                    <a:srgbClr val="C00000"/>
                                                  </a:solidFill>
                                                  <a:latin typeface="Cambria Math" panose="02040503050406030204" pitchFamily="18" charset="0"/>
                                                </a:rPr>
                                                <m:t>𝑷</m:t>
                                              </m:r>
                                            </m:e>
                                            <m:sub>
                                              <m:r>
                                                <a:rPr lang="en-US" sz="2100" i="1">
                                                  <a:solidFill>
                                                    <a:srgbClr val="C00000"/>
                                                  </a:solidFill>
                                                  <a:latin typeface="Cambria Math" panose="02040503050406030204" pitchFamily="18" charset="0"/>
                                                </a:rPr>
                                                <m:t>𝑖</m:t>
                                              </m:r>
                                            </m:sub>
                                          </m:sSub>
                                          <m:sSub>
                                            <m:sSubPr>
                                              <m:ctrlPr>
                                                <a:rPr lang="en-US" sz="2100" i="1">
                                                  <a:solidFill>
                                                    <a:srgbClr val="C00000"/>
                                                  </a:solidFill>
                                                  <a:latin typeface="Cambria Math" panose="02040503050406030204" pitchFamily="18" charset="0"/>
                                                </a:rPr>
                                              </m:ctrlPr>
                                            </m:sSubPr>
                                            <m:e>
                                              <m:r>
                                                <a:rPr lang="en-US" sz="2100" b="1" i="1">
                                                  <a:solidFill>
                                                    <a:srgbClr val="C00000"/>
                                                  </a:solidFill>
                                                  <a:latin typeface="Cambria Math" panose="02040503050406030204" pitchFamily="18" charset="0"/>
                                                </a:rPr>
                                                <m:t>𝑿</m:t>
                                              </m:r>
                                            </m:e>
                                            <m:sub>
                                              <m:r>
                                                <a:rPr lang="en-US" sz="2100" i="1">
                                                  <a:solidFill>
                                                    <a:srgbClr val="C00000"/>
                                                  </a:solidFill>
                                                  <a:latin typeface="Cambria Math" panose="02040503050406030204" pitchFamily="18" charset="0"/>
                                                </a:rPr>
                                                <m:t>𝑗</m:t>
                                              </m:r>
                                            </m:sub>
                                          </m:sSub>
                                        </m:e>
                                      </m:d>
                                    </m:e>
                                  </m:d>
                                </m:e>
                                <m:sup>
                                  <m:r>
                                    <a:rPr lang="en-US" sz="2100" i="1">
                                      <a:solidFill>
                                        <a:srgbClr val="7030A0"/>
                                      </a:solidFill>
                                      <a:latin typeface="Cambria Math" panose="02040503050406030204" pitchFamily="18" charset="0"/>
                                    </a:rPr>
                                    <m:t>2</m:t>
                                  </m:r>
                                </m:sup>
                              </m:sSup>
                            </m:e>
                          </m:nary>
                        </m:e>
                      </m:nary>
                    </m:oMath>
                  </m:oMathPara>
                </a14:m>
                <a:endParaRPr lang="en-US" sz="2100" dirty="0"/>
              </a:p>
            </p:txBody>
          </p:sp>
        </mc:Choice>
        <mc:Fallback xmlns="">
          <p:sp>
            <p:nvSpPr>
              <p:cNvPr id="24580" name="Rectangle 3">
                <a:extLst>
                  <a:ext uri="{FF2B5EF4-FFF2-40B4-BE49-F238E27FC236}">
                    <a16:creationId xmlns:a16="http://schemas.microsoft.com/office/drawing/2014/main" id="{AAFFC537-DCEA-BA43-0BB0-3E9220C36280}"/>
                  </a:ext>
                </a:extLst>
              </p:cNvPr>
              <p:cNvSpPr>
                <a:spLocks noGrp="1" noRot="1" noChangeAspect="1" noMove="1" noResize="1" noEditPoints="1" noAdjustHandles="1" noChangeArrowheads="1" noChangeShapeType="1" noTextEdit="1"/>
              </p:cNvSpPr>
              <p:nvPr>
                <p:ph type="body" idx="1"/>
              </p:nvPr>
            </p:nvSpPr>
            <p:spPr>
              <a:xfrm>
                <a:off x="685800" y="1543050"/>
                <a:ext cx="7829550" cy="4114800"/>
              </a:xfrm>
              <a:blipFill>
                <a:blip r:embed="rId3"/>
                <a:stretch>
                  <a:fillRect l="-11994" t="-1846"/>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CF5A1BBD-D6B1-632F-6526-4510BEDB784C}"/>
              </a:ext>
            </a:extLst>
          </p:cNvPr>
          <p:cNvGrpSpPr/>
          <p:nvPr/>
        </p:nvGrpSpPr>
        <p:grpSpPr>
          <a:xfrm>
            <a:off x="5018397" y="2514600"/>
            <a:ext cx="3763305" cy="2896790"/>
            <a:chOff x="2170113" y="2946400"/>
            <a:chExt cx="5017739" cy="3862386"/>
          </a:xfrm>
        </p:grpSpPr>
        <p:sp>
          <p:nvSpPr>
            <p:cNvPr id="24581" name="Line 10">
              <a:extLst>
                <a:ext uri="{FF2B5EF4-FFF2-40B4-BE49-F238E27FC236}">
                  <a16:creationId xmlns:a16="http://schemas.microsoft.com/office/drawing/2014/main" id="{6791DA13-BE88-EC96-5C6C-819F31B875E6}"/>
                </a:ext>
              </a:extLst>
            </p:cNvPr>
            <p:cNvSpPr>
              <a:spLocks noChangeShapeType="1"/>
            </p:cNvSpPr>
            <p:nvPr/>
          </p:nvSpPr>
          <p:spPr bwMode="auto">
            <a:xfrm flipV="1">
              <a:off x="2463800" y="3305175"/>
              <a:ext cx="1712913" cy="2290763"/>
            </a:xfrm>
            <a:prstGeom prst="line">
              <a:avLst/>
            </a:prstGeom>
            <a:noFill/>
            <a:ln w="9525">
              <a:solidFill>
                <a:schemeClr val="tx1"/>
              </a:solidFill>
              <a:round/>
              <a:headEnd/>
              <a:tailEnd/>
            </a:ln>
          </p:spPr>
          <p:txBody>
            <a:bodyPr/>
            <a:lstStyle/>
            <a:p>
              <a:endParaRPr lang="en-US" sz="1350"/>
            </a:p>
          </p:txBody>
        </p:sp>
        <p:sp>
          <p:nvSpPr>
            <p:cNvPr id="24582" name="Line 17">
              <a:extLst>
                <a:ext uri="{FF2B5EF4-FFF2-40B4-BE49-F238E27FC236}">
                  <a16:creationId xmlns:a16="http://schemas.microsoft.com/office/drawing/2014/main" id="{F52D8127-BE64-4B95-D006-28CACB614613}"/>
                </a:ext>
              </a:extLst>
            </p:cNvPr>
            <p:cNvSpPr>
              <a:spLocks noChangeShapeType="1"/>
            </p:cNvSpPr>
            <p:nvPr/>
          </p:nvSpPr>
          <p:spPr bwMode="auto">
            <a:xfrm flipH="1" flipV="1">
              <a:off x="4176713" y="3305175"/>
              <a:ext cx="312737" cy="3200400"/>
            </a:xfrm>
            <a:prstGeom prst="line">
              <a:avLst/>
            </a:prstGeom>
            <a:noFill/>
            <a:ln w="9525">
              <a:solidFill>
                <a:schemeClr val="tx1"/>
              </a:solidFill>
              <a:round/>
              <a:headEnd/>
              <a:tailEnd/>
            </a:ln>
          </p:spPr>
          <p:txBody>
            <a:bodyPr/>
            <a:lstStyle/>
            <a:p>
              <a:endParaRPr lang="en-US" sz="1350"/>
            </a:p>
          </p:txBody>
        </p:sp>
        <p:sp>
          <p:nvSpPr>
            <p:cNvPr id="24583" name="Line 21">
              <a:extLst>
                <a:ext uri="{FF2B5EF4-FFF2-40B4-BE49-F238E27FC236}">
                  <a16:creationId xmlns:a16="http://schemas.microsoft.com/office/drawing/2014/main" id="{9A9F03C3-C619-9268-A6EC-883D2EE55A99}"/>
                </a:ext>
              </a:extLst>
            </p:cNvPr>
            <p:cNvSpPr>
              <a:spLocks noChangeShapeType="1"/>
            </p:cNvSpPr>
            <p:nvPr/>
          </p:nvSpPr>
          <p:spPr bwMode="auto">
            <a:xfrm flipH="1" flipV="1">
              <a:off x="4176713" y="3305175"/>
              <a:ext cx="2492375" cy="2781300"/>
            </a:xfrm>
            <a:prstGeom prst="line">
              <a:avLst/>
            </a:prstGeom>
            <a:noFill/>
            <a:ln w="9525">
              <a:solidFill>
                <a:schemeClr val="tx1"/>
              </a:solidFill>
              <a:round/>
              <a:headEnd/>
              <a:tailEnd/>
            </a:ln>
          </p:spPr>
          <p:txBody>
            <a:bodyPr/>
            <a:lstStyle/>
            <a:p>
              <a:endParaRPr lang="en-US" sz="1350"/>
            </a:p>
          </p:txBody>
        </p:sp>
        <p:sp>
          <p:nvSpPr>
            <p:cNvPr id="24584" name="Rectangle 25">
              <a:extLst>
                <a:ext uri="{FF2B5EF4-FFF2-40B4-BE49-F238E27FC236}">
                  <a16:creationId xmlns:a16="http://schemas.microsoft.com/office/drawing/2014/main" id="{5F3CD57A-5CFE-8102-390A-596D6E3BC623}"/>
                </a:ext>
              </a:extLst>
            </p:cNvPr>
            <p:cNvSpPr>
              <a:spLocks noChangeArrowheads="1"/>
            </p:cNvSpPr>
            <p:nvPr/>
          </p:nvSpPr>
          <p:spPr bwMode="auto">
            <a:xfrm>
              <a:off x="3770313" y="5311775"/>
              <a:ext cx="1295400" cy="871538"/>
            </a:xfrm>
            <a:prstGeom prst="rect">
              <a:avLst/>
            </a:prstGeom>
            <a:noFill/>
            <a:ln w="9525">
              <a:solidFill>
                <a:schemeClr val="tx1"/>
              </a:solidFill>
              <a:miter lim="800000"/>
              <a:headEnd/>
              <a:tailEnd/>
            </a:ln>
          </p:spPr>
          <p:txBody>
            <a:bodyPr wrap="none" anchor="ctr"/>
            <a:lstStyle/>
            <a:p>
              <a:endParaRPr lang="en-US" sz="1350"/>
            </a:p>
          </p:txBody>
        </p:sp>
        <p:sp>
          <p:nvSpPr>
            <p:cNvPr id="24585" name="AutoShape 26">
              <a:extLst>
                <a:ext uri="{FF2B5EF4-FFF2-40B4-BE49-F238E27FC236}">
                  <a16:creationId xmlns:a16="http://schemas.microsoft.com/office/drawing/2014/main" id="{BE96A5FE-D7A7-2A72-CD9F-E3E036A3B12F}"/>
                </a:ext>
              </a:extLst>
            </p:cNvPr>
            <p:cNvSpPr>
              <a:spLocks noChangeArrowheads="1"/>
            </p:cNvSpPr>
            <p:nvPr/>
          </p:nvSpPr>
          <p:spPr bwMode="auto">
            <a:xfrm rot="16200000">
              <a:off x="2246313" y="4549775"/>
              <a:ext cx="1143000" cy="1143000"/>
            </a:xfrm>
            <a:prstGeom prst="parallelogram">
              <a:avLst>
                <a:gd name="adj" fmla="val 25000"/>
              </a:avLst>
            </a:prstGeom>
            <a:noFill/>
            <a:ln w="9525">
              <a:solidFill>
                <a:schemeClr val="tx1"/>
              </a:solidFill>
              <a:miter lim="800000"/>
              <a:headEnd/>
              <a:tailEnd/>
            </a:ln>
          </p:spPr>
          <p:txBody>
            <a:bodyPr wrap="none" anchor="ctr"/>
            <a:lstStyle/>
            <a:p>
              <a:endParaRPr lang="en-US" sz="1350"/>
            </a:p>
          </p:txBody>
        </p:sp>
        <p:sp>
          <p:nvSpPr>
            <p:cNvPr id="24586" name="AutoShape 27">
              <a:extLst>
                <a:ext uri="{FF2B5EF4-FFF2-40B4-BE49-F238E27FC236}">
                  <a16:creationId xmlns:a16="http://schemas.microsoft.com/office/drawing/2014/main" id="{4385A514-614C-7F82-1123-B5EBF96CE9CB}"/>
                </a:ext>
              </a:extLst>
            </p:cNvPr>
            <p:cNvSpPr>
              <a:spLocks noChangeArrowheads="1"/>
            </p:cNvSpPr>
            <p:nvPr/>
          </p:nvSpPr>
          <p:spPr bwMode="auto">
            <a:xfrm rot="5400000" flipH="1">
              <a:off x="5450681" y="4774407"/>
              <a:ext cx="1135063" cy="1143000"/>
            </a:xfrm>
            <a:prstGeom prst="parallelogram">
              <a:avLst>
                <a:gd name="adj" fmla="val 25000"/>
              </a:avLst>
            </a:prstGeom>
            <a:noFill/>
            <a:ln w="9525">
              <a:solidFill>
                <a:schemeClr val="tx1"/>
              </a:solidFill>
              <a:miter lim="800000"/>
              <a:headEnd/>
              <a:tailEnd/>
            </a:ln>
          </p:spPr>
          <p:txBody>
            <a:bodyPr wrap="none" anchor="ctr"/>
            <a:lstStyle/>
            <a:p>
              <a:endParaRPr lang="en-US" sz="1350"/>
            </a:p>
          </p:txBody>
        </p:sp>
        <p:sp>
          <p:nvSpPr>
            <p:cNvPr id="24587" name="Oval 31">
              <a:extLst>
                <a:ext uri="{FF2B5EF4-FFF2-40B4-BE49-F238E27FC236}">
                  <a16:creationId xmlns:a16="http://schemas.microsoft.com/office/drawing/2014/main" id="{2F6E469A-6581-8910-95DE-90562D3B0FE2}"/>
                </a:ext>
              </a:extLst>
            </p:cNvPr>
            <p:cNvSpPr>
              <a:spLocks noChangeAspect="1" noChangeArrowheads="1"/>
            </p:cNvSpPr>
            <p:nvPr/>
          </p:nvSpPr>
          <p:spPr bwMode="auto">
            <a:xfrm>
              <a:off x="4125913" y="3308350"/>
              <a:ext cx="74612" cy="79375"/>
            </a:xfrm>
            <a:prstGeom prst="ellipse">
              <a:avLst/>
            </a:prstGeom>
            <a:solidFill>
              <a:srgbClr val="FF0000"/>
            </a:solidFill>
            <a:ln w="9525">
              <a:solidFill>
                <a:srgbClr val="FF0000"/>
              </a:solidFill>
              <a:round/>
              <a:headEnd/>
              <a:tailEnd/>
            </a:ln>
          </p:spPr>
          <p:txBody>
            <a:bodyPr wrap="none" anchor="ctr"/>
            <a:lstStyle/>
            <a:p>
              <a:endParaRPr lang="en-US" sz="1350"/>
            </a:p>
          </p:txBody>
        </p:sp>
        <p:sp>
          <p:nvSpPr>
            <p:cNvPr id="24588" name="Oval 37">
              <a:extLst>
                <a:ext uri="{FF2B5EF4-FFF2-40B4-BE49-F238E27FC236}">
                  <a16:creationId xmlns:a16="http://schemas.microsoft.com/office/drawing/2014/main" id="{6B830277-DA74-0DE5-AA57-CB665A901CC9}"/>
                </a:ext>
              </a:extLst>
            </p:cNvPr>
            <p:cNvSpPr>
              <a:spLocks noChangeAspect="1" noChangeArrowheads="1"/>
            </p:cNvSpPr>
            <p:nvPr/>
          </p:nvSpPr>
          <p:spPr bwMode="auto">
            <a:xfrm>
              <a:off x="2840038" y="4999038"/>
              <a:ext cx="74612" cy="77787"/>
            </a:xfrm>
            <a:prstGeom prst="ellipse">
              <a:avLst/>
            </a:prstGeom>
            <a:solidFill>
              <a:srgbClr val="FF0000"/>
            </a:solidFill>
            <a:ln w="9525">
              <a:solidFill>
                <a:srgbClr val="FF0000"/>
              </a:solidFill>
              <a:round/>
              <a:headEnd/>
              <a:tailEnd/>
            </a:ln>
          </p:spPr>
          <p:txBody>
            <a:bodyPr wrap="none" anchor="ctr"/>
            <a:lstStyle/>
            <a:p>
              <a:endParaRPr lang="en-US" sz="1350"/>
            </a:p>
          </p:txBody>
        </p:sp>
        <p:sp>
          <p:nvSpPr>
            <p:cNvPr id="24589" name="Oval 48">
              <a:extLst>
                <a:ext uri="{FF2B5EF4-FFF2-40B4-BE49-F238E27FC236}">
                  <a16:creationId xmlns:a16="http://schemas.microsoft.com/office/drawing/2014/main" id="{340ED91B-A4BF-83BF-AE2E-26D0F682B16B}"/>
                </a:ext>
              </a:extLst>
            </p:cNvPr>
            <p:cNvSpPr>
              <a:spLocks noChangeAspect="1" noChangeArrowheads="1"/>
            </p:cNvSpPr>
            <p:nvPr/>
          </p:nvSpPr>
          <p:spPr bwMode="auto">
            <a:xfrm>
              <a:off x="4371975" y="5614988"/>
              <a:ext cx="74613" cy="77787"/>
            </a:xfrm>
            <a:prstGeom prst="ellipse">
              <a:avLst/>
            </a:prstGeom>
            <a:solidFill>
              <a:srgbClr val="FF0000"/>
            </a:solidFill>
            <a:ln w="9525">
              <a:solidFill>
                <a:srgbClr val="FF0000"/>
              </a:solidFill>
              <a:round/>
              <a:headEnd/>
              <a:tailEnd/>
            </a:ln>
          </p:spPr>
          <p:txBody>
            <a:bodyPr wrap="none" anchor="ctr"/>
            <a:lstStyle/>
            <a:p>
              <a:endParaRPr lang="en-US" sz="1350"/>
            </a:p>
          </p:txBody>
        </p:sp>
        <p:sp>
          <p:nvSpPr>
            <p:cNvPr id="24590" name="Oval 49">
              <a:extLst>
                <a:ext uri="{FF2B5EF4-FFF2-40B4-BE49-F238E27FC236}">
                  <a16:creationId xmlns:a16="http://schemas.microsoft.com/office/drawing/2014/main" id="{654674A4-663D-4EA0-CC41-9F935297A467}"/>
                </a:ext>
              </a:extLst>
            </p:cNvPr>
            <p:cNvSpPr>
              <a:spLocks noChangeAspect="1" noChangeArrowheads="1"/>
            </p:cNvSpPr>
            <p:nvPr/>
          </p:nvSpPr>
          <p:spPr bwMode="auto">
            <a:xfrm>
              <a:off x="5929313" y="5257800"/>
              <a:ext cx="74612" cy="77788"/>
            </a:xfrm>
            <a:prstGeom prst="ellipse">
              <a:avLst/>
            </a:prstGeom>
            <a:solidFill>
              <a:srgbClr val="FF0000"/>
            </a:solidFill>
            <a:ln w="9525">
              <a:solidFill>
                <a:srgbClr val="FF0000"/>
              </a:solidFill>
              <a:round/>
              <a:headEnd/>
              <a:tailEnd/>
            </a:ln>
          </p:spPr>
          <p:txBody>
            <a:bodyPr wrap="none" anchor="ctr"/>
            <a:lstStyle/>
            <a:p>
              <a:endParaRPr lang="en-US" sz="1350"/>
            </a:p>
          </p:txBody>
        </p:sp>
        <mc:AlternateContent xmlns:mc="http://schemas.openxmlformats.org/markup-compatibility/2006" xmlns:a14="http://schemas.microsoft.com/office/drawing/2010/main">
          <mc:Choice Requires="a14">
            <p:sp>
              <p:nvSpPr>
                <p:cNvPr id="24591" name="Rectangle 55">
                  <a:extLst>
                    <a:ext uri="{FF2B5EF4-FFF2-40B4-BE49-F238E27FC236}">
                      <a16:creationId xmlns:a16="http://schemas.microsoft.com/office/drawing/2014/main" id="{14F6AF33-802A-8A38-672D-0AC3A1D6C42A}"/>
                    </a:ext>
                  </a:extLst>
                </p:cNvPr>
                <p:cNvSpPr>
                  <a:spLocks noChangeArrowheads="1"/>
                </p:cNvSpPr>
                <p:nvPr/>
              </p:nvSpPr>
              <p:spPr bwMode="auto">
                <a:xfrm>
                  <a:off x="2932113" y="5003800"/>
                  <a:ext cx="555793" cy="393699"/>
                </a:xfrm>
                <a:prstGeom prst="rect">
                  <a:avLst/>
                </a:prstGeom>
                <a:noFill/>
                <a:ln w="9525">
                  <a:noFill/>
                  <a:miter lim="800000"/>
                  <a:headEnd/>
                  <a:tailEnd/>
                </a:ln>
              </p:spPr>
              <p:txBody>
                <a:bodyPr wrap="none">
                  <a:spAutoFit/>
                </a:bodyPr>
                <a:lstStyle/>
                <a:p>
                  <a:pPr/>
                  <a14:m>
                    <m:oMathPara xmlns:m="http://schemas.openxmlformats.org/officeDocument/2006/math">
                      <m:oMathParaPr>
                        <m:jc m:val="centerGroup"/>
                      </m:oMathParaPr>
                      <m:oMath xmlns:m="http://schemas.openxmlformats.org/officeDocument/2006/math">
                        <m:r>
                          <a:rPr lang="en-US" sz="1350" b="1" i="1" dirty="0">
                            <a:latin typeface="Cambria Math" panose="02040503050406030204" pitchFamily="18" charset="0"/>
                          </a:rPr>
                          <m:t>𝒙</m:t>
                        </m:r>
                        <m:r>
                          <a:rPr lang="en-US" sz="1350" i="1" baseline="-25000" dirty="0">
                            <a:latin typeface="Cambria Math" panose="02040503050406030204" pitchFamily="18" charset="0"/>
                          </a:rPr>
                          <m:t>1</m:t>
                        </m:r>
                        <m:r>
                          <a:rPr lang="en-US" sz="1350" i="1" baseline="-25000" dirty="0">
                            <a:latin typeface="Cambria Math" panose="02040503050406030204" pitchFamily="18" charset="0"/>
                          </a:rPr>
                          <m:t>𝑗</m:t>
                        </m:r>
                      </m:oMath>
                    </m:oMathPara>
                  </a14:m>
                  <a:endParaRPr lang="en-US" sz="1350" i="1" baseline="-25000" dirty="0"/>
                </a:p>
              </p:txBody>
            </p:sp>
          </mc:Choice>
          <mc:Fallback xmlns="">
            <p:sp>
              <p:nvSpPr>
                <p:cNvPr id="24591" name="Rectangle 55">
                  <a:extLst>
                    <a:ext uri="{FF2B5EF4-FFF2-40B4-BE49-F238E27FC236}">
                      <a16:creationId xmlns:a16="http://schemas.microsoft.com/office/drawing/2014/main" id="{14F6AF33-802A-8A38-672D-0AC3A1D6C42A}"/>
                    </a:ext>
                  </a:extLst>
                </p:cNvPr>
                <p:cNvSpPr>
                  <a:spLocks noRot="1" noChangeAspect="1" noMove="1" noResize="1" noEditPoints="1" noAdjustHandles="1" noChangeArrowheads="1" noChangeShapeType="1" noTextEdit="1"/>
                </p:cNvSpPr>
                <p:nvPr/>
              </p:nvSpPr>
              <p:spPr bwMode="auto">
                <a:xfrm>
                  <a:off x="2932113" y="5003800"/>
                  <a:ext cx="555793" cy="393699"/>
                </a:xfrm>
                <a:prstGeom prst="rect">
                  <a:avLst/>
                </a:prstGeom>
                <a:blipFill>
                  <a:blip r:embed="rId4"/>
                  <a:stretch>
                    <a:fillRect b="-8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92" name="Rectangle 56">
                  <a:extLst>
                    <a:ext uri="{FF2B5EF4-FFF2-40B4-BE49-F238E27FC236}">
                      <a16:creationId xmlns:a16="http://schemas.microsoft.com/office/drawing/2014/main" id="{31D5186E-E6CC-A865-37B6-D28229D6A5A1}"/>
                    </a:ext>
                  </a:extLst>
                </p:cNvPr>
                <p:cNvSpPr>
                  <a:spLocks noChangeArrowheads="1"/>
                </p:cNvSpPr>
                <p:nvPr/>
              </p:nvSpPr>
              <p:spPr bwMode="auto">
                <a:xfrm>
                  <a:off x="4495800" y="5537200"/>
                  <a:ext cx="555793" cy="393699"/>
                </a:xfrm>
                <a:prstGeom prst="rect">
                  <a:avLst/>
                </a:prstGeom>
                <a:noFill/>
                <a:ln w="9525">
                  <a:noFill/>
                  <a:miter lim="800000"/>
                  <a:headEnd/>
                  <a:tailEnd/>
                </a:ln>
              </p:spPr>
              <p:txBody>
                <a:bodyPr wrap="none">
                  <a:spAutoFit/>
                </a:bodyPr>
                <a:lstStyle/>
                <a:p>
                  <a:pPr/>
                  <a14:m>
                    <m:oMathPara xmlns:m="http://schemas.openxmlformats.org/officeDocument/2006/math">
                      <m:oMathParaPr>
                        <m:jc m:val="centerGroup"/>
                      </m:oMathParaPr>
                      <m:oMath xmlns:m="http://schemas.openxmlformats.org/officeDocument/2006/math">
                        <m:r>
                          <a:rPr lang="en-US" sz="1350" b="1" i="1" dirty="0">
                            <a:latin typeface="Cambria Math" panose="02040503050406030204" pitchFamily="18" charset="0"/>
                          </a:rPr>
                          <m:t>𝒙</m:t>
                        </m:r>
                        <m:r>
                          <a:rPr lang="en-US" sz="1350" i="1" baseline="-25000" dirty="0">
                            <a:latin typeface="Cambria Math" panose="02040503050406030204" pitchFamily="18" charset="0"/>
                          </a:rPr>
                          <m:t>2</m:t>
                        </m:r>
                        <m:r>
                          <a:rPr lang="en-US" sz="1350" i="1" baseline="-25000" dirty="0">
                            <a:latin typeface="Cambria Math" panose="02040503050406030204" pitchFamily="18" charset="0"/>
                          </a:rPr>
                          <m:t>𝑗</m:t>
                        </m:r>
                      </m:oMath>
                    </m:oMathPara>
                  </a14:m>
                  <a:endParaRPr lang="en-US" sz="1350" i="1" baseline="-25000" dirty="0"/>
                </a:p>
              </p:txBody>
            </p:sp>
          </mc:Choice>
          <mc:Fallback xmlns="">
            <p:sp>
              <p:nvSpPr>
                <p:cNvPr id="24592" name="Rectangle 56">
                  <a:extLst>
                    <a:ext uri="{FF2B5EF4-FFF2-40B4-BE49-F238E27FC236}">
                      <a16:creationId xmlns:a16="http://schemas.microsoft.com/office/drawing/2014/main" id="{31D5186E-E6CC-A865-37B6-D28229D6A5A1}"/>
                    </a:ext>
                  </a:extLst>
                </p:cNvPr>
                <p:cNvSpPr>
                  <a:spLocks noRot="1" noChangeAspect="1" noMove="1" noResize="1" noEditPoints="1" noAdjustHandles="1" noChangeArrowheads="1" noChangeShapeType="1" noTextEdit="1"/>
                </p:cNvSpPr>
                <p:nvPr/>
              </p:nvSpPr>
              <p:spPr bwMode="auto">
                <a:xfrm>
                  <a:off x="4495800" y="5537200"/>
                  <a:ext cx="555793" cy="393699"/>
                </a:xfrm>
                <a:prstGeom prst="rect">
                  <a:avLst/>
                </a:prstGeom>
                <a:blipFill>
                  <a:blip r:embed="rId5"/>
                  <a:stretch>
                    <a:fillRect b="-4000"/>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93" name="Rectangle 57">
                  <a:extLst>
                    <a:ext uri="{FF2B5EF4-FFF2-40B4-BE49-F238E27FC236}">
                      <a16:creationId xmlns:a16="http://schemas.microsoft.com/office/drawing/2014/main" id="{4884982A-9925-61FA-3BBA-6DAF3DEDADDF}"/>
                    </a:ext>
                  </a:extLst>
                </p:cNvPr>
                <p:cNvSpPr>
                  <a:spLocks noChangeArrowheads="1"/>
                </p:cNvSpPr>
                <p:nvPr/>
              </p:nvSpPr>
              <p:spPr bwMode="auto">
                <a:xfrm>
                  <a:off x="6056313" y="4930776"/>
                  <a:ext cx="493712" cy="393699"/>
                </a:xfrm>
                <a:prstGeom prst="rect">
                  <a:avLst/>
                </a:prstGeom>
                <a:noFill/>
                <a:ln w="9525">
                  <a:noFill/>
                  <a:miter lim="800000"/>
                  <a:headEnd/>
                  <a:tailEnd/>
                </a:ln>
              </p:spPr>
              <p:txBody>
                <a:bodyPr>
                  <a:spAutoFit/>
                </a:bodyPr>
                <a:lstStyle/>
                <a:p>
                  <a:pPr/>
                  <a14:m>
                    <m:oMathPara xmlns:m="http://schemas.openxmlformats.org/officeDocument/2006/math">
                      <m:oMathParaPr>
                        <m:jc m:val="centerGroup"/>
                      </m:oMathParaPr>
                      <m:oMath xmlns:m="http://schemas.openxmlformats.org/officeDocument/2006/math">
                        <m:r>
                          <a:rPr lang="en-US" sz="1350" b="1" i="1" dirty="0">
                            <a:latin typeface="Cambria Math" panose="02040503050406030204" pitchFamily="18" charset="0"/>
                          </a:rPr>
                          <m:t>𝒙</m:t>
                        </m:r>
                        <m:r>
                          <a:rPr lang="en-US" sz="1350" i="1" baseline="-25000" dirty="0">
                            <a:latin typeface="Cambria Math" panose="02040503050406030204" pitchFamily="18" charset="0"/>
                          </a:rPr>
                          <m:t>3</m:t>
                        </m:r>
                        <m:r>
                          <a:rPr lang="en-US" sz="1350" i="1" baseline="-25000" dirty="0">
                            <a:latin typeface="Cambria Math" panose="02040503050406030204" pitchFamily="18" charset="0"/>
                          </a:rPr>
                          <m:t>𝑗</m:t>
                        </m:r>
                      </m:oMath>
                    </m:oMathPara>
                  </a14:m>
                  <a:endParaRPr lang="en-US" sz="1350" i="1" baseline="-25000" dirty="0"/>
                </a:p>
              </p:txBody>
            </p:sp>
          </mc:Choice>
          <mc:Fallback xmlns="">
            <p:sp>
              <p:nvSpPr>
                <p:cNvPr id="24593" name="Rectangle 57">
                  <a:extLst>
                    <a:ext uri="{FF2B5EF4-FFF2-40B4-BE49-F238E27FC236}">
                      <a16:creationId xmlns:a16="http://schemas.microsoft.com/office/drawing/2014/main" id="{4884982A-9925-61FA-3BBA-6DAF3DEDADDF}"/>
                    </a:ext>
                  </a:extLst>
                </p:cNvPr>
                <p:cNvSpPr>
                  <a:spLocks noRot="1" noChangeAspect="1" noMove="1" noResize="1" noEditPoints="1" noAdjustHandles="1" noChangeArrowheads="1" noChangeShapeType="1" noTextEdit="1"/>
                </p:cNvSpPr>
                <p:nvPr/>
              </p:nvSpPr>
              <p:spPr bwMode="auto">
                <a:xfrm>
                  <a:off x="6056313" y="4930776"/>
                  <a:ext cx="493712" cy="393699"/>
                </a:xfrm>
                <a:prstGeom prst="rect">
                  <a:avLst/>
                </a:prstGeom>
                <a:blipFill>
                  <a:blip r:embed="rId6"/>
                  <a:stretch>
                    <a:fillRect b="-4167"/>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94" name="Rectangle 58">
                  <a:extLst>
                    <a:ext uri="{FF2B5EF4-FFF2-40B4-BE49-F238E27FC236}">
                      <a16:creationId xmlns:a16="http://schemas.microsoft.com/office/drawing/2014/main" id="{5BF5E94A-6C9C-B2D8-BC11-77F55561B997}"/>
                    </a:ext>
                  </a:extLst>
                </p:cNvPr>
                <p:cNvSpPr>
                  <a:spLocks noChangeArrowheads="1"/>
                </p:cNvSpPr>
                <p:nvPr/>
              </p:nvSpPr>
              <p:spPr bwMode="auto">
                <a:xfrm>
                  <a:off x="4098925" y="2946400"/>
                  <a:ext cx="498085" cy="393699"/>
                </a:xfrm>
                <a:prstGeom prst="rect">
                  <a:avLst/>
                </a:prstGeom>
                <a:noFill/>
                <a:ln w="9525">
                  <a:noFill/>
                  <a:miter lim="800000"/>
                  <a:headEnd/>
                  <a:tailEnd/>
                </a:ln>
              </p:spPr>
              <p:txBody>
                <a:bodyPr wrap="none">
                  <a:spAutoFit/>
                </a:bodyPr>
                <a:lstStyle/>
                <a:p>
                  <a:pPr/>
                  <a14:m>
                    <m:oMathPara xmlns:m="http://schemas.openxmlformats.org/officeDocument/2006/math">
                      <m:oMathParaPr>
                        <m:jc m:val="centerGroup"/>
                      </m:oMathParaPr>
                      <m:oMath xmlns:m="http://schemas.openxmlformats.org/officeDocument/2006/math">
                        <m:r>
                          <a:rPr lang="en-US" sz="1350" b="1" i="1" dirty="0">
                            <a:latin typeface="Cambria Math" panose="02040503050406030204" pitchFamily="18" charset="0"/>
                          </a:rPr>
                          <m:t>𝑿</m:t>
                        </m:r>
                        <m:r>
                          <a:rPr lang="en-US" sz="1350" i="1" baseline="-25000" dirty="0" err="1">
                            <a:latin typeface="Cambria Math" panose="02040503050406030204" pitchFamily="18" charset="0"/>
                          </a:rPr>
                          <m:t>𝑗</m:t>
                        </m:r>
                      </m:oMath>
                    </m:oMathPara>
                  </a14:m>
                  <a:endParaRPr lang="en-US" sz="1350" i="1" baseline="-25000" dirty="0"/>
                </a:p>
              </p:txBody>
            </p:sp>
          </mc:Choice>
          <mc:Fallback xmlns="">
            <p:sp>
              <p:nvSpPr>
                <p:cNvPr id="24594" name="Rectangle 58">
                  <a:extLst>
                    <a:ext uri="{FF2B5EF4-FFF2-40B4-BE49-F238E27FC236}">
                      <a16:creationId xmlns:a16="http://schemas.microsoft.com/office/drawing/2014/main" id="{5BF5E94A-6C9C-B2D8-BC11-77F55561B997}"/>
                    </a:ext>
                  </a:extLst>
                </p:cNvPr>
                <p:cNvSpPr>
                  <a:spLocks noRot="1" noChangeAspect="1" noMove="1" noResize="1" noEditPoints="1" noAdjustHandles="1" noChangeArrowheads="1" noChangeShapeType="1" noTextEdit="1"/>
                </p:cNvSpPr>
                <p:nvPr/>
              </p:nvSpPr>
              <p:spPr bwMode="auto">
                <a:xfrm>
                  <a:off x="4098925" y="2946400"/>
                  <a:ext cx="498085" cy="393699"/>
                </a:xfrm>
                <a:prstGeom prst="rect">
                  <a:avLst/>
                </a:prstGeom>
                <a:blipFill>
                  <a:blip r:embed="rId7"/>
                  <a:stretch>
                    <a:fillRect b="-4167"/>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95" name="Rectangle 59">
                  <a:extLst>
                    <a:ext uri="{FF2B5EF4-FFF2-40B4-BE49-F238E27FC236}">
                      <a16:creationId xmlns:a16="http://schemas.microsoft.com/office/drawing/2014/main" id="{E470C47A-319E-DFDE-1930-FA921C208B2A}"/>
                    </a:ext>
                  </a:extLst>
                </p:cNvPr>
                <p:cNvSpPr>
                  <a:spLocks noChangeArrowheads="1"/>
                </p:cNvSpPr>
                <p:nvPr/>
              </p:nvSpPr>
              <p:spPr bwMode="auto">
                <a:xfrm>
                  <a:off x="2170113" y="5616576"/>
                  <a:ext cx="521939" cy="393699"/>
                </a:xfrm>
                <a:prstGeom prst="rect">
                  <a:avLst/>
                </a:prstGeom>
                <a:noFill/>
                <a:ln w="9525">
                  <a:noFill/>
                  <a:miter lim="800000"/>
                  <a:headEnd/>
                  <a:tailEnd/>
                </a:ln>
              </p:spPr>
              <p:txBody>
                <a:bodyPr wrap="none">
                  <a:spAutoFit/>
                </a:bodyPr>
                <a:lstStyle/>
                <a:p>
                  <a:pPr/>
                  <a14:m>
                    <m:oMathPara xmlns:m="http://schemas.openxmlformats.org/officeDocument/2006/math">
                      <m:oMathParaPr>
                        <m:jc m:val="centerGroup"/>
                      </m:oMathParaPr>
                      <m:oMath xmlns:m="http://schemas.openxmlformats.org/officeDocument/2006/math">
                        <m:r>
                          <a:rPr lang="en-US" sz="1350" b="1" i="1" dirty="0">
                            <a:latin typeface="Cambria Math" panose="02040503050406030204" pitchFamily="18" charset="0"/>
                          </a:rPr>
                          <m:t>𝑷</m:t>
                        </m:r>
                        <m:r>
                          <a:rPr lang="en-US" sz="1350" i="1" baseline="-25000" dirty="0">
                            <a:latin typeface="Cambria Math" panose="02040503050406030204" pitchFamily="18" charset="0"/>
                          </a:rPr>
                          <m:t>1</m:t>
                        </m:r>
                      </m:oMath>
                    </m:oMathPara>
                  </a14:m>
                  <a:endParaRPr lang="en-US" sz="1350" i="1" baseline="-25000" dirty="0"/>
                </a:p>
              </p:txBody>
            </p:sp>
          </mc:Choice>
          <mc:Fallback xmlns="">
            <p:sp>
              <p:nvSpPr>
                <p:cNvPr id="24595" name="Rectangle 59">
                  <a:extLst>
                    <a:ext uri="{FF2B5EF4-FFF2-40B4-BE49-F238E27FC236}">
                      <a16:creationId xmlns:a16="http://schemas.microsoft.com/office/drawing/2014/main" id="{E470C47A-319E-DFDE-1930-FA921C208B2A}"/>
                    </a:ext>
                  </a:extLst>
                </p:cNvPr>
                <p:cNvSpPr>
                  <a:spLocks noRot="1" noChangeAspect="1" noMove="1" noResize="1" noEditPoints="1" noAdjustHandles="1" noChangeArrowheads="1" noChangeShapeType="1" noTextEdit="1"/>
                </p:cNvSpPr>
                <p:nvPr/>
              </p:nvSpPr>
              <p:spPr bwMode="auto">
                <a:xfrm>
                  <a:off x="2170113" y="5616576"/>
                  <a:ext cx="521939" cy="393699"/>
                </a:xfrm>
                <a:prstGeom prst="rect">
                  <a:avLst/>
                </a:prstGeom>
                <a:blipFill>
                  <a:blip r:embed="rId8"/>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96" name="Rectangle 60">
                  <a:extLst>
                    <a:ext uri="{FF2B5EF4-FFF2-40B4-BE49-F238E27FC236}">
                      <a16:creationId xmlns:a16="http://schemas.microsoft.com/office/drawing/2014/main" id="{D915C627-72D8-BCFA-3080-95512F68F4B4}"/>
                    </a:ext>
                  </a:extLst>
                </p:cNvPr>
                <p:cNvSpPr>
                  <a:spLocks noChangeArrowheads="1"/>
                </p:cNvSpPr>
                <p:nvPr/>
              </p:nvSpPr>
              <p:spPr bwMode="auto">
                <a:xfrm>
                  <a:off x="4492625" y="6415087"/>
                  <a:ext cx="521939" cy="393699"/>
                </a:xfrm>
                <a:prstGeom prst="rect">
                  <a:avLst/>
                </a:prstGeom>
                <a:noFill/>
                <a:ln w="9525">
                  <a:noFill/>
                  <a:miter lim="800000"/>
                  <a:headEnd/>
                  <a:tailEnd/>
                </a:ln>
              </p:spPr>
              <p:txBody>
                <a:bodyPr wrap="none">
                  <a:spAutoFit/>
                </a:bodyPr>
                <a:lstStyle/>
                <a:p>
                  <a:pPr/>
                  <a14:m>
                    <m:oMathPara xmlns:m="http://schemas.openxmlformats.org/officeDocument/2006/math">
                      <m:oMathParaPr>
                        <m:jc m:val="centerGroup"/>
                      </m:oMathParaPr>
                      <m:oMath xmlns:m="http://schemas.openxmlformats.org/officeDocument/2006/math">
                        <m:r>
                          <a:rPr lang="en-US" sz="1350" b="1" i="1" dirty="0">
                            <a:latin typeface="Cambria Math" panose="02040503050406030204" pitchFamily="18" charset="0"/>
                          </a:rPr>
                          <m:t>𝑷</m:t>
                        </m:r>
                        <m:r>
                          <a:rPr lang="en-US" sz="1350" i="1" baseline="-25000" dirty="0">
                            <a:latin typeface="Cambria Math" panose="02040503050406030204" pitchFamily="18" charset="0"/>
                          </a:rPr>
                          <m:t>2</m:t>
                        </m:r>
                      </m:oMath>
                    </m:oMathPara>
                  </a14:m>
                  <a:endParaRPr lang="en-US" sz="1350" i="1" baseline="-25000" dirty="0"/>
                </a:p>
              </p:txBody>
            </p:sp>
          </mc:Choice>
          <mc:Fallback xmlns="">
            <p:sp>
              <p:nvSpPr>
                <p:cNvPr id="24596" name="Rectangle 60">
                  <a:extLst>
                    <a:ext uri="{FF2B5EF4-FFF2-40B4-BE49-F238E27FC236}">
                      <a16:creationId xmlns:a16="http://schemas.microsoft.com/office/drawing/2014/main" id="{D915C627-72D8-BCFA-3080-95512F68F4B4}"/>
                    </a:ext>
                  </a:extLst>
                </p:cNvPr>
                <p:cNvSpPr>
                  <a:spLocks noRot="1" noChangeAspect="1" noMove="1" noResize="1" noEditPoints="1" noAdjustHandles="1" noChangeArrowheads="1" noChangeShapeType="1" noTextEdit="1"/>
                </p:cNvSpPr>
                <p:nvPr/>
              </p:nvSpPr>
              <p:spPr bwMode="auto">
                <a:xfrm>
                  <a:off x="4492625" y="6415087"/>
                  <a:ext cx="521939" cy="393699"/>
                </a:xfrm>
                <a:prstGeom prst="rect">
                  <a:avLst/>
                </a:prstGeom>
                <a:blipFill>
                  <a:blip r:embed="rId9"/>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97" name="Rectangle 61">
                  <a:extLst>
                    <a:ext uri="{FF2B5EF4-FFF2-40B4-BE49-F238E27FC236}">
                      <a16:creationId xmlns:a16="http://schemas.microsoft.com/office/drawing/2014/main" id="{233AA468-291E-2A64-12D9-D6898BCE5A5C}"/>
                    </a:ext>
                  </a:extLst>
                </p:cNvPr>
                <p:cNvSpPr>
                  <a:spLocks noChangeArrowheads="1"/>
                </p:cNvSpPr>
                <p:nvPr/>
              </p:nvSpPr>
              <p:spPr bwMode="auto">
                <a:xfrm>
                  <a:off x="6665913" y="6027738"/>
                  <a:ext cx="521939" cy="393699"/>
                </a:xfrm>
                <a:prstGeom prst="rect">
                  <a:avLst/>
                </a:prstGeom>
                <a:noFill/>
                <a:ln w="9525">
                  <a:noFill/>
                  <a:miter lim="800000"/>
                  <a:headEnd/>
                  <a:tailEnd/>
                </a:ln>
              </p:spPr>
              <p:txBody>
                <a:bodyPr wrap="none">
                  <a:spAutoFit/>
                </a:bodyPr>
                <a:lstStyle/>
                <a:p>
                  <a:pPr/>
                  <a14:m>
                    <m:oMathPara xmlns:m="http://schemas.openxmlformats.org/officeDocument/2006/math">
                      <m:oMathParaPr>
                        <m:jc m:val="centerGroup"/>
                      </m:oMathParaPr>
                      <m:oMath xmlns:m="http://schemas.openxmlformats.org/officeDocument/2006/math">
                        <m:r>
                          <a:rPr lang="en-US" sz="1350" b="1" i="1" dirty="0">
                            <a:latin typeface="Cambria Math" panose="02040503050406030204" pitchFamily="18" charset="0"/>
                          </a:rPr>
                          <m:t>𝑷</m:t>
                        </m:r>
                        <m:r>
                          <a:rPr lang="en-US" sz="1350" i="1" baseline="-25000" dirty="0">
                            <a:latin typeface="Cambria Math" panose="02040503050406030204" pitchFamily="18" charset="0"/>
                          </a:rPr>
                          <m:t>3</m:t>
                        </m:r>
                      </m:oMath>
                    </m:oMathPara>
                  </a14:m>
                  <a:endParaRPr lang="en-US" sz="1350" i="1" baseline="-25000" dirty="0"/>
                </a:p>
              </p:txBody>
            </p:sp>
          </mc:Choice>
          <mc:Fallback xmlns="">
            <p:sp>
              <p:nvSpPr>
                <p:cNvPr id="24597" name="Rectangle 61">
                  <a:extLst>
                    <a:ext uri="{FF2B5EF4-FFF2-40B4-BE49-F238E27FC236}">
                      <a16:creationId xmlns:a16="http://schemas.microsoft.com/office/drawing/2014/main" id="{233AA468-291E-2A64-12D9-D6898BCE5A5C}"/>
                    </a:ext>
                  </a:extLst>
                </p:cNvPr>
                <p:cNvSpPr>
                  <a:spLocks noRot="1" noChangeAspect="1" noMove="1" noResize="1" noEditPoints="1" noAdjustHandles="1" noChangeArrowheads="1" noChangeShapeType="1" noTextEdit="1"/>
                </p:cNvSpPr>
                <p:nvPr/>
              </p:nvSpPr>
              <p:spPr bwMode="auto">
                <a:xfrm>
                  <a:off x="6665913" y="6027738"/>
                  <a:ext cx="521939" cy="393699"/>
                </a:xfrm>
                <a:prstGeom prst="rect">
                  <a:avLst/>
                </a:prstGeom>
                <a:blipFill>
                  <a:blip r:embed="rId10"/>
                  <a:stretch>
                    <a:fillRect/>
                  </a:stretch>
                </a:blipFill>
                <a:ln w="9525">
                  <a:noFill/>
                  <a:miter lim="800000"/>
                  <a:headEnd/>
                  <a:tailEnd/>
                </a:ln>
              </p:spPr>
              <p:txBody>
                <a:bodyPr/>
                <a:lstStyle/>
                <a:p>
                  <a:r>
                    <a:rPr lang="en-US">
                      <a:noFill/>
                    </a:rPr>
                    <a:t> </a:t>
                  </a:r>
                </a:p>
              </p:txBody>
            </p:sp>
          </mc:Fallback>
        </mc:AlternateContent>
        <p:sp>
          <p:nvSpPr>
            <p:cNvPr id="24598" name="Freeform 63">
              <a:extLst>
                <a:ext uri="{FF2B5EF4-FFF2-40B4-BE49-F238E27FC236}">
                  <a16:creationId xmlns:a16="http://schemas.microsoft.com/office/drawing/2014/main" id="{BFB66849-9FEB-2370-62EB-B0BC55330F58}"/>
                </a:ext>
              </a:extLst>
            </p:cNvPr>
            <p:cNvSpPr>
              <a:spLocks/>
            </p:cNvSpPr>
            <p:nvPr/>
          </p:nvSpPr>
          <p:spPr bwMode="auto">
            <a:xfrm>
              <a:off x="2478088" y="3649663"/>
              <a:ext cx="1858962" cy="1958975"/>
            </a:xfrm>
            <a:custGeom>
              <a:avLst/>
              <a:gdLst>
                <a:gd name="T0" fmla="*/ 0 w 1171"/>
                <a:gd name="T1" fmla="*/ 2147483647 h 1234"/>
                <a:gd name="T2" fmla="*/ 2147483647 w 1171"/>
                <a:gd name="T3" fmla="*/ 0 h 1234"/>
                <a:gd name="T4" fmla="*/ 0 60000 65536"/>
                <a:gd name="T5" fmla="*/ 0 60000 65536"/>
                <a:gd name="T6" fmla="*/ 0 w 1171"/>
                <a:gd name="T7" fmla="*/ 0 h 1234"/>
                <a:gd name="T8" fmla="*/ 1171 w 1171"/>
                <a:gd name="T9" fmla="*/ 1234 h 1234"/>
              </a:gdLst>
              <a:ahLst/>
              <a:cxnLst>
                <a:cxn ang="T4">
                  <a:pos x="T0" y="T1"/>
                </a:cxn>
                <a:cxn ang="T5">
                  <a:pos x="T2" y="T3"/>
                </a:cxn>
              </a:cxnLst>
              <a:rect l="T6" t="T7" r="T8" b="T9"/>
              <a:pathLst>
                <a:path w="1171" h="1234">
                  <a:moveTo>
                    <a:pt x="0" y="1234"/>
                  </a:moveTo>
                  <a:lnTo>
                    <a:pt x="1171" y="0"/>
                  </a:lnTo>
                </a:path>
              </a:pathLst>
            </a:custGeom>
            <a:noFill/>
            <a:ln w="9525">
              <a:solidFill>
                <a:schemeClr val="folHlink"/>
              </a:solidFill>
              <a:round/>
              <a:headEnd/>
              <a:tailEnd/>
            </a:ln>
          </p:spPr>
          <p:txBody>
            <a:bodyPr/>
            <a:lstStyle/>
            <a:p>
              <a:endParaRPr lang="en-US" sz="1350"/>
            </a:p>
          </p:txBody>
        </p:sp>
        <p:sp>
          <p:nvSpPr>
            <p:cNvPr id="24599" name="Freeform 64">
              <a:extLst>
                <a:ext uri="{FF2B5EF4-FFF2-40B4-BE49-F238E27FC236}">
                  <a16:creationId xmlns:a16="http://schemas.microsoft.com/office/drawing/2014/main" id="{7B1C02D0-2820-7EF1-0110-B8CBEF62BFAF}"/>
                </a:ext>
              </a:extLst>
            </p:cNvPr>
            <p:cNvSpPr>
              <a:spLocks/>
            </p:cNvSpPr>
            <p:nvPr/>
          </p:nvSpPr>
          <p:spPr bwMode="auto">
            <a:xfrm>
              <a:off x="4495800" y="3354388"/>
              <a:ext cx="65088" cy="3111500"/>
            </a:xfrm>
            <a:custGeom>
              <a:avLst/>
              <a:gdLst>
                <a:gd name="T0" fmla="*/ 0 w 41"/>
                <a:gd name="T1" fmla="*/ 2147483647 h 1960"/>
                <a:gd name="T2" fmla="*/ 2147483647 w 41"/>
                <a:gd name="T3" fmla="*/ 0 h 1960"/>
                <a:gd name="T4" fmla="*/ 0 60000 65536"/>
                <a:gd name="T5" fmla="*/ 0 60000 65536"/>
                <a:gd name="T6" fmla="*/ 0 w 41"/>
                <a:gd name="T7" fmla="*/ 0 h 1960"/>
                <a:gd name="T8" fmla="*/ 41 w 41"/>
                <a:gd name="T9" fmla="*/ 1960 h 1960"/>
              </a:gdLst>
              <a:ahLst/>
              <a:cxnLst>
                <a:cxn ang="T4">
                  <a:pos x="T0" y="T1"/>
                </a:cxn>
                <a:cxn ang="T5">
                  <a:pos x="T2" y="T3"/>
                </a:cxn>
              </a:cxnLst>
              <a:rect l="T6" t="T7" r="T8" b="T9"/>
              <a:pathLst>
                <a:path w="41" h="1960">
                  <a:moveTo>
                    <a:pt x="0" y="1960"/>
                  </a:moveTo>
                  <a:lnTo>
                    <a:pt x="41" y="0"/>
                  </a:lnTo>
                </a:path>
              </a:pathLst>
            </a:custGeom>
            <a:noFill/>
            <a:ln w="9525">
              <a:solidFill>
                <a:schemeClr val="folHlink"/>
              </a:solidFill>
              <a:round/>
              <a:headEnd/>
              <a:tailEnd/>
            </a:ln>
          </p:spPr>
          <p:txBody>
            <a:bodyPr/>
            <a:lstStyle/>
            <a:p>
              <a:endParaRPr lang="en-US" sz="1350"/>
            </a:p>
          </p:txBody>
        </p:sp>
        <p:sp>
          <p:nvSpPr>
            <p:cNvPr id="24600" name="Freeform 65">
              <a:extLst>
                <a:ext uri="{FF2B5EF4-FFF2-40B4-BE49-F238E27FC236}">
                  <a16:creationId xmlns:a16="http://schemas.microsoft.com/office/drawing/2014/main" id="{826DCBFA-4BB8-7229-A811-ABFBB5FE4385}"/>
                </a:ext>
              </a:extLst>
            </p:cNvPr>
            <p:cNvSpPr>
              <a:spLocks/>
            </p:cNvSpPr>
            <p:nvPr/>
          </p:nvSpPr>
          <p:spPr bwMode="auto">
            <a:xfrm>
              <a:off x="4656138" y="3243263"/>
              <a:ext cx="2038350" cy="2827337"/>
            </a:xfrm>
            <a:custGeom>
              <a:avLst/>
              <a:gdLst>
                <a:gd name="T0" fmla="*/ 2147483647 w 1284"/>
                <a:gd name="T1" fmla="*/ 2147483647 h 1781"/>
                <a:gd name="T2" fmla="*/ 0 w 1284"/>
                <a:gd name="T3" fmla="*/ 0 h 1781"/>
                <a:gd name="T4" fmla="*/ 0 60000 65536"/>
                <a:gd name="T5" fmla="*/ 0 60000 65536"/>
                <a:gd name="T6" fmla="*/ 0 w 1284"/>
                <a:gd name="T7" fmla="*/ 0 h 1781"/>
                <a:gd name="T8" fmla="*/ 1284 w 1284"/>
                <a:gd name="T9" fmla="*/ 1781 h 1781"/>
              </a:gdLst>
              <a:ahLst/>
              <a:cxnLst>
                <a:cxn ang="T4">
                  <a:pos x="T0" y="T1"/>
                </a:cxn>
                <a:cxn ang="T5">
                  <a:pos x="T2" y="T3"/>
                </a:cxn>
              </a:cxnLst>
              <a:rect l="T6" t="T7" r="T8" b="T9"/>
              <a:pathLst>
                <a:path w="1284" h="1781">
                  <a:moveTo>
                    <a:pt x="1284" y="1781"/>
                  </a:moveTo>
                  <a:lnTo>
                    <a:pt x="0" y="0"/>
                  </a:lnTo>
                </a:path>
              </a:pathLst>
            </a:custGeom>
            <a:noFill/>
            <a:ln w="9525">
              <a:solidFill>
                <a:schemeClr val="folHlink"/>
              </a:solidFill>
              <a:round/>
              <a:headEnd/>
              <a:tailEnd/>
            </a:ln>
          </p:spPr>
          <p:txBody>
            <a:bodyPr/>
            <a:lstStyle/>
            <a:p>
              <a:endParaRPr lang="en-US" sz="1350"/>
            </a:p>
          </p:txBody>
        </p:sp>
        <p:sp>
          <p:nvSpPr>
            <p:cNvPr id="24601" name="Oval 50">
              <a:extLst>
                <a:ext uri="{FF2B5EF4-FFF2-40B4-BE49-F238E27FC236}">
                  <a16:creationId xmlns:a16="http://schemas.microsoft.com/office/drawing/2014/main" id="{7A4B4F1E-E253-8E07-D3AD-3CCD7F18C6C5}"/>
                </a:ext>
              </a:extLst>
            </p:cNvPr>
            <p:cNvSpPr>
              <a:spLocks noChangeAspect="1" noChangeArrowheads="1"/>
            </p:cNvSpPr>
            <p:nvPr/>
          </p:nvSpPr>
          <p:spPr bwMode="auto">
            <a:xfrm>
              <a:off x="6056313" y="5203825"/>
              <a:ext cx="74612" cy="77788"/>
            </a:xfrm>
            <a:prstGeom prst="ellipse">
              <a:avLst/>
            </a:prstGeom>
            <a:solidFill>
              <a:srgbClr val="2175D9"/>
            </a:solidFill>
            <a:ln w="9525">
              <a:solidFill>
                <a:srgbClr val="2175D9"/>
              </a:solidFill>
              <a:round/>
              <a:headEnd/>
              <a:tailEnd/>
            </a:ln>
          </p:spPr>
          <p:txBody>
            <a:bodyPr wrap="none" anchor="ctr"/>
            <a:lstStyle/>
            <a:p>
              <a:endParaRPr lang="en-US" sz="1350"/>
            </a:p>
          </p:txBody>
        </p:sp>
        <p:sp>
          <p:nvSpPr>
            <p:cNvPr id="24602" name="Oval 30">
              <a:extLst>
                <a:ext uri="{FF2B5EF4-FFF2-40B4-BE49-F238E27FC236}">
                  <a16:creationId xmlns:a16="http://schemas.microsoft.com/office/drawing/2014/main" id="{0C666FD0-1F72-5C2F-98E3-5C749B3582FF}"/>
                </a:ext>
              </a:extLst>
            </p:cNvPr>
            <p:cNvSpPr>
              <a:spLocks noChangeAspect="1" noChangeArrowheads="1"/>
            </p:cNvSpPr>
            <p:nvPr/>
          </p:nvSpPr>
          <p:spPr bwMode="auto">
            <a:xfrm>
              <a:off x="6656388" y="6062663"/>
              <a:ext cx="74612" cy="77787"/>
            </a:xfrm>
            <a:prstGeom prst="ellipse">
              <a:avLst/>
            </a:prstGeom>
            <a:solidFill>
              <a:srgbClr val="FF0000"/>
            </a:solidFill>
            <a:ln w="9525">
              <a:solidFill>
                <a:srgbClr val="FF0000"/>
              </a:solidFill>
              <a:round/>
              <a:headEnd/>
              <a:tailEnd/>
            </a:ln>
          </p:spPr>
          <p:txBody>
            <a:bodyPr wrap="none" anchor="ctr"/>
            <a:lstStyle/>
            <a:p>
              <a:endParaRPr lang="en-US" sz="1350"/>
            </a:p>
          </p:txBody>
        </p:sp>
        <p:sp>
          <p:nvSpPr>
            <p:cNvPr id="24603" name="Oval 29">
              <a:extLst>
                <a:ext uri="{FF2B5EF4-FFF2-40B4-BE49-F238E27FC236}">
                  <a16:creationId xmlns:a16="http://schemas.microsoft.com/office/drawing/2014/main" id="{FAA97B19-D58C-E66E-8BA1-EC035C11AC40}"/>
                </a:ext>
              </a:extLst>
            </p:cNvPr>
            <p:cNvSpPr>
              <a:spLocks noChangeAspect="1" noChangeArrowheads="1"/>
            </p:cNvSpPr>
            <p:nvPr/>
          </p:nvSpPr>
          <p:spPr bwMode="auto">
            <a:xfrm>
              <a:off x="4462463" y="6457950"/>
              <a:ext cx="74612" cy="77788"/>
            </a:xfrm>
            <a:prstGeom prst="ellipse">
              <a:avLst/>
            </a:prstGeom>
            <a:solidFill>
              <a:srgbClr val="FF0000"/>
            </a:solidFill>
            <a:ln w="9525">
              <a:solidFill>
                <a:srgbClr val="FF0000"/>
              </a:solidFill>
              <a:round/>
              <a:headEnd/>
              <a:tailEnd/>
            </a:ln>
          </p:spPr>
          <p:txBody>
            <a:bodyPr wrap="none" anchor="ctr"/>
            <a:lstStyle/>
            <a:p>
              <a:endParaRPr lang="en-US" sz="1350"/>
            </a:p>
          </p:txBody>
        </p:sp>
        <p:sp>
          <p:nvSpPr>
            <p:cNvPr id="24604" name="Oval 28">
              <a:extLst>
                <a:ext uri="{FF2B5EF4-FFF2-40B4-BE49-F238E27FC236}">
                  <a16:creationId xmlns:a16="http://schemas.microsoft.com/office/drawing/2014/main" id="{43817735-3B48-060A-F67F-A6064BEF2690}"/>
                </a:ext>
              </a:extLst>
            </p:cNvPr>
            <p:cNvSpPr>
              <a:spLocks noChangeAspect="1" noChangeArrowheads="1"/>
            </p:cNvSpPr>
            <p:nvPr/>
          </p:nvSpPr>
          <p:spPr bwMode="auto">
            <a:xfrm>
              <a:off x="2438400" y="5557838"/>
              <a:ext cx="74613" cy="77787"/>
            </a:xfrm>
            <a:prstGeom prst="ellipse">
              <a:avLst/>
            </a:prstGeom>
            <a:solidFill>
              <a:srgbClr val="FF0000"/>
            </a:solidFill>
            <a:ln w="9525">
              <a:solidFill>
                <a:srgbClr val="FF0000"/>
              </a:solidFill>
              <a:round/>
              <a:headEnd/>
              <a:tailEnd/>
            </a:ln>
          </p:spPr>
          <p:txBody>
            <a:bodyPr wrap="none" anchor="ctr"/>
            <a:lstStyle/>
            <a:p>
              <a:endParaRPr lang="en-US" sz="1350"/>
            </a:p>
          </p:txBody>
        </p:sp>
        <p:sp>
          <p:nvSpPr>
            <p:cNvPr id="24605" name="Oval 44">
              <a:extLst>
                <a:ext uri="{FF2B5EF4-FFF2-40B4-BE49-F238E27FC236}">
                  <a16:creationId xmlns:a16="http://schemas.microsoft.com/office/drawing/2014/main" id="{DF215CAD-A3B5-FB38-14C6-603DBAEE59FA}"/>
                </a:ext>
              </a:extLst>
            </p:cNvPr>
            <p:cNvSpPr>
              <a:spLocks noChangeAspect="1" noChangeArrowheads="1"/>
            </p:cNvSpPr>
            <p:nvPr/>
          </p:nvSpPr>
          <p:spPr bwMode="auto">
            <a:xfrm>
              <a:off x="4471988" y="5692775"/>
              <a:ext cx="74612" cy="77788"/>
            </a:xfrm>
            <a:prstGeom prst="ellipse">
              <a:avLst/>
            </a:prstGeom>
            <a:solidFill>
              <a:srgbClr val="2175D9"/>
            </a:solidFill>
            <a:ln w="9525">
              <a:solidFill>
                <a:srgbClr val="2175D9"/>
              </a:solidFill>
              <a:round/>
              <a:headEnd/>
              <a:tailEnd/>
            </a:ln>
          </p:spPr>
          <p:txBody>
            <a:bodyPr wrap="none" anchor="ctr"/>
            <a:lstStyle/>
            <a:p>
              <a:endParaRPr lang="en-US" sz="1350"/>
            </a:p>
          </p:txBody>
        </p:sp>
        <p:sp>
          <p:nvSpPr>
            <p:cNvPr id="24606" name="Oval 38">
              <a:extLst>
                <a:ext uri="{FF2B5EF4-FFF2-40B4-BE49-F238E27FC236}">
                  <a16:creationId xmlns:a16="http://schemas.microsoft.com/office/drawing/2014/main" id="{71116BB6-C678-2390-A01E-9869F9ABF1A4}"/>
                </a:ext>
              </a:extLst>
            </p:cNvPr>
            <p:cNvSpPr>
              <a:spLocks noChangeAspect="1" noChangeArrowheads="1"/>
            </p:cNvSpPr>
            <p:nvPr/>
          </p:nvSpPr>
          <p:spPr bwMode="auto">
            <a:xfrm>
              <a:off x="2909888" y="5081588"/>
              <a:ext cx="74612" cy="77787"/>
            </a:xfrm>
            <a:prstGeom prst="ellipse">
              <a:avLst/>
            </a:prstGeom>
            <a:solidFill>
              <a:srgbClr val="2175D9"/>
            </a:solidFill>
            <a:ln w="9525">
              <a:solidFill>
                <a:srgbClr val="2175D9"/>
              </a:solidFill>
              <a:round/>
              <a:headEnd/>
              <a:tailEnd/>
            </a:ln>
          </p:spPr>
          <p:txBody>
            <a:bodyPr wrap="none" anchor="ctr"/>
            <a:lstStyle/>
            <a:p>
              <a:endParaRPr lang="en-US" sz="1350"/>
            </a:p>
          </p:txBody>
        </p:sp>
        <mc:AlternateContent xmlns:mc="http://schemas.openxmlformats.org/markup-compatibility/2006" xmlns:a14="http://schemas.microsoft.com/office/drawing/2010/main">
          <mc:Choice Requires="a14">
            <p:sp>
              <p:nvSpPr>
                <p:cNvPr id="24607" name="Rectangle 66">
                  <a:extLst>
                    <a:ext uri="{FF2B5EF4-FFF2-40B4-BE49-F238E27FC236}">
                      <a16:creationId xmlns:a16="http://schemas.microsoft.com/office/drawing/2014/main" id="{C30304ED-4138-E834-B68B-143702CB1EF5}"/>
                    </a:ext>
                  </a:extLst>
                </p:cNvPr>
                <p:cNvSpPr>
                  <a:spLocks noChangeArrowheads="1"/>
                </p:cNvSpPr>
                <p:nvPr/>
              </p:nvSpPr>
              <p:spPr bwMode="auto">
                <a:xfrm>
                  <a:off x="2246313" y="4716462"/>
                  <a:ext cx="741741" cy="393699"/>
                </a:xfrm>
                <a:prstGeom prst="rect">
                  <a:avLst/>
                </a:prstGeom>
                <a:noFill/>
                <a:ln w="9525">
                  <a:noFill/>
                  <a:miter lim="800000"/>
                  <a:headEnd/>
                  <a:tailEnd/>
                </a:ln>
              </p:spPr>
              <p:txBody>
                <a:bodyPr wrap="none">
                  <a:spAutoFit/>
                </a:bodyPr>
                <a:lstStyle/>
                <a:p>
                  <a:pPr/>
                  <a14:m>
                    <m:oMathPara xmlns:m="http://schemas.openxmlformats.org/officeDocument/2006/math">
                      <m:oMathParaPr>
                        <m:jc m:val="centerGroup"/>
                      </m:oMathParaPr>
                      <m:oMath xmlns:m="http://schemas.openxmlformats.org/officeDocument/2006/math">
                        <m:r>
                          <a:rPr lang="en-US" sz="1350" b="1" i="1" dirty="0">
                            <a:latin typeface="Cambria Math" panose="02040503050406030204" pitchFamily="18" charset="0"/>
                          </a:rPr>
                          <m:t>𝑷</m:t>
                        </m:r>
                        <m:r>
                          <a:rPr lang="en-US" sz="1350" i="1" baseline="-25000" dirty="0">
                            <a:latin typeface="Cambria Math" panose="02040503050406030204" pitchFamily="18" charset="0"/>
                          </a:rPr>
                          <m:t>1</m:t>
                        </m:r>
                        <m:r>
                          <a:rPr lang="en-US" sz="1350" b="1" i="1" dirty="0">
                            <a:latin typeface="Cambria Math" panose="02040503050406030204" pitchFamily="18" charset="0"/>
                          </a:rPr>
                          <m:t>𝑿</m:t>
                        </m:r>
                        <m:r>
                          <a:rPr lang="en-US" sz="1350" i="1" baseline="-25000" dirty="0">
                            <a:latin typeface="Cambria Math" panose="02040503050406030204" pitchFamily="18" charset="0"/>
                          </a:rPr>
                          <m:t>𝑗</m:t>
                        </m:r>
                      </m:oMath>
                    </m:oMathPara>
                  </a14:m>
                  <a:endParaRPr lang="en-US" sz="1350" i="1" baseline="-25000" dirty="0"/>
                </a:p>
              </p:txBody>
            </p:sp>
          </mc:Choice>
          <mc:Fallback xmlns="">
            <p:sp>
              <p:nvSpPr>
                <p:cNvPr id="24607" name="Rectangle 66">
                  <a:extLst>
                    <a:ext uri="{FF2B5EF4-FFF2-40B4-BE49-F238E27FC236}">
                      <a16:creationId xmlns:a16="http://schemas.microsoft.com/office/drawing/2014/main" id="{C30304ED-4138-E834-B68B-143702CB1EF5}"/>
                    </a:ext>
                  </a:extLst>
                </p:cNvPr>
                <p:cNvSpPr>
                  <a:spLocks noRot="1" noChangeAspect="1" noMove="1" noResize="1" noEditPoints="1" noAdjustHandles="1" noChangeArrowheads="1" noChangeShapeType="1" noTextEdit="1"/>
                </p:cNvSpPr>
                <p:nvPr/>
              </p:nvSpPr>
              <p:spPr bwMode="auto">
                <a:xfrm>
                  <a:off x="2246313" y="4716462"/>
                  <a:ext cx="741741" cy="393699"/>
                </a:xfrm>
                <a:prstGeom prst="rect">
                  <a:avLst/>
                </a:prstGeom>
                <a:blipFill>
                  <a:blip r:embed="rId11"/>
                  <a:stretch>
                    <a:fillRect b="-8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608" name="Rectangle 67">
                  <a:extLst>
                    <a:ext uri="{FF2B5EF4-FFF2-40B4-BE49-F238E27FC236}">
                      <a16:creationId xmlns:a16="http://schemas.microsoft.com/office/drawing/2014/main" id="{603B1475-3D3C-0CD2-95E2-850D49306F02}"/>
                    </a:ext>
                  </a:extLst>
                </p:cNvPr>
                <p:cNvSpPr>
                  <a:spLocks noChangeArrowheads="1"/>
                </p:cNvSpPr>
                <p:nvPr/>
              </p:nvSpPr>
              <p:spPr bwMode="auto">
                <a:xfrm>
                  <a:off x="3773487" y="5478464"/>
                  <a:ext cx="741741" cy="393699"/>
                </a:xfrm>
                <a:prstGeom prst="rect">
                  <a:avLst/>
                </a:prstGeom>
                <a:noFill/>
                <a:ln w="9525">
                  <a:noFill/>
                  <a:miter lim="800000"/>
                  <a:headEnd/>
                  <a:tailEnd/>
                </a:ln>
              </p:spPr>
              <p:txBody>
                <a:bodyPr wrap="none">
                  <a:spAutoFit/>
                </a:bodyPr>
                <a:lstStyle/>
                <a:p>
                  <a:pPr/>
                  <a14:m>
                    <m:oMathPara xmlns:m="http://schemas.openxmlformats.org/officeDocument/2006/math">
                      <m:oMathParaPr>
                        <m:jc m:val="centerGroup"/>
                      </m:oMathParaPr>
                      <m:oMath xmlns:m="http://schemas.openxmlformats.org/officeDocument/2006/math">
                        <m:r>
                          <a:rPr lang="en-US" sz="1350" b="1" i="1" dirty="0">
                            <a:latin typeface="Cambria Math" panose="02040503050406030204" pitchFamily="18" charset="0"/>
                          </a:rPr>
                          <m:t>𝑷</m:t>
                        </m:r>
                        <m:r>
                          <a:rPr lang="en-US" sz="1350" i="1" baseline="-25000" dirty="0">
                            <a:latin typeface="Cambria Math" panose="02040503050406030204" pitchFamily="18" charset="0"/>
                          </a:rPr>
                          <m:t>2</m:t>
                        </m:r>
                        <m:r>
                          <a:rPr lang="en-US" sz="1350" b="1" i="1" dirty="0">
                            <a:latin typeface="Cambria Math" panose="02040503050406030204" pitchFamily="18" charset="0"/>
                          </a:rPr>
                          <m:t>𝑿</m:t>
                        </m:r>
                        <m:r>
                          <a:rPr lang="en-US" sz="1350" i="1" baseline="-25000" dirty="0">
                            <a:latin typeface="Cambria Math" panose="02040503050406030204" pitchFamily="18" charset="0"/>
                          </a:rPr>
                          <m:t>𝑗</m:t>
                        </m:r>
                      </m:oMath>
                    </m:oMathPara>
                  </a14:m>
                  <a:endParaRPr lang="en-US" sz="1350" i="1" baseline="-25000" dirty="0"/>
                </a:p>
              </p:txBody>
            </p:sp>
          </mc:Choice>
          <mc:Fallback xmlns="">
            <p:sp>
              <p:nvSpPr>
                <p:cNvPr id="24608" name="Rectangle 67">
                  <a:extLst>
                    <a:ext uri="{FF2B5EF4-FFF2-40B4-BE49-F238E27FC236}">
                      <a16:creationId xmlns:a16="http://schemas.microsoft.com/office/drawing/2014/main" id="{603B1475-3D3C-0CD2-95E2-850D49306F02}"/>
                    </a:ext>
                  </a:extLst>
                </p:cNvPr>
                <p:cNvSpPr>
                  <a:spLocks noRot="1" noChangeAspect="1" noMove="1" noResize="1" noEditPoints="1" noAdjustHandles="1" noChangeArrowheads="1" noChangeShapeType="1" noTextEdit="1"/>
                </p:cNvSpPr>
                <p:nvPr/>
              </p:nvSpPr>
              <p:spPr bwMode="auto">
                <a:xfrm>
                  <a:off x="3773487" y="5478464"/>
                  <a:ext cx="741741" cy="393699"/>
                </a:xfrm>
                <a:prstGeom prst="rect">
                  <a:avLst/>
                </a:prstGeom>
                <a:blipFill>
                  <a:blip r:embed="rId12"/>
                  <a:stretch>
                    <a:fillRect b="-8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609" name="Rectangle 68">
                  <a:extLst>
                    <a:ext uri="{FF2B5EF4-FFF2-40B4-BE49-F238E27FC236}">
                      <a16:creationId xmlns:a16="http://schemas.microsoft.com/office/drawing/2014/main" id="{B68EE957-B601-5A77-262D-30B1674F9749}"/>
                    </a:ext>
                  </a:extLst>
                </p:cNvPr>
                <p:cNvSpPr>
                  <a:spLocks noChangeArrowheads="1"/>
                </p:cNvSpPr>
                <p:nvPr/>
              </p:nvSpPr>
              <p:spPr bwMode="auto">
                <a:xfrm>
                  <a:off x="5526088" y="5311776"/>
                  <a:ext cx="741741" cy="393699"/>
                </a:xfrm>
                <a:prstGeom prst="rect">
                  <a:avLst/>
                </a:prstGeom>
                <a:noFill/>
                <a:ln w="9525">
                  <a:noFill/>
                  <a:miter lim="800000"/>
                  <a:headEnd/>
                  <a:tailEnd/>
                </a:ln>
              </p:spPr>
              <p:txBody>
                <a:bodyPr wrap="none">
                  <a:spAutoFit/>
                </a:bodyPr>
                <a:lstStyle/>
                <a:p>
                  <a:pPr/>
                  <a14:m>
                    <m:oMathPara xmlns:m="http://schemas.openxmlformats.org/officeDocument/2006/math">
                      <m:oMathParaPr>
                        <m:jc m:val="centerGroup"/>
                      </m:oMathParaPr>
                      <m:oMath xmlns:m="http://schemas.openxmlformats.org/officeDocument/2006/math">
                        <m:r>
                          <a:rPr lang="en-US" sz="1350" b="1" i="1" dirty="0">
                            <a:latin typeface="Cambria Math" panose="02040503050406030204" pitchFamily="18" charset="0"/>
                          </a:rPr>
                          <m:t>𝑷</m:t>
                        </m:r>
                        <m:r>
                          <a:rPr lang="en-US" sz="1350" i="1" baseline="-25000" dirty="0">
                            <a:latin typeface="Cambria Math" panose="02040503050406030204" pitchFamily="18" charset="0"/>
                          </a:rPr>
                          <m:t>3</m:t>
                        </m:r>
                        <m:r>
                          <a:rPr lang="en-US" sz="1350" b="1" i="1" dirty="0">
                            <a:latin typeface="Cambria Math" panose="02040503050406030204" pitchFamily="18" charset="0"/>
                          </a:rPr>
                          <m:t>𝑿</m:t>
                        </m:r>
                        <m:r>
                          <a:rPr lang="en-US" sz="1350" i="1" baseline="-25000" dirty="0">
                            <a:latin typeface="Cambria Math" panose="02040503050406030204" pitchFamily="18" charset="0"/>
                          </a:rPr>
                          <m:t>𝑗</m:t>
                        </m:r>
                      </m:oMath>
                    </m:oMathPara>
                  </a14:m>
                  <a:endParaRPr lang="en-US" sz="1350" i="1" baseline="-25000" dirty="0"/>
                </a:p>
              </p:txBody>
            </p:sp>
          </mc:Choice>
          <mc:Fallback xmlns="">
            <p:sp>
              <p:nvSpPr>
                <p:cNvPr id="24609" name="Rectangle 68">
                  <a:extLst>
                    <a:ext uri="{FF2B5EF4-FFF2-40B4-BE49-F238E27FC236}">
                      <a16:creationId xmlns:a16="http://schemas.microsoft.com/office/drawing/2014/main" id="{B68EE957-B601-5A77-262D-30B1674F9749}"/>
                    </a:ext>
                  </a:extLst>
                </p:cNvPr>
                <p:cNvSpPr>
                  <a:spLocks noRot="1" noChangeAspect="1" noMove="1" noResize="1" noEditPoints="1" noAdjustHandles="1" noChangeArrowheads="1" noChangeShapeType="1" noTextEdit="1"/>
                </p:cNvSpPr>
                <p:nvPr/>
              </p:nvSpPr>
              <p:spPr bwMode="auto">
                <a:xfrm>
                  <a:off x="5526088" y="5311776"/>
                  <a:ext cx="741741" cy="393699"/>
                </a:xfrm>
                <a:prstGeom prst="rect">
                  <a:avLst/>
                </a:prstGeom>
                <a:blipFill>
                  <a:blip r:embed="rId13"/>
                  <a:stretch>
                    <a:fillRect b="-8333"/>
                  </a:stretch>
                </a:blipFill>
                <a:ln w="9525">
                  <a:noFill/>
                  <a:miter lim="800000"/>
                  <a:headEnd/>
                  <a:tailEnd/>
                </a:ln>
              </p:spPr>
              <p:txBody>
                <a:bodyPr/>
                <a:lstStyle/>
                <a:p>
                  <a:r>
                    <a:rPr lang="en-US">
                      <a:noFill/>
                    </a:rPr>
                    <a:t> </a:t>
                  </a:r>
                </a:p>
              </p:txBody>
            </p:sp>
          </mc:Fallback>
        </mc:AlternateContent>
      </p:grpSp>
      <p:cxnSp>
        <p:nvCxnSpPr>
          <p:cNvPr id="4" name="Straight Arrow Connector 3">
            <a:extLst>
              <a:ext uri="{FF2B5EF4-FFF2-40B4-BE49-F238E27FC236}">
                <a16:creationId xmlns:a16="http://schemas.microsoft.com/office/drawing/2014/main" id="{6AF7F9D7-68A8-45F8-03C3-7ED42F56C724}"/>
              </a:ext>
            </a:extLst>
          </p:cNvPr>
          <p:cNvCxnSpPr/>
          <p:nvPr/>
        </p:nvCxnSpPr>
        <p:spPr bwMode="auto">
          <a:xfrm flipV="1">
            <a:off x="1657350" y="4124324"/>
            <a:ext cx="0" cy="457200"/>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F700E08-77B2-A662-42B5-288F920E1F6B}"/>
                  </a:ext>
                </a:extLst>
              </p:cNvPr>
              <p:cNvSpPr txBox="1"/>
              <p:nvPr/>
            </p:nvSpPr>
            <p:spPr>
              <a:xfrm>
                <a:off x="528606" y="4709210"/>
                <a:ext cx="3778512" cy="646331"/>
              </a:xfrm>
              <a:prstGeom prst="rect">
                <a:avLst/>
              </a:prstGeom>
              <a:noFill/>
            </p:spPr>
            <p:txBody>
              <a:bodyPr wrap="square" rtlCol="0">
                <a:spAutoFit/>
              </a:bodyPr>
              <a:lstStyle/>
              <a:p>
                <a:pPr algn="ctr"/>
                <a:r>
                  <a:rPr lang="en-US" dirty="0">
                    <a:solidFill>
                      <a:srgbClr val="FF0000"/>
                    </a:solidFill>
                  </a:rPr>
                  <a:t>visibility flag: is point </a:t>
                </a:r>
                <a14:m>
                  <m:oMath xmlns:m="http://schemas.openxmlformats.org/officeDocument/2006/math">
                    <m:r>
                      <a:rPr lang="en-US" i="1" dirty="0">
                        <a:solidFill>
                          <a:srgbClr val="FF0000"/>
                        </a:solidFill>
                        <a:latin typeface="Cambria Math" panose="02040503050406030204" pitchFamily="18" charset="0"/>
                      </a:rPr>
                      <m:t>𝑗</m:t>
                    </m:r>
                  </m:oMath>
                </a14:m>
                <a:r>
                  <a:rPr lang="en-US" dirty="0">
                    <a:solidFill>
                      <a:srgbClr val="FF0000"/>
                    </a:solidFill>
                  </a:rPr>
                  <a:t> visible in </a:t>
                </a:r>
                <a:br>
                  <a:rPr lang="en-US" dirty="0">
                    <a:solidFill>
                      <a:srgbClr val="FF0000"/>
                    </a:solidFill>
                  </a:rPr>
                </a:br>
                <a:r>
                  <a:rPr lang="en-US" dirty="0">
                    <a:solidFill>
                      <a:srgbClr val="FF0000"/>
                    </a:solidFill>
                  </a:rPr>
                  <a:t>view </a:t>
                </a:r>
                <a14:m>
                  <m:oMath xmlns:m="http://schemas.openxmlformats.org/officeDocument/2006/math">
                    <m:r>
                      <a:rPr lang="en-US" i="1" dirty="0">
                        <a:solidFill>
                          <a:srgbClr val="FF0000"/>
                        </a:solidFill>
                        <a:latin typeface="Cambria Math" panose="02040503050406030204" pitchFamily="18" charset="0"/>
                      </a:rPr>
                      <m:t>𝑖</m:t>
                    </m:r>
                  </m:oMath>
                </a14:m>
                <a:r>
                  <a:rPr lang="en-US" dirty="0">
                    <a:solidFill>
                      <a:srgbClr val="FF0000"/>
                    </a:solidFill>
                  </a:rPr>
                  <a:t>?</a:t>
                </a:r>
              </a:p>
            </p:txBody>
          </p:sp>
        </mc:Choice>
        <mc:Fallback xmlns="">
          <p:sp>
            <p:nvSpPr>
              <p:cNvPr id="5" name="TextBox 4">
                <a:extLst>
                  <a:ext uri="{FF2B5EF4-FFF2-40B4-BE49-F238E27FC236}">
                    <a16:creationId xmlns:a16="http://schemas.microsoft.com/office/drawing/2014/main" id="{2F700E08-77B2-A662-42B5-288F920E1F6B}"/>
                  </a:ext>
                </a:extLst>
              </p:cNvPr>
              <p:cNvSpPr txBox="1">
                <a:spLocks noRot="1" noChangeAspect="1" noMove="1" noResize="1" noEditPoints="1" noAdjustHandles="1" noChangeArrowheads="1" noChangeShapeType="1" noTextEdit="1"/>
              </p:cNvSpPr>
              <p:nvPr/>
            </p:nvSpPr>
            <p:spPr>
              <a:xfrm>
                <a:off x="528606" y="4709210"/>
                <a:ext cx="3778512" cy="646331"/>
              </a:xfrm>
              <a:prstGeom prst="rect">
                <a:avLst/>
              </a:prstGeom>
              <a:blipFill>
                <a:blip r:embed="rId14"/>
                <a:stretch>
                  <a:fillRect t="-5882" b="-13725"/>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63007EB0-D136-49E2-FC69-8CC6CC1F9976}"/>
              </a:ext>
            </a:extLst>
          </p:cNvPr>
          <p:cNvSpPr txBox="1"/>
          <p:nvPr/>
        </p:nvSpPr>
        <p:spPr>
          <a:xfrm>
            <a:off x="851286" y="5624875"/>
            <a:ext cx="7260962" cy="276999"/>
          </a:xfrm>
          <a:prstGeom prst="rect">
            <a:avLst/>
          </a:prstGeom>
          <a:noFill/>
        </p:spPr>
        <p:txBody>
          <a:bodyPr wrap="none" rtlCol="0">
            <a:spAutoFit/>
          </a:bodyPr>
          <a:lstStyle/>
          <a:p>
            <a:r>
              <a:rPr lang="en-US" sz="1200" dirty="0"/>
              <a:t>B. </a:t>
            </a:r>
            <a:r>
              <a:rPr lang="en-US" sz="1200" dirty="0" err="1"/>
              <a:t>Triggs</a:t>
            </a:r>
            <a:r>
              <a:rPr lang="en-US" sz="1200" dirty="0"/>
              <a:t> et al. </a:t>
            </a:r>
            <a:r>
              <a:rPr lang="en-US" sz="1200" dirty="0">
                <a:hlinkClick r:id="rId15"/>
              </a:rPr>
              <a:t>Bundle adjustment – A modern synthesis</a:t>
            </a:r>
            <a:r>
              <a:rPr lang="en-US" sz="1200" dirty="0"/>
              <a:t>. International Workshop on Vision Algorithms, 1999</a:t>
            </a:r>
          </a:p>
        </p:txBody>
      </p:sp>
      <p:cxnSp>
        <p:nvCxnSpPr>
          <p:cNvPr id="6" name="Straight Arrow Connector 5">
            <a:extLst>
              <a:ext uri="{FF2B5EF4-FFF2-40B4-BE49-F238E27FC236}">
                <a16:creationId xmlns:a16="http://schemas.microsoft.com/office/drawing/2014/main" id="{C76E2DCF-5A19-F673-BB27-EAE32F36DEC3}"/>
              </a:ext>
            </a:extLst>
          </p:cNvPr>
          <p:cNvCxnSpPr>
            <a:cxnSpLocks/>
          </p:cNvCxnSpPr>
          <p:nvPr/>
        </p:nvCxnSpPr>
        <p:spPr bwMode="auto">
          <a:xfrm>
            <a:off x="2007476" y="3042047"/>
            <a:ext cx="0" cy="327183"/>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14689F56-B484-37A5-01B6-109083CF8FB3}"/>
              </a:ext>
            </a:extLst>
          </p:cNvPr>
          <p:cNvSpPr txBox="1"/>
          <p:nvPr/>
        </p:nvSpPr>
        <p:spPr>
          <a:xfrm>
            <a:off x="1500627" y="2683947"/>
            <a:ext cx="3071373" cy="369332"/>
          </a:xfrm>
          <a:prstGeom prst="rect">
            <a:avLst/>
          </a:prstGeom>
          <a:noFill/>
        </p:spPr>
        <p:txBody>
          <a:bodyPr wrap="square" rtlCol="0">
            <a:spAutoFit/>
          </a:bodyPr>
          <a:lstStyle/>
          <a:p>
            <a:pPr algn="ctr"/>
            <a:r>
              <a:rPr lang="en-US" dirty="0">
                <a:solidFill>
                  <a:srgbClr val="FF0000"/>
                </a:solidFill>
              </a:rPr>
              <a:t>This might be a robust loss</a:t>
            </a:r>
          </a:p>
        </p:txBody>
      </p:sp>
    </p:spTree>
    <p:extLst>
      <p:ext uri="{BB962C8B-B14F-4D97-AF65-F5344CB8AC3E}">
        <p14:creationId xmlns:p14="http://schemas.microsoft.com/office/powerpoint/2010/main" val="217050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E4135-F461-FC2E-F66C-D756844F12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04A8E3-6CE0-871C-7397-B3D51D1F29B0}"/>
              </a:ext>
            </a:extLst>
          </p:cNvPr>
          <p:cNvSpPr>
            <a:spLocks noGrp="1"/>
          </p:cNvSpPr>
          <p:nvPr>
            <p:ph type="title"/>
          </p:nvPr>
        </p:nvSpPr>
        <p:spPr/>
        <p:txBody>
          <a:bodyPr/>
          <a:lstStyle/>
          <a:p>
            <a:r>
              <a:rPr lang="en-US" dirty="0"/>
              <a:t>SFM software</a:t>
            </a:r>
          </a:p>
        </p:txBody>
      </p:sp>
      <p:sp>
        <p:nvSpPr>
          <p:cNvPr id="3" name="Content Placeholder 2">
            <a:extLst>
              <a:ext uri="{FF2B5EF4-FFF2-40B4-BE49-F238E27FC236}">
                <a16:creationId xmlns:a16="http://schemas.microsoft.com/office/drawing/2014/main" id="{47160F8D-326D-FA5F-73F0-1F4FBA799C4A}"/>
              </a:ext>
            </a:extLst>
          </p:cNvPr>
          <p:cNvSpPr>
            <a:spLocks noGrp="1"/>
          </p:cNvSpPr>
          <p:nvPr>
            <p:ph idx="1"/>
          </p:nvPr>
        </p:nvSpPr>
        <p:spPr/>
        <p:txBody>
          <a:bodyPr/>
          <a:lstStyle/>
          <a:p>
            <a:pPr>
              <a:buFont typeface="Arial"/>
              <a:buChar char="•"/>
            </a:pPr>
            <a:r>
              <a:rPr lang="en-US" sz="2100" dirty="0">
                <a:hlinkClick r:id="rId2"/>
              </a:rPr>
              <a:t>Bundler</a:t>
            </a:r>
            <a:endParaRPr lang="en-US" sz="2100" dirty="0"/>
          </a:p>
          <a:p>
            <a:pPr>
              <a:buFont typeface="Arial"/>
              <a:buChar char="•"/>
            </a:pPr>
            <a:r>
              <a:rPr lang="en-US" sz="2100" dirty="0">
                <a:hlinkClick r:id="rId3"/>
              </a:rPr>
              <a:t>OpenSfM</a:t>
            </a:r>
            <a:endParaRPr lang="en-US" sz="2100" dirty="0"/>
          </a:p>
          <a:p>
            <a:pPr>
              <a:buFont typeface="Arial"/>
              <a:buChar char="•"/>
            </a:pPr>
            <a:r>
              <a:rPr lang="en-US" sz="2100" dirty="0">
                <a:hlinkClick r:id="rId4"/>
              </a:rPr>
              <a:t>OpenMVG</a:t>
            </a:r>
            <a:endParaRPr lang="en-US" sz="2100" dirty="0"/>
          </a:p>
          <a:p>
            <a:pPr>
              <a:buFont typeface="Arial"/>
              <a:buChar char="•"/>
            </a:pPr>
            <a:r>
              <a:rPr lang="en-US" sz="2100" dirty="0">
                <a:hlinkClick r:id="rId5"/>
              </a:rPr>
              <a:t>VisualSFM</a:t>
            </a:r>
            <a:endParaRPr lang="en-US" sz="2100" dirty="0"/>
          </a:p>
          <a:p>
            <a:pPr>
              <a:buFont typeface="Arial"/>
              <a:buChar char="•"/>
            </a:pPr>
            <a:r>
              <a:rPr lang="en-US" sz="2100" dirty="0">
                <a:hlinkClick r:id="rId6"/>
              </a:rPr>
              <a:t>COLMAP</a:t>
            </a:r>
            <a:endParaRPr lang="en-US" sz="2100" dirty="0"/>
          </a:p>
          <a:p>
            <a:pPr>
              <a:buFont typeface="Arial"/>
              <a:buChar char="•"/>
            </a:pPr>
            <a:r>
              <a:rPr lang="en-US" sz="2100" dirty="0"/>
              <a:t>See also </a:t>
            </a:r>
            <a:r>
              <a:rPr lang="en-US" sz="2100" dirty="0">
                <a:hlinkClick r:id="rId7"/>
              </a:rPr>
              <a:t>Wikipedia’s list of toolboxes</a:t>
            </a:r>
            <a:endParaRPr lang="en-US" sz="2100" dirty="0"/>
          </a:p>
        </p:txBody>
      </p:sp>
    </p:spTree>
    <p:extLst>
      <p:ext uri="{BB962C8B-B14F-4D97-AF65-F5344CB8AC3E}">
        <p14:creationId xmlns:p14="http://schemas.microsoft.com/office/powerpoint/2010/main" val="3225856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105F8-8060-72C2-2C99-697866D22FCF}"/>
              </a:ext>
            </a:extLst>
          </p:cNvPr>
          <p:cNvSpPr>
            <a:spLocks noGrp="1"/>
          </p:cNvSpPr>
          <p:nvPr>
            <p:ph type="title"/>
          </p:nvPr>
        </p:nvSpPr>
        <p:spPr/>
        <p:txBody>
          <a:bodyPr/>
          <a:lstStyle/>
          <a:p>
            <a:r>
              <a:rPr lang="en-US" dirty="0"/>
              <a:t>Recall cases:</a:t>
            </a:r>
          </a:p>
        </p:txBody>
      </p:sp>
      <p:sp>
        <p:nvSpPr>
          <p:cNvPr id="3" name="Content Placeholder 2">
            <a:extLst>
              <a:ext uri="{FF2B5EF4-FFF2-40B4-BE49-F238E27FC236}">
                <a16:creationId xmlns:a16="http://schemas.microsoft.com/office/drawing/2014/main" id="{82454CF1-3314-A6CE-FFB5-465914633702}"/>
              </a:ext>
            </a:extLst>
          </p:cNvPr>
          <p:cNvSpPr>
            <a:spLocks noGrp="1"/>
          </p:cNvSpPr>
          <p:nvPr>
            <p:ph idx="1"/>
          </p:nvPr>
        </p:nvSpPr>
        <p:spPr/>
        <p:txBody>
          <a:bodyPr>
            <a:normAutofit fontScale="70000" lnSpcReduction="20000"/>
          </a:bodyPr>
          <a:lstStyle/>
          <a:p>
            <a:r>
              <a:rPr lang="en-US" dirty="0">
                <a:solidFill>
                  <a:srgbClr val="FF0000"/>
                </a:solidFill>
              </a:rPr>
              <a:t>Offline</a:t>
            </a:r>
          </a:p>
          <a:p>
            <a:pPr lvl="1"/>
            <a:r>
              <a:rPr lang="en-US" dirty="0">
                <a:solidFill>
                  <a:srgbClr val="FF0000"/>
                </a:solidFill>
              </a:rPr>
              <a:t>work with all images</a:t>
            </a:r>
          </a:p>
          <a:p>
            <a:pPr lvl="1"/>
            <a:r>
              <a:rPr lang="en-US" dirty="0">
                <a:solidFill>
                  <a:srgbClr val="FF0000"/>
                </a:solidFill>
              </a:rPr>
              <a:t>structure from motion</a:t>
            </a:r>
          </a:p>
          <a:p>
            <a:pPr lvl="2"/>
            <a:r>
              <a:rPr lang="en-US" dirty="0">
                <a:solidFill>
                  <a:srgbClr val="FF0000"/>
                </a:solidFill>
              </a:rPr>
              <a:t>underlying Q:</a:t>
            </a:r>
          </a:p>
          <a:p>
            <a:pPr lvl="3"/>
            <a:r>
              <a:rPr lang="en-US" dirty="0">
                <a:solidFill>
                  <a:srgbClr val="FF0000"/>
                </a:solidFill>
              </a:rPr>
              <a:t>how to make best use of all information</a:t>
            </a:r>
          </a:p>
          <a:p>
            <a:pPr lvl="2"/>
            <a:r>
              <a:rPr lang="en-US" dirty="0">
                <a:solidFill>
                  <a:srgbClr val="FF0000"/>
                </a:solidFill>
              </a:rPr>
              <a:t>roughly familiar structure</a:t>
            </a:r>
          </a:p>
          <a:p>
            <a:pPr lvl="3"/>
            <a:r>
              <a:rPr lang="en-US" dirty="0">
                <a:solidFill>
                  <a:srgbClr val="FF0000"/>
                </a:solidFill>
              </a:rPr>
              <a:t>set up huge optimization problem by constructing start point</a:t>
            </a:r>
          </a:p>
          <a:p>
            <a:pPr lvl="3"/>
            <a:r>
              <a:rPr lang="en-US" dirty="0">
                <a:solidFill>
                  <a:srgbClr val="FF0000"/>
                </a:solidFill>
              </a:rPr>
              <a:t>efficiency is now a serious issue	</a:t>
            </a:r>
            <a:r>
              <a:rPr lang="en-US" dirty="0"/>
              <a:t>	</a:t>
            </a:r>
          </a:p>
          <a:p>
            <a:r>
              <a:rPr lang="en-US" dirty="0"/>
              <a:t>Online</a:t>
            </a:r>
          </a:p>
          <a:p>
            <a:pPr lvl="1"/>
            <a:r>
              <a:rPr lang="en-US" dirty="0"/>
              <a:t>build best estimate available up to time t</a:t>
            </a:r>
          </a:p>
          <a:p>
            <a:pPr lvl="1"/>
            <a:r>
              <a:rPr lang="en-US" dirty="0"/>
              <a:t>SLAM </a:t>
            </a:r>
          </a:p>
          <a:p>
            <a:pPr lvl="2"/>
            <a:r>
              <a:rPr lang="en-US" dirty="0"/>
              <a:t>simultaneous localization and mapping</a:t>
            </a:r>
          </a:p>
          <a:p>
            <a:pPr lvl="2"/>
            <a:r>
              <a:rPr lang="en-US" dirty="0"/>
              <a:t>build a map at the same time as determining where you are</a:t>
            </a:r>
          </a:p>
          <a:p>
            <a:pPr lvl="2"/>
            <a:r>
              <a:rPr lang="en-US" dirty="0"/>
              <a:t>new Q: </a:t>
            </a:r>
          </a:p>
          <a:p>
            <a:pPr lvl="3"/>
            <a:r>
              <a:rPr lang="en-US" dirty="0"/>
              <a:t>how do you make best use of all information up to now </a:t>
            </a:r>
          </a:p>
          <a:p>
            <a:pPr lvl="3"/>
            <a:r>
              <a:rPr lang="en-US" dirty="0"/>
              <a:t>efficiency often crucial</a:t>
            </a:r>
          </a:p>
          <a:p>
            <a:r>
              <a:rPr lang="en-US" dirty="0"/>
              <a:t>Hybrids are quite usual, and important</a:t>
            </a:r>
          </a:p>
        </p:txBody>
      </p:sp>
    </p:spTree>
    <p:extLst>
      <p:ext uri="{BB962C8B-B14F-4D97-AF65-F5344CB8AC3E}">
        <p14:creationId xmlns:p14="http://schemas.microsoft.com/office/powerpoint/2010/main" val="91792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BDC4F-DDAD-B098-2969-7576219132E6}"/>
              </a:ext>
            </a:extLst>
          </p:cNvPr>
          <p:cNvSpPr>
            <a:spLocks noGrp="1"/>
          </p:cNvSpPr>
          <p:nvPr>
            <p:ph type="title"/>
          </p:nvPr>
        </p:nvSpPr>
        <p:spPr/>
        <p:txBody>
          <a:bodyPr/>
          <a:lstStyle/>
          <a:p>
            <a:r>
              <a:rPr lang="en-US" dirty="0"/>
              <a:t>3 or more calibrated cameras</a:t>
            </a:r>
          </a:p>
        </p:txBody>
      </p:sp>
      <p:sp>
        <p:nvSpPr>
          <p:cNvPr id="3" name="Content Placeholder 2">
            <a:extLst>
              <a:ext uri="{FF2B5EF4-FFF2-40B4-BE49-F238E27FC236}">
                <a16:creationId xmlns:a16="http://schemas.microsoft.com/office/drawing/2014/main" id="{CECE86AA-3420-047F-B400-D99B749FEE10}"/>
              </a:ext>
            </a:extLst>
          </p:cNvPr>
          <p:cNvSpPr>
            <a:spLocks noGrp="1"/>
          </p:cNvSpPr>
          <p:nvPr>
            <p:ph idx="1"/>
          </p:nvPr>
        </p:nvSpPr>
        <p:spPr/>
        <p:txBody>
          <a:bodyPr/>
          <a:lstStyle/>
          <a:p>
            <a:r>
              <a:rPr lang="en-US" dirty="0"/>
              <a:t>Basically, use recipe above BUT</a:t>
            </a:r>
          </a:p>
          <a:p>
            <a:pPr lvl="1"/>
            <a:r>
              <a:rPr lang="en-US" dirty="0"/>
              <a:t>In what order should you insert cameras?</a:t>
            </a:r>
          </a:p>
          <a:p>
            <a:pPr lvl="2"/>
            <a:r>
              <a:rPr lang="en-US" dirty="0"/>
              <a:t>matters – recipe requires shared points</a:t>
            </a:r>
          </a:p>
          <a:p>
            <a:pPr lvl="3"/>
            <a:r>
              <a:rPr lang="en-US" dirty="0"/>
              <a:t>we don’t know which pictures share many points</a:t>
            </a:r>
          </a:p>
          <a:p>
            <a:pPr lvl="3"/>
            <a:r>
              <a:rPr lang="en-US" dirty="0"/>
              <a:t>some might share no points</a:t>
            </a:r>
          </a:p>
          <a:p>
            <a:pPr lvl="1"/>
            <a:r>
              <a:rPr lang="en-US" dirty="0"/>
              <a:t>Optimize everything</a:t>
            </a:r>
          </a:p>
          <a:p>
            <a:pPr lvl="2"/>
            <a:r>
              <a:rPr lang="en-US" dirty="0"/>
              <a:t>bundle adjustment</a:t>
            </a:r>
          </a:p>
          <a:p>
            <a:endParaRPr lang="en-US" dirty="0"/>
          </a:p>
        </p:txBody>
      </p:sp>
    </p:spTree>
    <p:extLst>
      <p:ext uri="{BB962C8B-B14F-4D97-AF65-F5344CB8AC3E}">
        <p14:creationId xmlns:p14="http://schemas.microsoft.com/office/powerpoint/2010/main" val="3354466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dirty="0"/>
              <a:t>What can you see?</a:t>
            </a:r>
          </a:p>
        </p:txBody>
      </p:sp>
      <p:sp>
        <p:nvSpPr>
          <p:cNvPr id="19460" name="Rectangle 3"/>
          <p:cNvSpPr>
            <a:spLocks noGrp="1" noChangeArrowheads="1"/>
          </p:cNvSpPr>
          <p:nvPr>
            <p:ph type="body" idx="1"/>
          </p:nvPr>
        </p:nvSpPr>
        <p:spPr>
          <a:xfrm>
            <a:off x="685800" y="1543050"/>
            <a:ext cx="7772400" cy="4171950"/>
          </a:xfrm>
        </p:spPr>
        <p:txBody>
          <a:bodyPr>
            <a:noAutofit/>
          </a:bodyPr>
          <a:lstStyle/>
          <a:p>
            <a:pPr>
              <a:buFontTx/>
              <a:buChar char="•"/>
            </a:pPr>
            <a:r>
              <a:rPr lang="en-US" sz="2000" dirty="0"/>
              <a:t>Build a table of what point is visible in what camera </a:t>
            </a:r>
          </a:p>
          <a:p>
            <a:pPr lvl="1">
              <a:buFontTx/>
              <a:buChar char="•"/>
            </a:pPr>
            <a:r>
              <a:rPr lang="en-US" sz="2000" dirty="0"/>
              <a:t>black is visible</a:t>
            </a:r>
          </a:p>
          <a:p>
            <a:pPr lvl="1">
              <a:buFontTx/>
              <a:buChar char="•"/>
            </a:pPr>
            <a:r>
              <a:rPr lang="en-US" sz="2000" dirty="0"/>
              <a:t>notice picture is in convenient permutation!</a:t>
            </a:r>
          </a:p>
          <a:p>
            <a:pPr lvl="1">
              <a:buFontTx/>
              <a:buChar char="•"/>
            </a:pPr>
            <a:endParaRPr lang="en-US" sz="2000" dirty="0"/>
          </a:p>
          <a:p>
            <a:pPr lvl="1">
              <a:buFontTx/>
              <a:buChar char="•"/>
            </a:pPr>
            <a:endParaRPr lang="en-US" sz="2000" dirty="0"/>
          </a:p>
          <a:p>
            <a:pPr lvl="1">
              <a:buFontTx/>
              <a:buChar char="•"/>
            </a:pPr>
            <a:endParaRPr lang="en-US" sz="2000" dirty="0"/>
          </a:p>
          <a:p>
            <a:pPr lvl="1">
              <a:buFontTx/>
              <a:buChar char="•"/>
            </a:pPr>
            <a:endParaRPr lang="en-US" sz="2000" dirty="0"/>
          </a:p>
          <a:p>
            <a:pPr lvl="1">
              <a:buFontTx/>
              <a:buChar char="•"/>
            </a:pPr>
            <a:endParaRPr lang="en-US" sz="2000" dirty="0"/>
          </a:p>
          <a:p>
            <a:pPr>
              <a:buFontTx/>
              <a:buChar char="•"/>
            </a:pPr>
            <a:r>
              <a:rPr lang="en-US" sz="2000" dirty="0"/>
              <a:t>Issue:</a:t>
            </a:r>
          </a:p>
          <a:p>
            <a:pPr lvl="1">
              <a:buFontTx/>
              <a:buChar char="•"/>
            </a:pPr>
            <a:r>
              <a:rPr lang="en-US" sz="2000" dirty="0"/>
              <a:t>strategy above works only if cameras share points</a:t>
            </a:r>
          </a:p>
          <a:p>
            <a:pPr lvl="1">
              <a:buFontTx/>
              <a:buChar char="•"/>
            </a:pPr>
            <a:r>
              <a:rPr lang="en-US" sz="2000" dirty="0"/>
              <a:t>many (most) pairs don’t</a:t>
            </a:r>
          </a:p>
        </p:txBody>
      </p:sp>
      <p:graphicFrame>
        <p:nvGraphicFramePr>
          <p:cNvPr id="19458" name="Object 5"/>
          <p:cNvGraphicFramePr>
            <a:graphicFrameLocks noGrp="1" noChangeAspect="1"/>
          </p:cNvGraphicFramePr>
          <p:nvPr>
            <p:ph sz="half" idx="4294967295"/>
            <p:extLst>
              <p:ext uri="{D42A27DB-BD31-4B8C-83A1-F6EECF244321}">
                <p14:modId xmlns:p14="http://schemas.microsoft.com/office/powerpoint/2010/main" val="24803310"/>
              </p:ext>
            </p:extLst>
          </p:nvPr>
        </p:nvGraphicFramePr>
        <p:xfrm>
          <a:off x="1292773" y="2765062"/>
          <a:ext cx="5029200" cy="1070372"/>
        </p:xfrm>
        <a:graphic>
          <a:graphicData uri="http://schemas.openxmlformats.org/presentationml/2006/ole">
            <mc:AlternateContent xmlns:mc="http://schemas.openxmlformats.org/markup-compatibility/2006">
              <mc:Choice xmlns:v="urn:schemas-microsoft-com:vml" Requires="v">
                <p:oleObj name="Image" r:id="rId3" imgW="11746032" imgH="2501587" progId="Photoshop.Image.10">
                  <p:embed/>
                </p:oleObj>
              </mc:Choice>
              <mc:Fallback>
                <p:oleObj name="Image" r:id="rId3" imgW="11746032" imgH="2501587" progId="Photoshop.Image.10">
                  <p:embed/>
                  <p:pic>
                    <p:nvPicPr>
                      <p:cNvPr id="19458"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773" y="2765062"/>
                        <a:ext cx="5029200" cy="10703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19461" name="Line 7"/>
          <p:cNvSpPr>
            <a:spLocks noChangeShapeType="1"/>
          </p:cNvSpPr>
          <p:nvPr/>
        </p:nvSpPr>
        <p:spPr bwMode="auto">
          <a:xfrm>
            <a:off x="6544023" y="2782679"/>
            <a:ext cx="0" cy="1028700"/>
          </a:xfrm>
          <a:prstGeom prst="line">
            <a:avLst/>
          </a:prstGeom>
          <a:noFill/>
          <a:ln w="9525">
            <a:solidFill>
              <a:srgbClr val="FF0000"/>
            </a:solidFill>
            <a:round/>
            <a:headEnd/>
            <a:tailEnd type="triangle" w="med" len="med"/>
          </a:ln>
        </p:spPr>
        <p:txBody>
          <a:bodyPr/>
          <a:lstStyle/>
          <a:p>
            <a:endParaRPr lang="en-US" sz="1350"/>
          </a:p>
        </p:txBody>
      </p:sp>
      <p:sp>
        <p:nvSpPr>
          <p:cNvPr id="19462" name="Text Box 8"/>
          <p:cNvSpPr txBox="1">
            <a:spLocks noChangeArrowheads="1"/>
          </p:cNvSpPr>
          <p:nvPr/>
        </p:nvSpPr>
        <p:spPr bwMode="auto">
          <a:xfrm>
            <a:off x="6705804" y="3125579"/>
            <a:ext cx="832537" cy="300082"/>
          </a:xfrm>
          <a:prstGeom prst="rect">
            <a:avLst/>
          </a:prstGeom>
          <a:noFill/>
          <a:ln w="9525">
            <a:noFill/>
            <a:miter lim="800000"/>
            <a:headEnd/>
            <a:tailEnd/>
          </a:ln>
        </p:spPr>
        <p:txBody>
          <a:bodyPr wrap="none">
            <a:spAutoFit/>
          </a:bodyPr>
          <a:lstStyle/>
          <a:p>
            <a:pPr algn="ctr"/>
            <a:r>
              <a:rPr lang="en-US" sz="1350">
                <a:solidFill>
                  <a:srgbClr val="FF0000"/>
                </a:solidFill>
              </a:rPr>
              <a:t>cameras</a:t>
            </a:r>
          </a:p>
        </p:txBody>
      </p:sp>
      <p:sp>
        <p:nvSpPr>
          <p:cNvPr id="19463" name="Line 9"/>
          <p:cNvSpPr>
            <a:spLocks noChangeShapeType="1"/>
          </p:cNvSpPr>
          <p:nvPr/>
        </p:nvSpPr>
        <p:spPr bwMode="auto">
          <a:xfrm>
            <a:off x="2580629" y="4109851"/>
            <a:ext cx="2343150" cy="0"/>
          </a:xfrm>
          <a:prstGeom prst="line">
            <a:avLst/>
          </a:prstGeom>
          <a:noFill/>
          <a:ln w="9525">
            <a:solidFill>
              <a:srgbClr val="FF0000"/>
            </a:solidFill>
            <a:round/>
            <a:headEnd/>
            <a:tailEnd type="triangle" w="med" len="med"/>
          </a:ln>
        </p:spPr>
        <p:txBody>
          <a:bodyPr/>
          <a:lstStyle/>
          <a:p>
            <a:endParaRPr lang="en-US" sz="1350"/>
          </a:p>
        </p:txBody>
      </p:sp>
      <p:sp>
        <p:nvSpPr>
          <p:cNvPr id="19464" name="Text Box 10"/>
          <p:cNvSpPr txBox="1">
            <a:spLocks noChangeArrowheads="1"/>
          </p:cNvSpPr>
          <p:nvPr/>
        </p:nvSpPr>
        <p:spPr bwMode="auto">
          <a:xfrm>
            <a:off x="3380729" y="4109851"/>
            <a:ext cx="655244" cy="300082"/>
          </a:xfrm>
          <a:prstGeom prst="rect">
            <a:avLst/>
          </a:prstGeom>
          <a:noFill/>
          <a:ln w="9525">
            <a:noFill/>
            <a:miter lim="800000"/>
            <a:headEnd/>
            <a:tailEnd/>
          </a:ln>
        </p:spPr>
        <p:txBody>
          <a:bodyPr wrap="none">
            <a:spAutoFit/>
          </a:bodyPr>
          <a:lstStyle/>
          <a:p>
            <a:r>
              <a:rPr lang="en-US" sz="1350" dirty="0">
                <a:solidFill>
                  <a:srgbClr val="FF0000"/>
                </a:solidFill>
              </a:rPr>
              <a:t>points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Representative </a:t>
            </a:r>
            <a:r>
              <a:rPr lang="en-US" altLang="en-US" dirty="0"/>
              <a:t>SFM pipeline</a:t>
            </a:r>
          </a:p>
        </p:txBody>
      </p:sp>
      <p:sp>
        <p:nvSpPr>
          <p:cNvPr id="2" name="Rectangle 1"/>
          <p:cNvSpPr/>
          <p:nvPr/>
        </p:nvSpPr>
        <p:spPr>
          <a:xfrm>
            <a:off x="0" y="5447869"/>
            <a:ext cx="9029700" cy="461665"/>
          </a:xfrm>
          <a:prstGeom prst="rect">
            <a:avLst/>
          </a:prstGeom>
        </p:spPr>
        <p:txBody>
          <a:bodyPr wrap="square">
            <a:spAutoFit/>
          </a:bodyPr>
          <a:lstStyle/>
          <a:p>
            <a:pPr algn="ctr"/>
            <a:r>
              <a:rPr lang="en-US" sz="1200" dirty="0"/>
              <a:t>N. </a:t>
            </a:r>
            <a:r>
              <a:rPr lang="en-US" sz="1200" dirty="0" err="1"/>
              <a:t>Snavely</a:t>
            </a:r>
            <a:r>
              <a:rPr lang="en-US" sz="1200" dirty="0"/>
              <a:t>, S. Seitz, and R. </a:t>
            </a:r>
            <a:r>
              <a:rPr lang="en-US" sz="1200" dirty="0" err="1"/>
              <a:t>Szeliski</a:t>
            </a:r>
            <a:r>
              <a:rPr lang="en-US" sz="1200" dirty="0"/>
              <a:t>. </a:t>
            </a:r>
            <a:r>
              <a:rPr lang="en-US" sz="1200" dirty="0">
                <a:hlinkClick r:id="rId3"/>
              </a:rPr>
              <a:t>Photo tourism: Exploring photo collections in 3D</a:t>
            </a:r>
            <a:r>
              <a:rPr lang="en-US" sz="1200" dirty="0"/>
              <a:t>. SIGGRAPH 2006</a:t>
            </a:r>
          </a:p>
          <a:p>
            <a:pPr algn="ctr"/>
            <a:r>
              <a:rPr lang="en-US" sz="1200" dirty="0">
                <a:hlinkClick r:id="rId3"/>
              </a:rPr>
              <a:t>http://</a:t>
            </a:r>
            <a:r>
              <a:rPr lang="en-US" sz="1200" dirty="0" err="1">
                <a:hlinkClick r:id="rId3"/>
              </a:rPr>
              <a:t>phototour.cs.washington.edu</a:t>
            </a:r>
            <a:r>
              <a:rPr lang="en-US" sz="1200" dirty="0">
                <a:hlinkClick r:id="rId3"/>
              </a:rPr>
              <a:t>/</a:t>
            </a:r>
            <a:endParaRPr lang="en-US" sz="1200" dirty="0"/>
          </a:p>
        </p:txBody>
      </p:sp>
      <p:pic>
        <p:nvPicPr>
          <p:cNvPr id="3" name="Picture 2"/>
          <p:cNvPicPr>
            <a:picLocks noChangeAspect="1"/>
          </p:cNvPicPr>
          <p:nvPr/>
        </p:nvPicPr>
        <p:blipFill>
          <a:blip r:embed="rId4"/>
          <a:stretch>
            <a:fillRect/>
          </a:stretch>
        </p:blipFill>
        <p:spPr>
          <a:xfrm>
            <a:off x="1238250" y="2266950"/>
            <a:ext cx="6667500" cy="2314575"/>
          </a:xfrm>
          <a:prstGeom prst="rect">
            <a:avLst/>
          </a:prstGeom>
        </p:spPr>
      </p:pic>
    </p:spTree>
    <p:extLst>
      <p:ext uri="{BB962C8B-B14F-4D97-AF65-F5344CB8AC3E}">
        <p14:creationId xmlns:p14="http://schemas.microsoft.com/office/powerpoint/2010/main" val="3257114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Feature detection</a:t>
            </a:r>
          </a:p>
        </p:txBody>
      </p:sp>
      <p:sp>
        <p:nvSpPr>
          <p:cNvPr id="17411" name="Rectangle 3"/>
          <p:cNvSpPr>
            <a:spLocks noGrp="1" noChangeArrowheads="1"/>
          </p:cNvSpPr>
          <p:nvPr>
            <p:ph type="body" idx="1"/>
          </p:nvPr>
        </p:nvSpPr>
        <p:spPr>
          <a:xfrm>
            <a:off x="2181225" y="1771651"/>
            <a:ext cx="4897041" cy="413147"/>
          </a:xfrm>
        </p:spPr>
        <p:txBody>
          <a:bodyPr>
            <a:normAutofit fontScale="92500" lnSpcReduction="20000"/>
          </a:bodyPr>
          <a:lstStyle/>
          <a:p>
            <a:pPr algn="ctr">
              <a:buFontTx/>
              <a:buNone/>
            </a:pPr>
            <a:r>
              <a:rPr lang="en-US" altLang="en-US" dirty="0"/>
              <a:t>Detect SIFT features</a:t>
            </a:r>
          </a:p>
        </p:txBody>
      </p:sp>
      <p:grpSp>
        <p:nvGrpSpPr>
          <p:cNvPr id="17412" name="Group 251"/>
          <p:cNvGrpSpPr>
            <a:grpSpLocks/>
          </p:cNvGrpSpPr>
          <p:nvPr/>
        </p:nvGrpSpPr>
        <p:grpSpPr bwMode="auto">
          <a:xfrm>
            <a:off x="2952751" y="2651524"/>
            <a:ext cx="3174206" cy="2783681"/>
            <a:chOff x="1300" y="1670"/>
            <a:chExt cx="2049" cy="1800"/>
          </a:xfrm>
        </p:grpSpPr>
        <p:pic>
          <p:nvPicPr>
            <p:cNvPr id="17413" name="Picture 8" descr="vgasull_23497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 y="3199"/>
              <a:ext cx="361"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4" name="Picture 9" descr="vgasull_251380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1" y="1865"/>
              <a:ext cx="361"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5" name="Picture 10" descr="12537899@N00_619986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0" y="3005"/>
              <a:ext cx="361"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6" name="Picture 18" descr="amos_33004438"/>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5" y="1670"/>
              <a:ext cx="361"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4925">
                  <a:solidFill>
                    <a:srgbClr val="000000"/>
                  </a:solidFill>
                  <a:miter lim="800000"/>
                  <a:headEnd/>
                  <a:tailEnd/>
                </a14:hiddenLine>
              </a:ext>
            </a:extLst>
          </p:spPr>
        </p:pic>
        <p:pic>
          <p:nvPicPr>
            <p:cNvPr id="17417" name="Picture 19" descr="antmoose_358932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5" y="2059"/>
              <a:ext cx="362"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8" name="Picture 20" descr="brodo_16087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5" y="3116"/>
              <a:ext cx="362"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9" name="Picture 23" descr="daryoush_665363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8" y="2226"/>
              <a:ext cx="362"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20" name="Picture 24" descr="ekenzie_1894713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46" y="3088"/>
              <a:ext cx="243" cy="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21" name="Picture 25" descr="ewanmcdowall_6082158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4" y="2615"/>
              <a:ext cx="361"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22" name="Picture 26" descr="gauiscaecilius_6683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2" y="2143"/>
              <a:ext cx="362"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23" name="Picture 27" descr="kurtnaks_3126328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39" y="2476"/>
              <a:ext cx="241" cy="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24" name="Picture 28" descr="kurtnaks_3126473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07" y="3088"/>
              <a:ext cx="242" cy="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25" name="Picture 30" descr="kurtnaks_3126825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12" y="1809"/>
              <a:ext cx="362" cy="2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26" name="Picture 34" descr="mrjennings_2329908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68" y="2588"/>
              <a:ext cx="271" cy="3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27" name="Picture 35" descr="mrjennings_6262446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13" y="2643"/>
              <a:ext cx="361"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28" name="Picture 36" descr="mscolly_851276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912" y="2059"/>
              <a:ext cx="271" cy="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29" name="Oval 37"/>
            <p:cNvSpPr>
              <a:spLocks noChangeArrowheads="1"/>
            </p:cNvSpPr>
            <p:nvPr/>
          </p:nvSpPr>
          <p:spPr bwMode="auto">
            <a:xfrm flipH="1">
              <a:off x="1828" y="1781"/>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30" name="Oval 38"/>
            <p:cNvSpPr>
              <a:spLocks noChangeArrowheads="1"/>
            </p:cNvSpPr>
            <p:nvPr/>
          </p:nvSpPr>
          <p:spPr bwMode="auto">
            <a:xfrm flipH="1">
              <a:off x="1934" y="1837"/>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31" name="Oval 39"/>
            <p:cNvSpPr>
              <a:spLocks noChangeArrowheads="1"/>
            </p:cNvSpPr>
            <p:nvPr/>
          </p:nvSpPr>
          <p:spPr bwMode="auto">
            <a:xfrm flipH="1">
              <a:off x="2045" y="1726"/>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32" name="Oval 40"/>
            <p:cNvSpPr>
              <a:spLocks noChangeArrowheads="1"/>
            </p:cNvSpPr>
            <p:nvPr/>
          </p:nvSpPr>
          <p:spPr bwMode="auto">
            <a:xfrm flipH="1">
              <a:off x="1967" y="2109"/>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33" name="Oval 41"/>
            <p:cNvSpPr>
              <a:spLocks noChangeArrowheads="1"/>
            </p:cNvSpPr>
            <p:nvPr/>
          </p:nvSpPr>
          <p:spPr bwMode="auto">
            <a:xfrm flipH="1">
              <a:off x="2078" y="2198"/>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34" name="Oval 42"/>
            <p:cNvSpPr>
              <a:spLocks noChangeArrowheads="1"/>
            </p:cNvSpPr>
            <p:nvPr/>
          </p:nvSpPr>
          <p:spPr bwMode="auto">
            <a:xfrm flipH="1">
              <a:off x="1773" y="1865"/>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ltLang="en-US" sz="1350"/>
            </a:p>
          </p:txBody>
        </p:sp>
        <p:sp>
          <p:nvSpPr>
            <p:cNvPr id="17435" name="Oval 43"/>
            <p:cNvSpPr>
              <a:spLocks noChangeArrowheads="1"/>
            </p:cNvSpPr>
            <p:nvPr/>
          </p:nvSpPr>
          <p:spPr bwMode="auto">
            <a:xfrm flipH="1">
              <a:off x="2468" y="1865"/>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36" name="Oval 44"/>
            <p:cNvSpPr>
              <a:spLocks noChangeArrowheads="1"/>
            </p:cNvSpPr>
            <p:nvPr/>
          </p:nvSpPr>
          <p:spPr bwMode="auto">
            <a:xfrm flipH="1">
              <a:off x="1967" y="2282"/>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37" name="Oval 45"/>
            <p:cNvSpPr>
              <a:spLocks noChangeArrowheads="1"/>
            </p:cNvSpPr>
            <p:nvPr/>
          </p:nvSpPr>
          <p:spPr bwMode="auto">
            <a:xfrm flipH="1">
              <a:off x="2718" y="1892"/>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38" name="Oval 46"/>
            <p:cNvSpPr>
              <a:spLocks noChangeArrowheads="1"/>
            </p:cNvSpPr>
            <p:nvPr/>
          </p:nvSpPr>
          <p:spPr bwMode="auto">
            <a:xfrm flipH="1">
              <a:off x="2551" y="2004"/>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39" name="Oval 47"/>
            <p:cNvSpPr>
              <a:spLocks noChangeArrowheads="1"/>
            </p:cNvSpPr>
            <p:nvPr/>
          </p:nvSpPr>
          <p:spPr bwMode="auto">
            <a:xfrm flipH="1">
              <a:off x="2440" y="2198"/>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40" name="Oval 48"/>
            <p:cNvSpPr>
              <a:spLocks noChangeArrowheads="1"/>
            </p:cNvSpPr>
            <p:nvPr/>
          </p:nvSpPr>
          <p:spPr bwMode="auto">
            <a:xfrm flipH="1">
              <a:off x="2718" y="2337"/>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41" name="Oval 49"/>
            <p:cNvSpPr>
              <a:spLocks noChangeArrowheads="1"/>
            </p:cNvSpPr>
            <p:nvPr/>
          </p:nvSpPr>
          <p:spPr bwMode="auto">
            <a:xfrm flipH="1">
              <a:off x="2551" y="2699"/>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42" name="Oval 50"/>
            <p:cNvSpPr>
              <a:spLocks noChangeArrowheads="1"/>
            </p:cNvSpPr>
            <p:nvPr/>
          </p:nvSpPr>
          <p:spPr bwMode="auto">
            <a:xfrm flipH="1">
              <a:off x="2662" y="2754"/>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43" name="Oval 51"/>
            <p:cNvSpPr>
              <a:spLocks noChangeArrowheads="1"/>
            </p:cNvSpPr>
            <p:nvPr/>
          </p:nvSpPr>
          <p:spPr bwMode="auto">
            <a:xfrm flipH="1">
              <a:off x="2190" y="2643"/>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44" name="Oval 52"/>
            <p:cNvSpPr>
              <a:spLocks noChangeArrowheads="1"/>
            </p:cNvSpPr>
            <p:nvPr/>
          </p:nvSpPr>
          <p:spPr bwMode="auto">
            <a:xfrm flipH="1">
              <a:off x="2496" y="2866"/>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45" name="Oval 53"/>
            <p:cNvSpPr>
              <a:spLocks noChangeArrowheads="1"/>
            </p:cNvSpPr>
            <p:nvPr/>
          </p:nvSpPr>
          <p:spPr bwMode="auto">
            <a:xfrm flipH="1">
              <a:off x="2078" y="2754"/>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46" name="Oval 54"/>
            <p:cNvSpPr>
              <a:spLocks noChangeArrowheads="1"/>
            </p:cNvSpPr>
            <p:nvPr/>
          </p:nvSpPr>
          <p:spPr bwMode="auto">
            <a:xfrm flipH="1">
              <a:off x="1550" y="2532"/>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47" name="Oval 55"/>
            <p:cNvSpPr>
              <a:spLocks noChangeArrowheads="1"/>
            </p:cNvSpPr>
            <p:nvPr/>
          </p:nvSpPr>
          <p:spPr bwMode="auto">
            <a:xfrm flipH="1">
              <a:off x="1494" y="2671"/>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48" name="Oval 56"/>
            <p:cNvSpPr>
              <a:spLocks noChangeArrowheads="1"/>
            </p:cNvSpPr>
            <p:nvPr/>
          </p:nvSpPr>
          <p:spPr bwMode="auto">
            <a:xfrm flipH="1">
              <a:off x="1439" y="2143"/>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49" name="Oval 57"/>
            <p:cNvSpPr>
              <a:spLocks noChangeArrowheads="1"/>
            </p:cNvSpPr>
            <p:nvPr/>
          </p:nvSpPr>
          <p:spPr bwMode="auto">
            <a:xfrm flipH="1">
              <a:off x="1606" y="2170"/>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50" name="Oval 58"/>
            <p:cNvSpPr>
              <a:spLocks noChangeArrowheads="1"/>
            </p:cNvSpPr>
            <p:nvPr/>
          </p:nvSpPr>
          <p:spPr bwMode="auto">
            <a:xfrm flipH="1">
              <a:off x="1606" y="3116"/>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51" name="Oval 59"/>
            <p:cNvSpPr>
              <a:spLocks noChangeArrowheads="1"/>
            </p:cNvSpPr>
            <p:nvPr/>
          </p:nvSpPr>
          <p:spPr bwMode="auto">
            <a:xfrm flipH="1">
              <a:off x="1550" y="3199"/>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52" name="Oval 60"/>
            <p:cNvSpPr>
              <a:spLocks noChangeArrowheads="1"/>
            </p:cNvSpPr>
            <p:nvPr/>
          </p:nvSpPr>
          <p:spPr bwMode="auto">
            <a:xfrm flipH="1">
              <a:off x="3191" y="3171"/>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53" name="Oval 61"/>
            <p:cNvSpPr>
              <a:spLocks noChangeArrowheads="1"/>
            </p:cNvSpPr>
            <p:nvPr/>
          </p:nvSpPr>
          <p:spPr bwMode="auto">
            <a:xfrm flipH="1">
              <a:off x="1967" y="3255"/>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54" name="Oval 62"/>
            <p:cNvSpPr>
              <a:spLocks noChangeArrowheads="1"/>
            </p:cNvSpPr>
            <p:nvPr/>
          </p:nvSpPr>
          <p:spPr bwMode="auto">
            <a:xfrm flipH="1">
              <a:off x="2078" y="2754"/>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55" name="Oval 63"/>
            <p:cNvSpPr>
              <a:spLocks noChangeArrowheads="1"/>
            </p:cNvSpPr>
            <p:nvPr/>
          </p:nvSpPr>
          <p:spPr bwMode="auto">
            <a:xfrm flipH="1">
              <a:off x="1828" y="3338"/>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56" name="Oval 64"/>
            <p:cNvSpPr>
              <a:spLocks noChangeArrowheads="1"/>
            </p:cNvSpPr>
            <p:nvPr/>
          </p:nvSpPr>
          <p:spPr bwMode="auto">
            <a:xfrm flipH="1">
              <a:off x="1939" y="2838"/>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57" name="Oval 65"/>
            <p:cNvSpPr>
              <a:spLocks noChangeArrowheads="1"/>
            </p:cNvSpPr>
            <p:nvPr/>
          </p:nvSpPr>
          <p:spPr bwMode="auto">
            <a:xfrm flipH="1">
              <a:off x="1912" y="3338"/>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58" name="Oval 66"/>
            <p:cNvSpPr>
              <a:spLocks noChangeArrowheads="1"/>
            </p:cNvSpPr>
            <p:nvPr/>
          </p:nvSpPr>
          <p:spPr bwMode="auto">
            <a:xfrm flipH="1">
              <a:off x="2051" y="2838"/>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59" name="Oval 67"/>
            <p:cNvSpPr>
              <a:spLocks noChangeArrowheads="1"/>
            </p:cNvSpPr>
            <p:nvPr/>
          </p:nvSpPr>
          <p:spPr bwMode="auto">
            <a:xfrm flipH="1">
              <a:off x="2329" y="3171"/>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60" name="Oval 68"/>
            <p:cNvSpPr>
              <a:spLocks noChangeArrowheads="1"/>
            </p:cNvSpPr>
            <p:nvPr/>
          </p:nvSpPr>
          <p:spPr bwMode="auto">
            <a:xfrm flipH="1">
              <a:off x="3302" y="3255"/>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61" name="Oval 69"/>
            <p:cNvSpPr>
              <a:spLocks noChangeArrowheads="1"/>
            </p:cNvSpPr>
            <p:nvPr/>
          </p:nvSpPr>
          <p:spPr bwMode="auto">
            <a:xfrm flipH="1">
              <a:off x="2802" y="3199"/>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62" name="Oval 70"/>
            <p:cNvSpPr>
              <a:spLocks noChangeArrowheads="1"/>
            </p:cNvSpPr>
            <p:nvPr/>
          </p:nvSpPr>
          <p:spPr bwMode="auto">
            <a:xfrm flipH="1">
              <a:off x="3135" y="2782"/>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63" name="Oval 71"/>
            <p:cNvSpPr>
              <a:spLocks noChangeArrowheads="1"/>
            </p:cNvSpPr>
            <p:nvPr/>
          </p:nvSpPr>
          <p:spPr bwMode="auto">
            <a:xfrm flipH="1">
              <a:off x="2885" y="3338"/>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64" name="Oval 72"/>
            <p:cNvSpPr>
              <a:spLocks noChangeArrowheads="1"/>
            </p:cNvSpPr>
            <p:nvPr/>
          </p:nvSpPr>
          <p:spPr bwMode="auto">
            <a:xfrm flipH="1">
              <a:off x="2996" y="2838"/>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65" name="Oval 73"/>
            <p:cNvSpPr>
              <a:spLocks noChangeArrowheads="1"/>
            </p:cNvSpPr>
            <p:nvPr/>
          </p:nvSpPr>
          <p:spPr bwMode="auto">
            <a:xfrm flipH="1">
              <a:off x="2968" y="1920"/>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66" name="Oval 75"/>
            <p:cNvSpPr>
              <a:spLocks noChangeArrowheads="1"/>
            </p:cNvSpPr>
            <p:nvPr/>
          </p:nvSpPr>
          <p:spPr bwMode="auto">
            <a:xfrm flipH="1">
              <a:off x="3135" y="2059"/>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67" name="Oval 97"/>
            <p:cNvSpPr>
              <a:spLocks noChangeArrowheads="1"/>
            </p:cNvSpPr>
            <p:nvPr/>
          </p:nvSpPr>
          <p:spPr bwMode="auto">
            <a:xfrm flipH="1">
              <a:off x="3219" y="2337"/>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68" name="Oval 99"/>
            <p:cNvSpPr>
              <a:spLocks noChangeArrowheads="1"/>
            </p:cNvSpPr>
            <p:nvPr/>
          </p:nvSpPr>
          <p:spPr bwMode="auto">
            <a:xfrm flipH="1">
              <a:off x="3219" y="2254"/>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69" name="Oval 110"/>
            <p:cNvSpPr>
              <a:spLocks noChangeArrowheads="1"/>
            </p:cNvSpPr>
            <p:nvPr/>
          </p:nvSpPr>
          <p:spPr bwMode="auto">
            <a:xfrm flipH="1">
              <a:off x="1328" y="3032"/>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70" name="Oval 113"/>
            <p:cNvSpPr>
              <a:spLocks noChangeArrowheads="1"/>
            </p:cNvSpPr>
            <p:nvPr/>
          </p:nvSpPr>
          <p:spPr bwMode="auto">
            <a:xfrm flipH="1">
              <a:off x="1912" y="1753"/>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71" name="Oval 114"/>
            <p:cNvSpPr>
              <a:spLocks noChangeArrowheads="1"/>
            </p:cNvSpPr>
            <p:nvPr/>
          </p:nvSpPr>
          <p:spPr bwMode="auto">
            <a:xfrm flipH="1">
              <a:off x="2023" y="1809"/>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72" name="Oval 115"/>
            <p:cNvSpPr>
              <a:spLocks noChangeArrowheads="1"/>
            </p:cNvSpPr>
            <p:nvPr/>
          </p:nvSpPr>
          <p:spPr bwMode="auto">
            <a:xfrm flipH="1">
              <a:off x="2496" y="1948"/>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73" name="Oval 116"/>
            <p:cNvSpPr>
              <a:spLocks noChangeArrowheads="1"/>
            </p:cNvSpPr>
            <p:nvPr/>
          </p:nvSpPr>
          <p:spPr bwMode="auto">
            <a:xfrm flipH="1">
              <a:off x="2635" y="1892"/>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74" name="Oval 117"/>
            <p:cNvSpPr>
              <a:spLocks noChangeArrowheads="1"/>
            </p:cNvSpPr>
            <p:nvPr/>
          </p:nvSpPr>
          <p:spPr bwMode="auto">
            <a:xfrm flipH="1">
              <a:off x="2662" y="1837"/>
              <a:ext cx="34"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75" name="Oval 118"/>
            <p:cNvSpPr>
              <a:spLocks noChangeArrowheads="1"/>
            </p:cNvSpPr>
            <p:nvPr/>
          </p:nvSpPr>
          <p:spPr bwMode="auto">
            <a:xfrm flipH="1">
              <a:off x="3191" y="1948"/>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76" name="Oval 119"/>
            <p:cNvSpPr>
              <a:spLocks noChangeArrowheads="1"/>
            </p:cNvSpPr>
            <p:nvPr/>
          </p:nvSpPr>
          <p:spPr bwMode="auto">
            <a:xfrm flipH="1">
              <a:off x="3080" y="1892"/>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77" name="Oval 120"/>
            <p:cNvSpPr>
              <a:spLocks noChangeArrowheads="1"/>
            </p:cNvSpPr>
            <p:nvPr/>
          </p:nvSpPr>
          <p:spPr bwMode="auto">
            <a:xfrm flipH="1">
              <a:off x="2996" y="2004"/>
              <a:ext cx="34"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78" name="Oval 121"/>
            <p:cNvSpPr>
              <a:spLocks noChangeArrowheads="1"/>
            </p:cNvSpPr>
            <p:nvPr/>
          </p:nvSpPr>
          <p:spPr bwMode="auto">
            <a:xfrm flipH="1">
              <a:off x="1439" y="2226"/>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79" name="Oval 122"/>
            <p:cNvSpPr>
              <a:spLocks noChangeArrowheads="1"/>
            </p:cNvSpPr>
            <p:nvPr/>
          </p:nvSpPr>
          <p:spPr bwMode="auto">
            <a:xfrm flipH="1">
              <a:off x="1634" y="2087"/>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80" name="Oval 123"/>
            <p:cNvSpPr>
              <a:spLocks noChangeArrowheads="1"/>
            </p:cNvSpPr>
            <p:nvPr/>
          </p:nvSpPr>
          <p:spPr bwMode="auto">
            <a:xfrm flipH="1">
              <a:off x="2523" y="2198"/>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81" name="Oval 124"/>
            <p:cNvSpPr>
              <a:spLocks noChangeArrowheads="1"/>
            </p:cNvSpPr>
            <p:nvPr/>
          </p:nvSpPr>
          <p:spPr bwMode="auto">
            <a:xfrm flipH="1">
              <a:off x="2468" y="2365"/>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82" name="Oval 125"/>
            <p:cNvSpPr>
              <a:spLocks noChangeArrowheads="1"/>
            </p:cNvSpPr>
            <p:nvPr/>
          </p:nvSpPr>
          <p:spPr bwMode="auto">
            <a:xfrm flipH="1">
              <a:off x="2635" y="2282"/>
              <a:ext cx="33"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83" name="Oval 126"/>
            <p:cNvSpPr>
              <a:spLocks noChangeArrowheads="1"/>
            </p:cNvSpPr>
            <p:nvPr/>
          </p:nvSpPr>
          <p:spPr bwMode="auto">
            <a:xfrm flipH="1">
              <a:off x="2078" y="2282"/>
              <a:ext cx="34"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84" name="Oval 127"/>
            <p:cNvSpPr>
              <a:spLocks noChangeArrowheads="1"/>
            </p:cNvSpPr>
            <p:nvPr/>
          </p:nvSpPr>
          <p:spPr bwMode="auto">
            <a:xfrm flipH="1">
              <a:off x="2106" y="2087"/>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85" name="Oval 128"/>
            <p:cNvSpPr>
              <a:spLocks noChangeArrowheads="1"/>
            </p:cNvSpPr>
            <p:nvPr/>
          </p:nvSpPr>
          <p:spPr bwMode="auto">
            <a:xfrm flipH="1">
              <a:off x="1967" y="2671"/>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86" name="Oval 129"/>
            <p:cNvSpPr>
              <a:spLocks noChangeArrowheads="1"/>
            </p:cNvSpPr>
            <p:nvPr/>
          </p:nvSpPr>
          <p:spPr bwMode="auto">
            <a:xfrm flipH="1">
              <a:off x="2635" y="2838"/>
              <a:ext cx="33"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87" name="Oval 130"/>
            <p:cNvSpPr>
              <a:spLocks noChangeArrowheads="1"/>
            </p:cNvSpPr>
            <p:nvPr/>
          </p:nvSpPr>
          <p:spPr bwMode="auto">
            <a:xfrm flipH="1">
              <a:off x="2662" y="2643"/>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88" name="Oval 131"/>
            <p:cNvSpPr>
              <a:spLocks noChangeArrowheads="1"/>
            </p:cNvSpPr>
            <p:nvPr/>
          </p:nvSpPr>
          <p:spPr bwMode="auto">
            <a:xfrm flipH="1">
              <a:off x="3052" y="2782"/>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89" name="Oval 132"/>
            <p:cNvSpPr>
              <a:spLocks noChangeArrowheads="1"/>
            </p:cNvSpPr>
            <p:nvPr/>
          </p:nvSpPr>
          <p:spPr bwMode="auto">
            <a:xfrm flipH="1">
              <a:off x="3080" y="2671"/>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90" name="Oval 133"/>
            <p:cNvSpPr>
              <a:spLocks noChangeArrowheads="1"/>
            </p:cNvSpPr>
            <p:nvPr/>
          </p:nvSpPr>
          <p:spPr bwMode="auto">
            <a:xfrm flipH="1">
              <a:off x="2941" y="2782"/>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91" name="Oval 164"/>
            <p:cNvSpPr>
              <a:spLocks noChangeArrowheads="1"/>
            </p:cNvSpPr>
            <p:nvPr/>
          </p:nvSpPr>
          <p:spPr bwMode="auto">
            <a:xfrm flipH="1">
              <a:off x="3219" y="3255"/>
              <a:ext cx="33"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92" name="Oval 165"/>
            <p:cNvSpPr>
              <a:spLocks noChangeArrowheads="1"/>
            </p:cNvSpPr>
            <p:nvPr/>
          </p:nvSpPr>
          <p:spPr bwMode="auto">
            <a:xfrm flipH="1">
              <a:off x="3135" y="3310"/>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93" name="Oval 166"/>
            <p:cNvSpPr>
              <a:spLocks noChangeArrowheads="1"/>
            </p:cNvSpPr>
            <p:nvPr/>
          </p:nvSpPr>
          <p:spPr bwMode="auto">
            <a:xfrm flipH="1">
              <a:off x="2885" y="3227"/>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94" name="Oval 167"/>
            <p:cNvSpPr>
              <a:spLocks noChangeArrowheads="1"/>
            </p:cNvSpPr>
            <p:nvPr/>
          </p:nvSpPr>
          <p:spPr bwMode="auto">
            <a:xfrm flipH="1">
              <a:off x="2913" y="3144"/>
              <a:ext cx="33"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95" name="Oval 168"/>
            <p:cNvSpPr>
              <a:spLocks noChangeArrowheads="1"/>
            </p:cNvSpPr>
            <p:nvPr/>
          </p:nvSpPr>
          <p:spPr bwMode="auto">
            <a:xfrm flipH="1">
              <a:off x="2468" y="3227"/>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96" name="Oval 169"/>
            <p:cNvSpPr>
              <a:spLocks noChangeArrowheads="1"/>
            </p:cNvSpPr>
            <p:nvPr/>
          </p:nvSpPr>
          <p:spPr bwMode="auto">
            <a:xfrm flipH="1">
              <a:off x="2273" y="3255"/>
              <a:ext cx="34"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97" name="Oval 170"/>
            <p:cNvSpPr>
              <a:spLocks noChangeArrowheads="1"/>
            </p:cNvSpPr>
            <p:nvPr/>
          </p:nvSpPr>
          <p:spPr bwMode="auto">
            <a:xfrm flipH="1">
              <a:off x="2551" y="3310"/>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98" name="Oval 176"/>
            <p:cNvSpPr>
              <a:spLocks noChangeArrowheads="1"/>
            </p:cNvSpPr>
            <p:nvPr/>
          </p:nvSpPr>
          <p:spPr bwMode="auto">
            <a:xfrm flipH="1">
              <a:off x="2051" y="3366"/>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499" name="Oval 177"/>
            <p:cNvSpPr>
              <a:spLocks noChangeArrowheads="1"/>
            </p:cNvSpPr>
            <p:nvPr/>
          </p:nvSpPr>
          <p:spPr bwMode="auto">
            <a:xfrm flipH="1">
              <a:off x="1828" y="3227"/>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00" name="Oval 178"/>
            <p:cNvSpPr>
              <a:spLocks noChangeArrowheads="1"/>
            </p:cNvSpPr>
            <p:nvPr/>
          </p:nvSpPr>
          <p:spPr bwMode="auto">
            <a:xfrm flipH="1">
              <a:off x="1884" y="3394"/>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01" name="Oval 182"/>
            <p:cNvSpPr>
              <a:spLocks noChangeArrowheads="1"/>
            </p:cNvSpPr>
            <p:nvPr/>
          </p:nvSpPr>
          <p:spPr bwMode="auto">
            <a:xfrm flipH="1">
              <a:off x="1328" y="3199"/>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02" name="Oval 183"/>
            <p:cNvSpPr>
              <a:spLocks noChangeArrowheads="1"/>
            </p:cNvSpPr>
            <p:nvPr/>
          </p:nvSpPr>
          <p:spPr bwMode="auto">
            <a:xfrm flipH="1">
              <a:off x="1439" y="3060"/>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03" name="Oval 184"/>
            <p:cNvSpPr>
              <a:spLocks noChangeArrowheads="1"/>
            </p:cNvSpPr>
            <p:nvPr/>
          </p:nvSpPr>
          <p:spPr bwMode="auto">
            <a:xfrm flipH="1">
              <a:off x="1578" y="2699"/>
              <a:ext cx="34"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04" name="Oval 185"/>
            <p:cNvSpPr>
              <a:spLocks noChangeArrowheads="1"/>
            </p:cNvSpPr>
            <p:nvPr/>
          </p:nvSpPr>
          <p:spPr bwMode="auto">
            <a:xfrm flipH="1">
              <a:off x="1606" y="2615"/>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05" name="Oval 186"/>
            <p:cNvSpPr>
              <a:spLocks noChangeArrowheads="1"/>
            </p:cNvSpPr>
            <p:nvPr/>
          </p:nvSpPr>
          <p:spPr bwMode="auto">
            <a:xfrm flipH="1">
              <a:off x="1467" y="2754"/>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06" name="Oval 187"/>
            <p:cNvSpPr>
              <a:spLocks noChangeArrowheads="1"/>
            </p:cNvSpPr>
            <p:nvPr/>
          </p:nvSpPr>
          <p:spPr bwMode="auto">
            <a:xfrm flipH="1">
              <a:off x="1773" y="1726"/>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07" name="Oval 188"/>
            <p:cNvSpPr>
              <a:spLocks noChangeArrowheads="1"/>
            </p:cNvSpPr>
            <p:nvPr/>
          </p:nvSpPr>
          <p:spPr bwMode="auto">
            <a:xfrm flipH="1">
              <a:off x="1856" y="1865"/>
              <a:ext cx="34"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08" name="Oval 189"/>
            <p:cNvSpPr>
              <a:spLocks noChangeArrowheads="1"/>
            </p:cNvSpPr>
            <p:nvPr/>
          </p:nvSpPr>
          <p:spPr bwMode="auto">
            <a:xfrm flipH="1">
              <a:off x="2635" y="1976"/>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09" name="Oval 190"/>
            <p:cNvSpPr>
              <a:spLocks noChangeArrowheads="1"/>
            </p:cNvSpPr>
            <p:nvPr/>
          </p:nvSpPr>
          <p:spPr bwMode="auto">
            <a:xfrm flipH="1">
              <a:off x="2551" y="1837"/>
              <a:ext cx="34"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10" name="Oval 191"/>
            <p:cNvSpPr>
              <a:spLocks noChangeArrowheads="1"/>
            </p:cNvSpPr>
            <p:nvPr/>
          </p:nvSpPr>
          <p:spPr bwMode="auto">
            <a:xfrm flipH="1">
              <a:off x="3080" y="1948"/>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11" name="Oval 192"/>
            <p:cNvSpPr>
              <a:spLocks noChangeArrowheads="1"/>
            </p:cNvSpPr>
            <p:nvPr/>
          </p:nvSpPr>
          <p:spPr bwMode="auto">
            <a:xfrm flipH="1">
              <a:off x="3247" y="2087"/>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12" name="Oval 220"/>
            <p:cNvSpPr>
              <a:spLocks noChangeArrowheads="1"/>
            </p:cNvSpPr>
            <p:nvPr/>
          </p:nvSpPr>
          <p:spPr bwMode="auto">
            <a:xfrm flipH="1">
              <a:off x="2941" y="3366"/>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13" name="Oval 221"/>
            <p:cNvSpPr>
              <a:spLocks noChangeArrowheads="1"/>
            </p:cNvSpPr>
            <p:nvPr/>
          </p:nvSpPr>
          <p:spPr bwMode="auto">
            <a:xfrm flipH="1">
              <a:off x="2802" y="3338"/>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14" name="Oval 222"/>
            <p:cNvSpPr>
              <a:spLocks noChangeArrowheads="1"/>
            </p:cNvSpPr>
            <p:nvPr/>
          </p:nvSpPr>
          <p:spPr bwMode="auto">
            <a:xfrm flipH="1">
              <a:off x="2774" y="3116"/>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15" name="Oval 223"/>
            <p:cNvSpPr>
              <a:spLocks noChangeArrowheads="1"/>
            </p:cNvSpPr>
            <p:nvPr/>
          </p:nvSpPr>
          <p:spPr bwMode="auto">
            <a:xfrm flipH="1">
              <a:off x="2412" y="3144"/>
              <a:ext cx="34"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16" name="Oval 224"/>
            <p:cNvSpPr>
              <a:spLocks noChangeArrowheads="1"/>
            </p:cNvSpPr>
            <p:nvPr/>
          </p:nvSpPr>
          <p:spPr bwMode="auto">
            <a:xfrm flipH="1">
              <a:off x="2523" y="3171"/>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17" name="Oval 225"/>
            <p:cNvSpPr>
              <a:spLocks noChangeArrowheads="1"/>
            </p:cNvSpPr>
            <p:nvPr/>
          </p:nvSpPr>
          <p:spPr bwMode="auto">
            <a:xfrm flipH="1">
              <a:off x="2357" y="3255"/>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18" name="Oval 226"/>
            <p:cNvSpPr>
              <a:spLocks noChangeArrowheads="1"/>
            </p:cNvSpPr>
            <p:nvPr/>
          </p:nvSpPr>
          <p:spPr bwMode="auto">
            <a:xfrm flipH="1">
              <a:off x="2051" y="3283"/>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19" name="Oval 227"/>
            <p:cNvSpPr>
              <a:spLocks noChangeArrowheads="1"/>
            </p:cNvSpPr>
            <p:nvPr/>
          </p:nvSpPr>
          <p:spPr bwMode="auto">
            <a:xfrm flipH="1">
              <a:off x="1967" y="3394"/>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20" name="Oval 233"/>
            <p:cNvSpPr>
              <a:spLocks noChangeArrowheads="1"/>
            </p:cNvSpPr>
            <p:nvPr/>
          </p:nvSpPr>
          <p:spPr bwMode="auto">
            <a:xfrm flipH="1">
              <a:off x="1439" y="3199"/>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21" name="Oval 234"/>
            <p:cNvSpPr>
              <a:spLocks noChangeArrowheads="1"/>
            </p:cNvSpPr>
            <p:nvPr/>
          </p:nvSpPr>
          <p:spPr bwMode="auto">
            <a:xfrm flipH="1">
              <a:off x="1522" y="3060"/>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22" name="Oval 235"/>
            <p:cNvSpPr>
              <a:spLocks noChangeArrowheads="1"/>
            </p:cNvSpPr>
            <p:nvPr/>
          </p:nvSpPr>
          <p:spPr bwMode="auto">
            <a:xfrm flipH="1">
              <a:off x="1328" y="3116"/>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23" name="Oval 236"/>
            <p:cNvSpPr>
              <a:spLocks noChangeArrowheads="1"/>
            </p:cNvSpPr>
            <p:nvPr/>
          </p:nvSpPr>
          <p:spPr bwMode="auto">
            <a:xfrm flipH="1">
              <a:off x="1550" y="2782"/>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24" name="Oval 237"/>
            <p:cNvSpPr>
              <a:spLocks noChangeArrowheads="1"/>
            </p:cNvSpPr>
            <p:nvPr/>
          </p:nvSpPr>
          <p:spPr bwMode="auto">
            <a:xfrm flipH="1">
              <a:off x="1634" y="2754"/>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25" name="Oval 238"/>
            <p:cNvSpPr>
              <a:spLocks noChangeArrowheads="1"/>
            </p:cNvSpPr>
            <p:nvPr/>
          </p:nvSpPr>
          <p:spPr bwMode="auto">
            <a:xfrm flipH="1">
              <a:off x="2051" y="2643"/>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26" name="Oval 239"/>
            <p:cNvSpPr>
              <a:spLocks noChangeArrowheads="1"/>
            </p:cNvSpPr>
            <p:nvPr/>
          </p:nvSpPr>
          <p:spPr bwMode="auto">
            <a:xfrm flipH="1">
              <a:off x="2162" y="2727"/>
              <a:ext cx="34"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27" name="Oval 240"/>
            <p:cNvSpPr>
              <a:spLocks noChangeArrowheads="1"/>
            </p:cNvSpPr>
            <p:nvPr/>
          </p:nvSpPr>
          <p:spPr bwMode="auto">
            <a:xfrm flipH="1">
              <a:off x="2106" y="2365"/>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28" name="Oval 241"/>
            <p:cNvSpPr>
              <a:spLocks noChangeArrowheads="1"/>
            </p:cNvSpPr>
            <p:nvPr/>
          </p:nvSpPr>
          <p:spPr bwMode="auto">
            <a:xfrm flipH="1">
              <a:off x="1939" y="2170"/>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29" name="Oval 242"/>
            <p:cNvSpPr>
              <a:spLocks noChangeArrowheads="1"/>
            </p:cNvSpPr>
            <p:nvPr/>
          </p:nvSpPr>
          <p:spPr bwMode="auto">
            <a:xfrm flipH="1">
              <a:off x="2496" y="2310"/>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30" name="Oval 243"/>
            <p:cNvSpPr>
              <a:spLocks noChangeArrowheads="1"/>
            </p:cNvSpPr>
            <p:nvPr/>
          </p:nvSpPr>
          <p:spPr bwMode="auto">
            <a:xfrm flipH="1">
              <a:off x="2690" y="2170"/>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31" name="Oval 244"/>
            <p:cNvSpPr>
              <a:spLocks noChangeArrowheads="1"/>
            </p:cNvSpPr>
            <p:nvPr/>
          </p:nvSpPr>
          <p:spPr bwMode="auto">
            <a:xfrm flipH="1">
              <a:off x="3135" y="2337"/>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32" name="Oval 245"/>
            <p:cNvSpPr>
              <a:spLocks noChangeArrowheads="1"/>
            </p:cNvSpPr>
            <p:nvPr/>
          </p:nvSpPr>
          <p:spPr bwMode="auto">
            <a:xfrm flipH="1">
              <a:off x="3052" y="2254"/>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33" name="Oval 246"/>
            <p:cNvSpPr>
              <a:spLocks noChangeArrowheads="1"/>
            </p:cNvSpPr>
            <p:nvPr/>
          </p:nvSpPr>
          <p:spPr bwMode="auto">
            <a:xfrm flipH="1">
              <a:off x="3274" y="2421"/>
              <a:ext cx="34"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34" name="Oval 247"/>
            <p:cNvSpPr>
              <a:spLocks noChangeArrowheads="1"/>
            </p:cNvSpPr>
            <p:nvPr/>
          </p:nvSpPr>
          <p:spPr bwMode="auto">
            <a:xfrm flipH="1">
              <a:off x="2607" y="2671"/>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35" name="Oval 248"/>
            <p:cNvSpPr>
              <a:spLocks noChangeArrowheads="1"/>
            </p:cNvSpPr>
            <p:nvPr/>
          </p:nvSpPr>
          <p:spPr bwMode="auto">
            <a:xfrm flipH="1">
              <a:off x="2496" y="2615"/>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36" name="Oval 249"/>
            <p:cNvSpPr>
              <a:spLocks noChangeArrowheads="1"/>
            </p:cNvSpPr>
            <p:nvPr/>
          </p:nvSpPr>
          <p:spPr bwMode="auto">
            <a:xfrm flipH="1">
              <a:off x="2551" y="2893"/>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7537" name="Oval 250"/>
            <p:cNvSpPr>
              <a:spLocks noChangeArrowheads="1"/>
            </p:cNvSpPr>
            <p:nvPr/>
          </p:nvSpPr>
          <p:spPr bwMode="auto">
            <a:xfrm flipH="1">
              <a:off x="3191" y="2727"/>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grpSp>
      <p:sp>
        <p:nvSpPr>
          <p:cNvPr id="130" name="TextBox 129"/>
          <p:cNvSpPr txBox="1"/>
          <p:nvPr/>
        </p:nvSpPr>
        <p:spPr>
          <a:xfrm>
            <a:off x="6711945" y="5769918"/>
            <a:ext cx="1273105" cy="253916"/>
          </a:xfrm>
          <a:prstGeom prst="rect">
            <a:avLst/>
          </a:prstGeom>
          <a:noFill/>
        </p:spPr>
        <p:txBody>
          <a:bodyPr wrap="none" rtlCol="0">
            <a:spAutoFit/>
          </a:bodyPr>
          <a:lstStyle/>
          <a:p>
            <a:r>
              <a:rPr lang="en-US" sz="1050" dirty="0"/>
              <a:t>Source: N. </a:t>
            </a:r>
            <a:r>
              <a:rPr lang="en-US" sz="1050" dirty="0" err="1"/>
              <a:t>Snavely</a:t>
            </a:r>
            <a:endParaRPr lang="en-US" sz="1050" dirty="0"/>
          </a:p>
        </p:txBody>
      </p:sp>
      <p:sp>
        <p:nvSpPr>
          <p:cNvPr id="131" name="Rectangle 3">
            <a:extLst>
              <a:ext uri="{FF2B5EF4-FFF2-40B4-BE49-F238E27FC236}">
                <a16:creationId xmlns:a16="http://schemas.microsoft.com/office/drawing/2014/main" id="{7F820456-C554-464D-BC09-29AEB6F227F7}"/>
              </a:ext>
            </a:extLst>
          </p:cNvPr>
          <p:cNvSpPr txBox="1">
            <a:spLocks noChangeArrowheads="1"/>
          </p:cNvSpPr>
          <p:nvPr/>
        </p:nvSpPr>
        <p:spPr bwMode="auto">
          <a:xfrm>
            <a:off x="1472775" y="2125486"/>
            <a:ext cx="6405259" cy="413147"/>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a:lstStyle>
          <a:p>
            <a:pPr algn="ctr"/>
            <a:r>
              <a:rPr lang="en-US" altLang="en-US" sz="1800" kern="0" dirty="0"/>
              <a:t>Other popular feature types: </a:t>
            </a:r>
            <a:r>
              <a:rPr lang="en-US" altLang="en-US" sz="1800" kern="0" dirty="0">
                <a:hlinkClick r:id="rId19"/>
              </a:rPr>
              <a:t>SURF</a:t>
            </a:r>
            <a:r>
              <a:rPr lang="en-US" altLang="en-US" sz="1800" kern="0" dirty="0"/>
              <a:t>, </a:t>
            </a:r>
            <a:r>
              <a:rPr lang="en-US" altLang="en-US" sz="1800" kern="0" dirty="0">
                <a:hlinkClick r:id="rId20"/>
              </a:rPr>
              <a:t>ORB</a:t>
            </a:r>
            <a:r>
              <a:rPr lang="en-US" altLang="en-US" sz="1800" kern="0" dirty="0"/>
              <a:t>, </a:t>
            </a:r>
            <a:r>
              <a:rPr lang="en-US" altLang="en-US" sz="1800" kern="0" dirty="0">
                <a:hlinkClick r:id="rId21"/>
              </a:rPr>
              <a:t>BRISK</a:t>
            </a:r>
            <a:r>
              <a:rPr lang="en-US" altLang="en-US" sz="1800" kern="0" dirty="0"/>
              <a:t>, …</a:t>
            </a:r>
          </a:p>
        </p:txBody>
      </p:sp>
    </p:spTree>
    <p:extLst>
      <p:ext uri="{BB962C8B-B14F-4D97-AF65-F5344CB8AC3E}">
        <p14:creationId xmlns:p14="http://schemas.microsoft.com/office/powerpoint/2010/main" val="2180512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235" name="Line 675"/>
          <p:cNvSpPr>
            <a:spLocks noChangeShapeType="1"/>
          </p:cNvSpPr>
          <p:nvPr/>
        </p:nvSpPr>
        <p:spPr bwMode="auto">
          <a:xfrm flipH="1" flipV="1">
            <a:off x="3419476" y="4206479"/>
            <a:ext cx="2499122" cy="971550"/>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8435" name="Rectangle 2"/>
          <p:cNvSpPr>
            <a:spLocks noGrp="1" noChangeArrowheads="1"/>
          </p:cNvSpPr>
          <p:nvPr>
            <p:ph type="title"/>
          </p:nvPr>
        </p:nvSpPr>
        <p:spPr/>
        <p:txBody>
          <a:bodyPr/>
          <a:lstStyle/>
          <a:p>
            <a:r>
              <a:rPr lang="en-US" altLang="en-US"/>
              <a:t>Feature matching</a:t>
            </a:r>
          </a:p>
        </p:txBody>
      </p:sp>
      <p:sp>
        <p:nvSpPr>
          <p:cNvPr id="18436" name="Rectangle 3"/>
          <p:cNvSpPr>
            <a:spLocks noGrp="1" noChangeArrowheads="1"/>
          </p:cNvSpPr>
          <p:nvPr>
            <p:ph type="body" idx="1"/>
          </p:nvPr>
        </p:nvSpPr>
        <p:spPr>
          <a:xfrm>
            <a:off x="2268141" y="1874045"/>
            <a:ext cx="4723209" cy="441722"/>
          </a:xfrm>
        </p:spPr>
        <p:txBody>
          <a:bodyPr>
            <a:normAutofit fontScale="62500" lnSpcReduction="20000"/>
          </a:bodyPr>
          <a:lstStyle/>
          <a:p>
            <a:pPr>
              <a:buFontTx/>
              <a:buNone/>
            </a:pPr>
            <a:r>
              <a:rPr lang="en-US" altLang="en-US" dirty="0"/>
              <a:t>Match features between each pair of images</a:t>
            </a:r>
          </a:p>
        </p:txBody>
      </p:sp>
      <p:grpSp>
        <p:nvGrpSpPr>
          <p:cNvPr id="2" name="Group 548"/>
          <p:cNvGrpSpPr>
            <a:grpSpLocks/>
          </p:cNvGrpSpPr>
          <p:nvPr/>
        </p:nvGrpSpPr>
        <p:grpSpPr bwMode="auto">
          <a:xfrm>
            <a:off x="2952751" y="2653905"/>
            <a:ext cx="3174206" cy="2783681"/>
            <a:chOff x="1300" y="1670"/>
            <a:chExt cx="2049" cy="1800"/>
          </a:xfrm>
        </p:grpSpPr>
        <p:sp>
          <p:nvSpPr>
            <p:cNvPr id="18564" name="Line 547"/>
            <p:cNvSpPr>
              <a:spLocks noChangeShapeType="1"/>
            </p:cNvSpPr>
            <p:nvPr/>
          </p:nvSpPr>
          <p:spPr bwMode="auto">
            <a:xfrm flipH="1">
              <a:off x="3098" y="2354"/>
              <a:ext cx="24" cy="435"/>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8565" name="Line 546"/>
            <p:cNvSpPr>
              <a:spLocks noChangeShapeType="1"/>
            </p:cNvSpPr>
            <p:nvPr/>
          </p:nvSpPr>
          <p:spPr bwMode="auto">
            <a:xfrm>
              <a:off x="3074" y="2813"/>
              <a:ext cx="120" cy="436"/>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8566" name="Line 545"/>
            <p:cNvSpPr>
              <a:spLocks noChangeShapeType="1"/>
            </p:cNvSpPr>
            <p:nvPr/>
          </p:nvSpPr>
          <p:spPr bwMode="auto">
            <a:xfrm flipV="1">
              <a:off x="2057" y="2273"/>
              <a:ext cx="580" cy="468"/>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8567" name="Line 544"/>
            <p:cNvSpPr>
              <a:spLocks noChangeShapeType="1"/>
            </p:cNvSpPr>
            <p:nvPr/>
          </p:nvSpPr>
          <p:spPr bwMode="auto">
            <a:xfrm>
              <a:off x="2638" y="2281"/>
              <a:ext cx="483" cy="40"/>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8568" name="Line 5"/>
            <p:cNvSpPr>
              <a:spLocks noChangeShapeType="1"/>
            </p:cNvSpPr>
            <p:nvPr/>
          </p:nvSpPr>
          <p:spPr bwMode="auto">
            <a:xfrm>
              <a:off x="1912" y="1809"/>
              <a:ext cx="166" cy="473"/>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8569" name="Line 6"/>
            <p:cNvSpPr>
              <a:spLocks noChangeShapeType="1"/>
            </p:cNvSpPr>
            <p:nvPr/>
          </p:nvSpPr>
          <p:spPr bwMode="auto">
            <a:xfrm>
              <a:off x="1912" y="1809"/>
              <a:ext cx="139" cy="973"/>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8570" name="Line 7"/>
            <p:cNvSpPr>
              <a:spLocks noChangeShapeType="1"/>
            </p:cNvSpPr>
            <p:nvPr/>
          </p:nvSpPr>
          <p:spPr bwMode="auto">
            <a:xfrm flipH="1">
              <a:off x="2051" y="2282"/>
              <a:ext cx="27" cy="500"/>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8571" name="Line 8"/>
            <p:cNvSpPr>
              <a:spLocks noChangeShapeType="1"/>
            </p:cNvSpPr>
            <p:nvPr/>
          </p:nvSpPr>
          <p:spPr bwMode="auto">
            <a:xfrm>
              <a:off x="1522" y="2615"/>
              <a:ext cx="529" cy="167"/>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8572" name="Line 10"/>
            <p:cNvSpPr>
              <a:spLocks noChangeShapeType="1"/>
            </p:cNvSpPr>
            <p:nvPr/>
          </p:nvSpPr>
          <p:spPr bwMode="auto">
            <a:xfrm>
              <a:off x="1522" y="3144"/>
              <a:ext cx="473" cy="194"/>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8573" name="Line 15"/>
            <p:cNvSpPr>
              <a:spLocks noChangeShapeType="1"/>
            </p:cNvSpPr>
            <p:nvPr/>
          </p:nvSpPr>
          <p:spPr bwMode="auto">
            <a:xfrm flipH="1">
              <a:off x="1606" y="1892"/>
              <a:ext cx="1029" cy="751"/>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8574" name="Line 17"/>
            <p:cNvSpPr>
              <a:spLocks noChangeShapeType="1"/>
            </p:cNvSpPr>
            <p:nvPr/>
          </p:nvSpPr>
          <p:spPr bwMode="auto">
            <a:xfrm>
              <a:off x="2440" y="3227"/>
              <a:ext cx="473" cy="56"/>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8575" name="Line 18"/>
            <p:cNvSpPr>
              <a:spLocks noChangeShapeType="1"/>
            </p:cNvSpPr>
            <p:nvPr/>
          </p:nvSpPr>
          <p:spPr bwMode="auto">
            <a:xfrm>
              <a:off x="1550" y="2699"/>
              <a:ext cx="1363" cy="584"/>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8576" name="Line 19"/>
            <p:cNvSpPr>
              <a:spLocks noChangeShapeType="1"/>
            </p:cNvSpPr>
            <p:nvPr/>
          </p:nvSpPr>
          <p:spPr bwMode="auto">
            <a:xfrm flipV="1">
              <a:off x="1467" y="2782"/>
              <a:ext cx="556" cy="306"/>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8577" name="Line 27"/>
            <p:cNvSpPr>
              <a:spLocks noChangeShapeType="1"/>
            </p:cNvSpPr>
            <p:nvPr/>
          </p:nvSpPr>
          <p:spPr bwMode="auto">
            <a:xfrm flipV="1">
              <a:off x="2440" y="2782"/>
              <a:ext cx="640" cy="445"/>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8578" name="Line 38"/>
            <p:cNvSpPr>
              <a:spLocks noChangeShapeType="1"/>
            </p:cNvSpPr>
            <p:nvPr/>
          </p:nvSpPr>
          <p:spPr bwMode="auto">
            <a:xfrm flipV="1">
              <a:off x="2579" y="2004"/>
              <a:ext cx="445" cy="250"/>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8579" name="Line 41"/>
            <p:cNvSpPr>
              <a:spLocks noChangeShapeType="1"/>
            </p:cNvSpPr>
            <p:nvPr/>
          </p:nvSpPr>
          <p:spPr bwMode="auto">
            <a:xfrm flipH="1" flipV="1">
              <a:off x="2078" y="2727"/>
              <a:ext cx="529" cy="27"/>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8580" name="Line 43"/>
            <p:cNvSpPr>
              <a:spLocks noChangeShapeType="1"/>
            </p:cNvSpPr>
            <p:nvPr/>
          </p:nvSpPr>
          <p:spPr bwMode="auto">
            <a:xfrm flipH="1">
              <a:off x="1967" y="2365"/>
              <a:ext cx="1140" cy="973"/>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pic>
          <p:nvPicPr>
            <p:cNvPr id="18581" name="Picture 47" descr="vgasull_23497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 y="3199"/>
              <a:ext cx="361"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582" name="Picture 48" descr="vgasull_251380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1" y="1865"/>
              <a:ext cx="361"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583" name="Picture 49" descr="12537899@N00_619986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0" y="3005"/>
              <a:ext cx="361"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584" name="Picture 57" descr="amos_33004438"/>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5" y="1670"/>
              <a:ext cx="361"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4925">
                  <a:solidFill>
                    <a:srgbClr val="000000"/>
                  </a:solidFill>
                  <a:miter lim="800000"/>
                  <a:headEnd/>
                  <a:tailEnd/>
                </a14:hiddenLine>
              </a:ext>
            </a:extLst>
          </p:spPr>
        </p:pic>
        <p:pic>
          <p:nvPicPr>
            <p:cNvPr id="18585" name="Picture 58" descr="antmoose_358932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5" y="2059"/>
              <a:ext cx="362"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586" name="Picture 59" descr="brodo_16087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5" y="3116"/>
              <a:ext cx="362"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587" name="Picture 62" descr="daryoush_665363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8" y="2226"/>
              <a:ext cx="362"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588" name="Picture 63" descr="ekenzie_1894713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46" y="3088"/>
              <a:ext cx="243" cy="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589" name="Picture 64" descr="ewanmcdowall_6082158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4" y="2615"/>
              <a:ext cx="361"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590" name="Picture 65" descr="gauiscaecilius_6683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2" y="2143"/>
              <a:ext cx="362"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591" name="Picture 66" descr="kurtnaks_3126328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39" y="2476"/>
              <a:ext cx="241" cy="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592" name="Picture 67" descr="kurtnaks_3126473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07" y="3088"/>
              <a:ext cx="242" cy="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593" name="Picture 69" descr="kurtnaks_3126825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12" y="1809"/>
              <a:ext cx="362" cy="2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594" name="Picture 73" descr="mrjennings_2329908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68" y="2588"/>
              <a:ext cx="271" cy="3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595" name="Picture 74" descr="mrjennings_6262446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13" y="2643"/>
              <a:ext cx="361"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596" name="Picture 75" descr="mscolly_851276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912" y="2059"/>
              <a:ext cx="271" cy="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597" name="Picture 78" descr="daryoush_665363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68" y="2226"/>
              <a:ext cx="362"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598" name="Picture 79" descr="gauiscaecilius_6683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12" y="2143"/>
              <a:ext cx="362"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599" name="Picture 81" descr="mscolly_8512764"/>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912" y="2059"/>
              <a:ext cx="271" cy="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600" name="Oval 82"/>
            <p:cNvSpPr>
              <a:spLocks noChangeArrowheads="1"/>
            </p:cNvSpPr>
            <p:nvPr/>
          </p:nvSpPr>
          <p:spPr bwMode="auto">
            <a:xfrm flipH="1">
              <a:off x="1828" y="1781"/>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01" name="Oval 83"/>
            <p:cNvSpPr>
              <a:spLocks noChangeArrowheads="1"/>
            </p:cNvSpPr>
            <p:nvPr/>
          </p:nvSpPr>
          <p:spPr bwMode="auto">
            <a:xfrm flipH="1">
              <a:off x="1934" y="1837"/>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02" name="Oval 84"/>
            <p:cNvSpPr>
              <a:spLocks noChangeArrowheads="1"/>
            </p:cNvSpPr>
            <p:nvPr/>
          </p:nvSpPr>
          <p:spPr bwMode="auto">
            <a:xfrm flipH="1">
              <a:off x="2045" y="1726"/>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03" name="Oval 85"/>
            <p:cNvSpPr>
              <a:spLocks noChangeArrowheads="1"/>
            </p:cNvSpPr>
            <p:nvPr/>
          </p:nvSpPr>
          <p:spPr bwMode="auto">
            <a:xfrm flipH="1">
              <a:off x="1967" y="2109"/>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04" name="Oval 86"/>
            <p:cNvSpPr>
              <a:spLocks noChangeArrowheads="1"/>
            </p:cNvSpPr>
            <p:nvPr/>
          </p:nvSpPr>
          <p:spPr bwMode="auto">
            <a:xfrm flipH="1">
              <a:off x="2078" y="2198"/>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05" name="Oval 87"/>
            <p:cNvSpPr>
              <a:spLocks noChangeArrowheads="1"/>
            </p:cNvSpPr>
            <p:nvPr/>
          </p:nvSpPr>
          <p:spPr bwMode="auto">
            <a:xfrm flipH="1">
              <a:off x="1773" y="1865"/>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ltLang="en-US" sz="1350"/>
            </a:p>
          </p:txBody>
        </p:sp>
        <p:sp>
          <p:nvSpPr>
            <p:cNvPr id="18606" name="Oval 88"/>
            <p:cNvSpPr>
              <a:spLocks noChangeArrowheads="1"/>
            </p:cNvSpPr>
            <p:nvPr/>
          </p:nvSpPr>
          <p:spPr bwMode="auto">
            <a:xfrm flipH="1">
              <a:off x="2468" y="1865"/>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07" name="Oval 89"/>
            <p:cNvSpPr>
              <a:spLocks noChangeArrowheads="1"/>
            </p:cNvSpPr>
            <p:nvPr/>
          </p:nvSpPr>
          <p:spPr bwMode="auto">
            <a:xfrm flipH="1">
              <a:off x="1967" y="2282"/>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08" name="Oval 90"/>
            <p:cNvSpPr>
              <a:spLocks noChangeArrowheads="1"/>
            </p:cNvSpPr>
            <p:nvPr/>
          </p:nvSpPr>
          <p:spPr bwMode="auto">
            <a:xfrm flipH="1">
              <a:off x="2718" y="1892"/>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09" name="Oval 91"/>
            <p:cNvSpPr>
              <a:spLocks noChangeArrowheads="1"/>
            </p:cNvSpPr>
            <p:nvPr/>
          </p:nvSpPr>
          <p:spPr bwMode="auto">
            <a:xfrm flipH="1">
              <a:off x="2551" y="2004"/>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10" name="Oval 92"/>
            <p:cNvSpPr>
              <a:spLocks noChangeArrowheads="1"/>
            </p:cNvSpPr>
            <p:nvPr/>
          </p:nvSpPr>
          <p:spPr bwMode="auto">
            <a:xfrm flipH="1">
              <a:off x="2440" y="2198"/>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11" name="Oval 93"/>
            <p:cNvSpPr>
              <a:spLocks noChangeArrowheads="1"/>
            </p:cNvSpPr>
            <p:nvPr/>
          </p:nvSpPr>
          <p:spPr bwMode="auto">
            <a:xfrm flipH="1">
              <a:off x="2718" y="2337"/>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12" name="Oval 94"/>
            <p:cNvSpPr>
              <a:spLocks noChangeArrowheads="1"/>
            </p:cNvSpPr>
            <p:nvPr/>
          </p:nvSpPr>
          <p:spPr bwMode="auto">
            <a:xfrm flipH="1">
              <a:off x="2551" y="2699"/>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13" name="Oval 95"/>
            <p:cNvSpPr>
              <a:spLocks noChangeArrowheads="1"/>
            </p:cNvSpPr>
            <p:nvPr/>
          </p:nvSpPr>
          <p:spPr bwMode="auto">
            <a:xfrm flipH="1">
              <a:off x="2662" y="2754"/>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14" name="Oval 96"/>
            <p:cNvSpPr>
              <a:spLocks noChangeArrowheads="1"/>
            </p:cNvSpPr>
            <p:nvPr/>
          </p:nvSpPr>
          <p:spPr bwMode="auto">
            <a:xfrm flipH="1">
              <a:off x="2190" y="2643"/>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15" name="Oval 97"/>
            <p:cNvSpPr>
              <a:spLocks noChangeArrowheads="1"/>
            </p:cNvSpPr>
            <p:nvPr/>
          </p:nvSpPr>
          <p:spPr bwMode="auto">
            <a:xfrm flipH="1">
              <a:off x="2496" y="2866"/>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16" name="Oval 98"/>
            <p:cNvSpPr>
              <a:spLocks noChangeArrowheads="1"/>
            </p:cNvSpPr>
            <p:nvPr/>
          </p:nvSpPr>
          <p:spPr bwMode="auto">
            <a:xfrm flipH="1">
              <a:off x="2078" y="2754"/>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17" name="Oval 99"/>
            <p:cNvSpPr>
              <a:spLocks noChangeArrowheads="1"/>
            </p:cNvSpPr>
            <p:nvPr/>
          </p:nvSpPr>
          <p:spPr bwMode="auto">
            <a:xfrm flipH="1">
              <a:off x="1550" y="2532"/>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18" name="Oval 100"/>
            <p:cNvSpPr>
              <a:spLocks noChangeArrowheads="1"/>
            </p:cNvSpPr>
            <p:nvPr/>
          </p:nvSpPr>
          <p:spPr bwMode="auto">
            <a:xfrm flipH="1">
              <a:off x="1494" y="2671"/>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19" name="Oval 101"/>
            <p:cNvSpPr>
              <a:spLocks noChangeArrowheads="1"/>
            </p:cNvSpPr>
            <p:nvPr/>
          </p:nvSpPr>
          <p:spPr bwMode="auto">
            <a:xfrm flipH="1">
              <a:off x="1439" y="2143"/>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20" name="Oval 102"/>
            <p:cNvSpPr>
              <a:spLocks noChangeArrowheads="1"/>
            </p:cNvSpPr>
            <p:nvPr/>
          </p:nvSpPr>
          <p:spPr bwMode="auto">
            <a:xfrm flipH="1">
              <a:off x="1606" y="2170"/>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21" name="Oval 103"/>
            <p:cNvSpPr>
              <a:spLocks noChangeArrowheads="1"/>
            </p:cNvSpPr>
            <p:nvPr/>
          </p:nvSpPr>
          <p:spPr bwMode="auto">
            <a:xfrm flipH="1">
              <a:off x="1606" y="3116"/>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22" name="Oval 104"/>
            <p:cNvSpPr>
              <a:spLocks noChangeArrowheads="1"/>
            </p:cNvSpPr>
            <p:nvPr/>
          </p:nvSpPr>
          <p:spPr bwMode="auto">
            <a:xfrm flipH="1">
              <a:off x="1550" y="3199"/>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23" name="Oval 105"/>
            <p:cNvSpPr>
              <a:spLocks noChangeArrowheads="1"/>
            </p:cNvSpPr>
            <p:nvPr/>
          </p:nvSpPr>
          <p:spPr bwMode="auto">
            <a:xfrm flipH="1">
              <a:off x="3191" y="3171"/>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24" name="Oval 106"/>
            <p:cNvSpPr>
              <a:spLocks noChangeArrowheads="1"/>
            </p:cNvSpPr>
            <p:nvPr/>
          </p:nvSpPr>
          <p:spPr bwMode="auto">
            <a:xfrm flipH="1">
              <a:off x="1967" y="3255"/>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25" name="Oval 107"/>
            <p:cNvSpPr>
              <a:spLocks noChangeArrowheads="1"/>
            </p:cNvSpPr>
            <p:nvPr/>
          </p:nvSpPr>
          <p:spPr bwMode="auto">
            <a:xfrm flipH="1">
              <a:off x="2078" y="2754"/>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26" name="Oval 108"/>
            <p:cNvSpPr>
              <a:spLocks noChangeArrowheads="1"/>
            </p:cNvSpPr>
            <p:nvPr/>
          </p:nvSpPr>
          <p:spPr bwMode="auto">
            <a:xfrm flipH="1">
              <a:off x="1828" y="3338"/>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27" name="Oval 109"/>
            <p:cNvSpPr>
              <a:spLocks noChangeArrowheads="1"/>
            </p:cNvSpPr>
            <p:nvPr/>
          </p:nvSpPr>
          <p:spPr bwMode="auto">
            <a:xfrm flipH="1">
              <a:off x="1939" y="2838"/>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28" name="Oval 110"/>
            <p:cNvSpPr>
              <a:spLocks noChangeArrowheads="1"/>
            </p:cNvSpPr>
            <p:nvPr/>
          </p:nvSpPr>
          <p:spPr bwMode="auto">
            <a:xfrm flipH="1">
              <a:off x="1912" y="3338"/>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29" name="Oval 111"/>
            <p:cNvSpPr>
              <a:spLocks noChangeArrowheads="1"/>
            </p:cNvSpPr>
            <p:nvPr/>
          </p:nvSpPr>
          <p:spPr bwMode="auto">
            <a:xfrm flipH="1">
              <a:off x="2051" y="2838"/>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30" name="Oval 112"/>
            <p:cNvSpPr>
              <a:spLocks noChangeArrowheads="1"/>
            </p:cNvSpPr>
            <p:nvPr/>
          </p:nvSpPr>
          <p:spPr bwMode="auto">
            <a:xfrm flipH="1">
              <a:off x="2329" y="3171"/>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31" name="Oval 113"/>
            <p:cNvSpPr>
              <a:spLocks noChangeArrowheads="1"/>
            </p:cNvSpPr>
            <p:nvPr/>
          </p:nvSpPr>
          <p:spPr bwMode="auto">
            <a:xfrm flipH="1">
              <a:off x="3302" y="3255"/>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32" name="Oval 114"/>
            <p:cNvSpPr>
              <a:spLocks noChangeArrowheads="1"/>
            </p:cNvSpPr>
            <p:nvPr/>
          </p:nvSpPr>
          <p:spPr bwMode="auto">
            <a:xfrm flipH="1">
              <a:off x="2802" y="3199"/>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33" name="Oval 115"/>
            <p:cNvSpPr>
              <a:spLocks noChangeArrowheads="1"/>
            </p:cNvSpPr>
            <p:nvPr/>
          </p:nvSpPr>
          <p:spPr bwMode="auto">
            <a:xfrm flipH="1">
              <a:off x="3135" y="2782"/>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34" name="Oval 116"/>
            <p:cNvSpPr>
              <a:spLocks noChangeArrowheads="1"/>
            </p:cNvSpPr>
            <p:nvPr/>
          </p:nvSpPr>
          <p:spPr bwMode="auto">
            <a:xfrm flipH="1">
              <a:off x="2885" y="3338"/>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35" name="Oval 117"/>
            <p:cNvSpPr>
              <a:spLocks noChangeArrowheads="1"/>
            </p:cNvSpPr>
            <p:nvPr/>
          </p:nvSpPr>
          <p:spPr bwMode="auto">
            <a:xfrm flipH="1">
              <a:off x="2996" y="2838"/>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36" name="Oval 118"/>
            <p:cNvSpPr>
              <a:spLocks noChangeArrowheads="1"/>
            </p:cNvSpPr>
            <p:nvPr/>
          </p:nvSpPr>
          <p:spPr bwMode="auto">
            <a:xfrm flipH="1">
              <a:off x="2968" y="1920"/>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37" name="Oval 120"/>
            <p:cNvSpPr>
              <a:spLocks noChangeArrowheads="1"/>
            </p:cNvSpPr>
            <p:nvPr/>
          </p:nvSpPr>
          <p:spPr bwMode="auto">
            <a:xfrm flipH="1">
              <a:off x="3135" y="2059"/>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38" name="Oval 142"/>
            <p:cNvSpPr>
              <a:spLocks noChangeArrowheads="1"/>
            </p:cNvSpPr>
            <p:nvPr/>
          </p:nvSpPr>
          <p:spPr bwMode="auto">
            <a:xfrm flipH="1">
              <a:off x="3219" y="2337"/>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39" name="Oval 144"/>
            <p:cNvSpPr>
              <a:spLocks noChangeArrowheads="1"/>
            </p:cNvSpPr>
            <p:nvPr/>
          </p:nvSpPr>
          <p:spPr bwMode="auto">
            <a:xfrm flipH="1">
              <a:off x="3219" y="2254"/>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40" name="Oval 155"/>
            <p:cNvSpPr>
              <a:spLocks noChangeArrowheads="1"/>
            </p:cNvSpPr>
            <p:nvPr/>
          </p:nvSpPr>
          <p:spPr bwMode="auto">
            <a:xfrm flipH="1">
              <a:off x="1328" y="3032"/>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41" name="Oval 158"/>
            <p:cNvSpPr>
              <a:spLocks noChangeArrowheads="1"/>
            </p:cNvSpPr>
            <p:nvPr/>
          </p:nvSpPr>
          <p:spPr bwMode="auto">
            <a:xfrm flipH="1">
              <a:off x="1912" y="1753"/>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42" name="Oval 159"/>
            <p:cNvSpPr>
              <a:spLocks noChangeArrowheads="1"/>
            </p:cNvSpPr>
            <p:nvPr/>
          </p:nvSpPr>
          <p:spPr bwMode="auto">
            <a:xfrm flipH="1">
              <a:off x="2023" y="1809"/>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43" name="Oval 160"/>
            <p:cNvSpPr>
              <a:spLocks noChangeArrowheads="1"/>
            </p:cNvSpPr>
            <p:nvPr/>
          </p:nvSpPr>
          <p:spPr bwMode="auto">
            <a:xfrm flipH="1">
              <a:off x="2496" y="1948"/>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44" name="Oval 161"/>
            <p:cNvSpPr>
              <a:spLocks noChangeArrowheads="1"/>
            </p:cNvSpPr>
            <p:nvPr/>
          </p:nvSpPr>
          <p:spPr bwMode="auto">
            <a:xfrm flipH="1">
              <a:off x="2635" y="1892"/>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45" name="Oval 162"/>
            <p:cNvSpPr>
              <a:spLocks noChangeArrowheads="1"/>
            </p:cNvSpPr>
            <p:nvPr/>
          </p:nvSpPr>
          <p:spPr bwMode="auto">
            <a:xfrm flipH="1">
              <a:off x="2662" y="1837"/>
              <a:ext cx="34"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46" name="Oval 163"/>
            <p:cNvSpPr>
              <a:spLocks noChangeArrowheads="1"/>
            </p:cNvSpPr>
            <p:nvPr/>
          </p:nvSpPr>
          <p:spPr bwMode="auto">
            <a:xfrm flipH="1">
              <a:off x="3191" y="1948"/>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47" name="Oval 164"/>
            <p:cNvSpPr>
              <a:spLocks noChangeArrowheads="1"/>
            </p:cNvSpPr>
            <p:nvPr/>
          </p:nvSpPr>
          <p:spPr bwMode="auto">
            <a:xfrm flipH="1">
              <a:off x="3080" y="1892"/>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48" name="Oval 165"/>
            <p:cNvSpPr>
              <a:spLocks noChangeArrowheads="1"/>
            </p:cNvSpPr>
            <p:nvPr/>
          </p:nvSpPr>
          <p:spPr bwMode="auto">
            <a:xfrm flipH="1">
              <a:off x="2996" y="2004"/>
              <a:ext cx="34"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49" name="Oval 166"/>
            <p:cNvSpPr>
              <a:spLocks noChangeArrowheads="1"/>
            </p:cNvSpPr>
            <p:nvPr/>
          </p:nvSpPr>
          <p:spPr bwMode="auto">
            <a:xfrm flipH="1">
              <a:off x="1439" y="2226"/>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50" name="Oval 167"/>
            <p:cNvSpPr>
              <a:spLocks noChangeArrowheads="1"/>
            </p:cNvSpPr>
            <p:nvPr/>
          </p:nvSpPr>
          <p:spPr bwMode="auto">
            <a:xfrm flipH="1">
              <a:off x="1634" y="2087"/>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51" name="Oval 168"/>
            <p:cNvSpPr>
              <a:spLocks noChangeArrowheads="1"/>
            </p:cNvSpPr>
            <p:nvPr/>
          </p:nvSpPr>
          <p:spPr bwMode="auto">
            <a:xfrm flipH="1">
              <a:off x="2523" y="2198"/>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52" name="Oval 169"/>
            <p:cNvSpPr>
              <a:spLocks noChangeArrowheads="1"/>
            </p:cNvSpPr>
            <p:nvPr/>
          </p:nvSpPr>
          <p:spPr bwMode="auto">
            <a:xfrm flipH="1">
              <a:off x="2468" y="2365"/>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53" name="Oval 170"/>
            <p:cNvSpPr>
              <a:spLocks noChangeArrowheads="1"/>
            </p:cNvSpPr>
            <p:nvPr/>
          </p:nvSpPr>
          <p:spPr bwMode="auto">
            <a:xfrm flipH="1">
              <a:off x="2635" y="2282"/>
              <a:ext cx="33"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54" name="Oval 171"/>
            <p:cNvSpPr>
              <a:spLocks noChangeArrowheads="1"/>
            </p:cNvSpPr>
            <p:nvPr/>
          </p:nvSpPr>
          <p:spPr bwMode="auto">
            <a:xfrm flipH="1">
              <a:off x="2078" y="2282"/>
              <a:ext cx="34"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55" name="Oval 172"/>
            <p:cNvSpPr>
              <a:spLocks noChangeArrowheads="1"/>
            </p:cNvSpPr>
            <p:nvPr/>
          </p:nvSpPr>
          <p:spPr bwMode="auto">
            <a:xfrm flipH="1">
              <a:off x="2106" y="2087"/>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56" name="Oval 173"/>
            <p:cNvSpPr>
              <a:spLocks noChangeArrowheads="1"/>
            </p:cNvSpPr>
            <p:nvPr/>
          </p:nvSpPr>
          <p:spPr bwMode="auto">
            <a:xfrm flipH="1">
              <a:off x="1967" y="2671"/>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57" name="Oval 174"/>
            <p:cNvSpPr>
              <a:spLocks noChangeArrowheads="1"/>
            </p:cNvSpPr>
            <p:nvPr/>
          </p:nvSpPr>
          <p:spPr bwMode="auto">
            <a:xfrm flipH="1">
              <a:off x="2635" y="2838"/>
              <a:ext cx="33"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58" name="Oval 175"/>
            <p:cNvSpPr>
              <a:spLocks noChangeArrowheads="1"/>
            </p:cNvSpPr>
            <p:nvPr/>
          </p:nvSpPr>
          <p:spPr bwMode="auto">
            <a:xfrm flipH="1">
              <a:off x="2662" y="2643"/>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59" name="Oval 176"/>
            <p:cNvSpPr>
              <a:spLocks noChangeArrowheads="1"/>
            </p:cNvSpPr>
            <p:nvPr/>
          </p:nvSpPr>
          <p:spPr bwMode="auto">
            <a:xfrm flipH="1">
              <a:off x="3052" y="2782"/>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60" name="Oval 177"/>
            <p:cNvSpPr>
              <a:spLocks noChangeArrowheads="1"/>
            </p:cNvSpPr>
            <p:nvPr/>
          </p:nvSpPr>
          <p:spPr bwMode="auto">
            <a:xfrm flipH="1">
              <a:off x="3080" y="2671"/>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61" name="Oval 178"/>
            <p:cNvSpPr>
              <a:spLocks noChangeArrowheads="1"/>
            </p:cNvSpPr>
            <p:nvPr/>
          </p:nvSpPr>
          <p:spPr bwMode="auto">
            <a:xfrm flipH="1">
              <a:off x="2941" y="2782"/>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62" name="Oval 209"/>
            <p:cNvSpPr>
              <a:spLocks noChangeArrowheads="1"/>
            </p:cNvSpPr>
            <p:nvPr/>
          </p:nvSpPr>
          <p:spPr bwMode="auto">
            <a:xfrm flipH="1">
              <a:off x="3219" y="3255"/>
              <a:ext cx="33"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63" name="Oval 210"/>
            <p:cNvSpPr>
              <a:spLocks noChangeArrowheads="1"/>
            </p:cNvSpPr>
            <p:nvPr/>
          </p:nvSpPr>
          <p:spPr bwMode="auto">
            <a:xfrm flipH="1">
              <a:off x="3135" y="3310"/>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64" name="Oval 211"/>
            <p:cNvSpPr>
              <a:spLocks noChangeArrowheads="1"/>
            </p:cNvSpPr>
            <p:nvPr/>
          </p:nvSpPr>
          <p:spPr bwMode="auto">
            <a:xfrm flipH="1">
              <a:off x="2885" y="3227"/>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65" name="Oval 212"/>
            <p:cNvSpPr>
              <a:spLocks noChangeArrowheads="1"/>
            </p:cNvSpPr>
            <p:nvPr/>
          </p:nvSpPr>
          <p:spPr bwMode="auto">
            <a:xfrm flipH="1">
              <a:off x="2913" y="3144"/>
              <a:ext cx="33"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66" name="Oval 213"/>
            <p:cNvSpPr>
              <a:spLocks noChangeArrowheads="1"/>
            </p:cNvSpPr>
            <p:nvPr/>
          </p:nvSpPr>
          <p:spPr bwMode="auto">
            <a:xfrm flipH="1">
              <a:off x="2468" y="3227"/>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67" name="Oval 214"/>
            <p:cNvSpPr>
              <a:spLocks noChangeArrowheads="1"/>
            </p:cNvSpPr>
            <p:nvPr/>
          </p:nvSpPr>
          <p:spPr bwMode="auto">
            <a:xfrm flipH="1">
              <a:off x="2273" y="3255"/>
              <a:ext cx="34"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68" name="Oval 215"/>
            <p:cNvSpPr>
              <a:spLocks noChangeArrowheads="1"/>
            </p:cNvSpPr>
            <p:nvPr/>
          </p:nvSpPr>
          <p:spPr bwMode="auto">
            <a:xfrm flipH="1">
              <a:off x="2551" y="3310"/>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69" name="Oval 221"/>
            <p:cNvSpPr>
              <a:spLocks noChangeArrowheads="1"/>
            </p:cNvSpPr>
            <p:nvPr/>
          </p:nvSpPr>
          <p:spPr bwMode="auto">
            <a:xfrm flipH="1">
              <a:off x="2051" y="3366"/>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70" name="Oval 222"/>
            <p:cNvSpPr>
              <a:spLocks noChangeArrowheads="1"/>
            </p:cNvSpPr>
            <p:nvPr/>
          </p:nvSpPr>
          <p:spPr bwMode="auto">
            <a:xfrm flipH="1">
              <a:off x="1828" y="3227"/>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71" name="Oval 223"/>
            <p:cNvSpPr>
              <a:spLocks noChangeArrowheads="1"/>
            </p:cNvSpPr>
            <p:nvPr/>
          </p:nvSpPr>
          <p:spPr bwMode="auto">
            <a:xfrm flipH="1">
              <a:off x="1884" y="3394"/>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72" name="Oval 227"/>
            <p:cNvSpPr>
              <a:spLocks noChangeArrowheads="1"/>
            </p:cNvSpPr>
            <p:nvPr/>
          </p:nvSpPr>
          <p:spPr bwMode="auto">
            <a:xfrm flipH="1">
              <a:off x="1328" y="3199"/>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73" name="Oval 228"/>
            <p:cNvSpPr>
              <a:spLocks noChangeArrowheads="1"/>
            </p:cNvSpPr>
            <p:nvPr/>
          </p:nvSpPr>
          <p:spPr bwMode="auto">
            <a:xfrm flipH="1">
              <a:off x="1439" y="3060"/>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74" name="Oval 229"/>
            <p:cNvSpPr>
              <a:spLocks noChangeArrowheads="1"/>
            </p:cNvSpPr>
            <p:nvPr/>
          </p:nvSpPr>
          <p:spPr bwMode="auto">
            <a:xfrm flipH="1">
              <a:off x="1578" y="2699"/>
              <a:ext cx="34"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75" name="Oval 230"/>
            <p:cNvSpPr>
              <a:spLocks noChangeArrowheads="1"/>
            </p:cNvSpPr>
            <p:nvPr/>
          </p:nvSpPr>
          <p:spPr bwMode="auto">
            <a:xfrm flipH="1">
              <a:off x="1606" y="2615"/>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76" name="Oval 231"/>
            <p:cNvSpPr>
              <a:spLocks noChangeArrowheads="1"/>
            </p:cNvSpPr>
            <p:nvPr/>
          </p:nvSpPr>
          <p:spPr bwMode="auto">
            <a:xfrm flipH="1">
              <a:off x="1467" y="2754"/>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77" name="Oval 232"/>
            <p:cNvSpPr>
              <a:spLocks noChangeArrowheads="1"/>
            </p:cNvSpPr>
            <p:nvPr/>
          </p:nvSpPr>
          <p:spPr bwMode="auto">
            <a:xfrm flipH="1">
              <a:off x="1773" y="1726"/>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78" name="Oval 233"/>
            <p:cNvSpPr>
              <a:spLocks noChangeArrowheads="1"/>
            </p:cNvSpPr>
            <p:nvPr/>
          </p:nvSpPr>
          <p:spPr bwMode="auto">
            <a:xfrm flipH="1">
              <a:off x="1856" y="1865"/>
              <a:ext cx="34"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79" name="Oval 234"/>
            <p:cNvSpPr>
              <a:spLocks noChangeArrowheads="1"/>
            </p:cNvSpPr>
            <p:nvPr/>
          </p:nvSpPr>
          <p:spPr bwMode="auto">
            <a:xfrm flipH="1">
              <a:off x="2635" y="1976"/>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80" name="Oval 235"/>
            <p:cNvSpPr>
              <a:spLocks noChangeArrowheads="1"/>
            </p:cNvSpPr>
            <p:nvPr/>
          </p:nvSpPr>
          <p:spPr bwMode="auto">
            <a:xfrm flipH="1">
              <a:off x="2551" y="1837"/>
              <a:ext cx="34"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81" name="Oval 236"/>
            <p:cNvSpPr>
              <a:spLocks noChangeArrowheads="1"/>
            </p:cNvSpPr>
            <p:nvPr/>
          </p:nvSpPr>
          <p:spPr bwMode="auto">
            <a:xfrm flipH="1">
              <a:off x="3080" y="1948"/>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82" name="Oval 237"/>
            <p:cNvSpPr>
              <a:spLocks noChangeArrowheads="1"/>
            </p:cNvSpPr>
            <p:nvPr/>
          </p:nvSpPr>
          <p:spPr bwMode="auto">
            <a:xfrm flipH="1">
              <a:off x="3247" y="2087"/>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83" name="Oval 265"/>
            <p:cNvSpPr>
              <a:spLocks noChangeArrowheads="1"/>
            </p:cNvSpPr>
            <p:nvPr/>
          </p:nvSpPr>
          <p:spPr bwMode="auto">
            <a:xfrm flipH="1">
              <a:off x="2941" y="3366"/>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84" name="Oval 266"/>
            <p:cNvSpPr>
              <a:spLocks noChangeArrowheads="1"/>
            </p:cNvSpPr>
            <p:nvPr/>
          </p:nvSpPr>
          <p:spPr bwMode="auto">
            <a:xfrm flipH="1">
              <a:off x="2802" y="3338"/>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85" name="Oval 267"/>
            <p:cNvSpPr>
              <a:spLocks noChangeArrowheads="1"/>
            </p:cNvSpPr>
            <p:nvPr/>
          </p:nvSpPr>
          <p:spPr bwMode="auto">
            <a:xfrm flipH="1">
              <a:off x="2774" y="3116"/>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86" name="Oval 268"/>
            <p:cNvSpPr>
              <a:spLocks noChangeArrowheads="1"/>
            </p:cNvSpPr>
            <p:nvPr/>
          </p:nvSpPr>
          <p:spPr bwMode="auto">
            <a:xfrm flipH="1">
              <a:off x="2412" y="3144"/>
              <a:ext cx="34"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87" name="Oval 269"/>
            <p:cNvSpPr>
              <a:spLocks noChangeArrowheads="1"/>
            </p:cNvSpPr>
            <p:nvPr/>
          </p:nvSpPr>
          <p:spPr bwMode="auto">
            <a:xfrm flipH="1">
              <a:off x="2523" y="3171"/>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88" name="Oval 270"/>
            <p:cNvSpPr>
              <a:spLocks noChangeArrowheads="1"/>
            </p:cNvSpPr>
            <p:nvPr/>
          </p:nvSpPr>
          <p:spPr bwMode="auto">
            <a:xfrm flipH="1">
              <a:off x="2357" y="3255"/>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89" name="Oval 271"/>
            <p:cNvSpPr>
              <a:spLocks noChangeArrowheads="1"/>
            </p:cNvSpPr>
            <p:nvPr/>
          </p:nvSpPr>
          <p:spPr bwMode="auto">
            <a:xfrm flipH="1">
              <a:off x="2051" y="3283"/>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90" name="Oval 272"/>
            <p:cNvSpPr>
              <a:spLocks noChangeArrowheads="1"/>
            </p:cNvSpPr>
            <p:nvPr/>
          </p:nvSpPr>
          <p:spPr bwMode="auto">
            <a:xfrm flipH="1">
              <a:off x="1967" y="3394"/>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91" name="Oval 278"/>
            <p:cNvSpPr>
              <a:spLocks noChangeArrowheads="1"/>
            </p:cNvSpPr>
            <p:nvPr/>
          </p:nvSpPr>
          <p:spPr bwMode="auto">
            <a:xfrm flipH="1">
              <a:off x="1439" y="3199"/>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92" name="Oval 279"/>
            <p:cNvSpPr>
              <a:spLocks noChangeArrowheads="1"/>
            </p:cNvSpPr>
            <p:nvPr/>
          </p:nvSpPr>
          <p:spPr bwMode="auto">
            <a:xfrm flipH="1">
              <a:off x="1522" y="3060"/>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93" name="Oval 280"/>
            <p:cNvSpPr>
              <a:spLocks noChangeArrowheads="1"/>
            </p:cNvSpPr>
            <p:nvPr/>
          </p:nvSpPr>
          <p:spPr bwMode="auto">
            <a:xfrm flipH="1">
              <a:off x="1328" y="3116"/>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94" name="Oval 281"/>
            <p:cNvSpPr>
              <a:spLocks noChangeArrowheads="1"/>
            </p:cNvSpPr>
            <p:nvPr/>
          </p:nvSpPr>
          <p:spPr bwMode="auto">
            <a:xfrm flipH="1">
              <a:off x="1550" y="2782"/>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95" name="Oval 282"/>
            <p:cNvSpPr>
              <a:spLocks noChangeArrowheads="1"/>
            </p:cNvSpPr>
            <p:nvPr/>
          </p:nvSpPr>
          <p:spPr bwMode="auto">
            <a:xfrm flipH="1">
              <a:off x="1634" y="2754"/>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96" name="Oval 283"/>
            <p:cNvSpPr>
              <a:spLocks noChangeArrowheads="1"/>
            </p:cNvSpPr>
            <p:nvPr/>
          </p:nvSpPr>
          <p:spPr bwMode="auto">
            <a:xfrm flipH="1">
              <a:off x="2051" y="2643"/>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97" name="Oval 284"/>
            <p:cNvSpPr>
              <a:spLocks noChangeArrowheads="1"/>
            </p:cNvSpPr>
            <p:nvPr/>
          </p:nvSpPr>
          <p:spPr bwMode="auto">
            <a:xfrm flipH="1">
              <a:off x="2162" y="2727"/>
              <a:ext cx="34"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98" name="Oval 285"/>
            <p:cNvSpPr>
              <a:spLocks noChangeArrowheads="1"/>
            </p:cNvSpPr>
            <p:nvPr/>
          </p:nvSpPr>
          <p:spPr bwMode="auto">
            <a:xfrm flipH="1">
              <a:off x="2106" y="2365"/>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699" name="Oval 286"/>
            <p:cNvSpPr>
              <a:spLocks noChangeArrowheads="1"/>
            </p:cNvSpPr>
            <p:nvPr/>
          </p:nvSpPr>
          <p:spPr bwMode="auto">
            <a:xfrm flipH="1">
              <a:off x="1939" y="2170"/>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700" name="Oval 287"/>
            <p:cNvSpPr>
              <a:spLocks noChangeArrowheads="1"/>
            </p:cNvSpPr>
            <p:nvPr/>
          </p:nvSpPr>
          <p:spPr bwMode="auto">
            <a:xfrm flipH="1">
              <a:off x="2496" y="2310"/>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701" name="Oval 288"/>
            <p:cNvSpPr>
              <a:spLocks noChangeArrowheads="1"/>
            </p:cNvSpPr>
            <p:nvPr/>
          </p:nvSpPr>
          <p:spPr bwMode="auto">
            <a:xfrm flipH="1">
              <a:off x="2690" y="2170"/>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702" name="Oval 289"/>
            <p:cNvSpPr>
              <a:spLocks noChangeArrowheads="1"/>
            </p:cNvSpPr>
            <p:nvPr/>
          </p:nvSpPr>
          <p:spPr bwMode="auto">
            <a:xfrm flipH="1">
              <a:off x="3135" y="2337"/>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703" name="Oval 290"/>
            <p:cNvSpPr>
              <a:spLocks noChangeArrowheads="1"/>
            </p:cNvSpPr>
            <p:nvPr/>
          </p:nvSpPr>
          <p:spPr bwMode="auto">
            <a:xfrm flipH="1">
              <a:off x="3052" y="2254"/>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704" name="Oval 291"/>
            <p:cNvSpPr>
              <a:spLocks noChangeArrowheads="1"/>
            </p:cNvSpPr>
            <p:nvPr/>
          </p:nvSpPr>
          <p:spPr bwMode="auto">
            <a:xfrm flipH="1">
              <a:off x="3274" y="2421"/>
              <a:ext cx="34"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705" name="Oval 292"/>
            <p:cNvSpPr>
              <a:spLocks noChangeArrowheads="1"/>
            </p:cNvSpPr>
            <p:nvPr/>
          </p:nvSpPr>
          <p:spPr bwMode="auto">
            <a:xfrm flipH="1">
              <a:off x="2607" y="2671"/>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706" name="Oval 293"/>
            <p:cNvSpPr>
              <a:spLocks noChangeArrowheads="1"/>
            </p:cNvSpPr>
            <p:nvPr/>
          </p:nvSpPr>
          <p:spPr bwMode="auto">
            <a:xfrm flipH="1">
              <a:off x="2496" y="2615"/>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707" name="Oval 294"/>
            <p:cNvSpPr>
              <a:spLocks noChangeArrowheads="1"/>
            </p:cNvSpPr>
            <p:nvPr/>
          </p:nvSpPr>
          <p:spPr bwMode="auto">
            <a:xfrm flipH="1">
              <a:off x="2551" y="2893"/>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708" name="Oval 295"/>
            <p:cNvSpPr>
              <a:spLocks noChangeArrowheads="1"/>
            </p:cNvSpPr>
            <p:nvPr/>
          </p:nvSpPr>
          <p:spPr bwMode="auto">
            <a:xfrm flipH="1">
              <a:off x="3191" y="2727"/>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grpSp>
      <p:grpSp>
        <p:nvGrpSpPr>
          <p:cNvPr id="18438" name="Group 549"/>
          <p:cNvGrpSpPr>
            <a:grpSpLocks/>
          </p:cNvGrpSpPr>
          <p:nvPr/>
        </p:nvGrpSpPr>
        <p:grpSpPr bwMode="auto">
          <a:xfrm>
            <a:off x="2952751" y="2651524"/>
            <a:ext cx="3174206" cy="2783681"/>
            <a:chOff x="1300" y="1670"/>
            <a:chExt cx="2049" cy="1800"/>
          </a:xfrm>
        </p:grpSpPr>
        <p:pic>
          <p:nvPicPr>
            <p:cNvPr id="18439" name="Picture 550" descr="vgasull_2349754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773" y="3199"/>
              <a:ext cx="361"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0" name="Picture 551" descr="vgasull_251380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1" y="1865"/>
              <a:ext cx="361"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1" name="Picture 552" descr="12537899@N00_619986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0" y="3005"/>
              <a:ext cx="361"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2" name="Picture 553" descr="amos_33004438"/>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5" y="1670"/>
              <a:ext cx="361"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4925">
                  <a:solidFill>
                    <a:srgbClr val="000000"/>
                  </a:solidFill>
                  <a:miter lim="800000"/>
                  <a:headEnd/>
                  <a:tailEnd/>
                </a14:hiddenLine>
              </a:ext>
            </a:extLst>
          </p:spPr>
        </p:pic>
        <p:pic>
          <p:nvPicPr>
            <p:cNvPr id="18443" name="Picture 554" descr="antmoose_3589323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55" y="2059"/>
              <a:ext cx="362"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4" name="Picture 555" descr="brodo_16087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5" y="3116"/>
              <a:ext cx="362"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5" name="Picture 556" descr="daryoush_665363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8" y="2226"/>
              <a:ext cx="362"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6" name="Picture 557" descr="ekenzie_1894713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46" y="3088"/>
              <a:ext cx="243" cy="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7" name="Picture 558" descr="ewanmcdowall_6082158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4" y="2615"/>
              <a:ext cx="361"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8" name="Picture 559" descr="gauiscaecilius_6683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12" y="2143"/>
              <a:ext cx="362"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9" name="Picture 560" descr="kurtnaks_3126328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39" y="2476"/>
              <a:ext cx="241" cy="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50" name="Picture 561" descr="kurtnaks_3126473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07" y="3088"/>
              <a:ext cx="242" cy="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51" name="Picture 562" descr="kurtnaks_3126825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412" y="1809"/>
              <a:ext cx="362" cy="2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52" name="Picture 563" descr="mrjennings_23299087"/>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468" y="2588"/>
              <a:ext cx="271" cy="3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53" name="Picture 564" descr="mrjennings_6262446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13" y="2643"/>
              <a:ext cx="361"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54" name="Picture 565" descr="mscolly_8512764"/>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912" y="2059"/>
              <a:ext cx="271" cy="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55" name="Oval 566"/>
            <p:cNvSpPr>
              <a:spLocks noChangeArrowheads="1"/>
            </p:cNvSpPr>
            <p:nvPr/>
          </p:nvSpPr>
          <p:spPr bwMode="auto">
            <a:xfrm flipH="1">
              <a:off x="1828" y="1781"/>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56" name="Oval 567"/>
            <p:cNvSpPr>
              <a:spLocks noChangeArrowheads="1"/>
            </p:cNvSpPr>
            <p:nvPr/>
          </p:nvSpPr>
          <p:spPr bwMode="auto">
            <a:xfrm flipH="1">
              <a:off x="1934" y="1837"/>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57" name="Oval 568"/>
            <p:cNvSpPr>
              <a:spLocks noChangeArrowheads="1"/>
            </p:cNvSpPr>
            <p:nvPr/>
          </p:nvSpPr>
          <p:spPr bwMode="auto">
            <a:xfrm flipH="1">
              <a:off x="2045" y="1726"/>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58" name="Oval 569"/>
            <p:cNvSpPr>
              <a:spLocks noChangeArrowheads="1"/>
            </p:cNvSpPr>
            <p:nvPr/>
          </p:nvSpPr>
          <p:spPr bwMode="auto">
            <a:xfrm flipH="1">
              <a:off x="1967" y="2109"/>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59" name="Oval 570"/>
            <p:cNvSpPr>
              <a:spLocks noChangeArrowheads="1"/>
            </p:cNvSpPr>
            <p:nvPr/>
          </p:nvSpPr>
          <p:spPr bwMode="auto">
            <a:xfrm flipH="1">
              <a:off x="2078" y="2198"/>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60" name="Oval 571"/>
            <p:cNvSpPr>
              <a:spLocks noChangeArrowheads="1"/>
            </p:cNvSpPr>
            <p:nvPr/>
          </p:nvSpPr>
          <p:spPr bwMode="auto">
            <a:xfrm flipH="1">
              <a:off x="1773" y="1865"/>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ltLang="en-US" sz="1350"/>
            </a:p>
          </p:txBody>
        </p:sp>
        <p:sp>
          <p:nvSpPr>
            <p:cNvPr id="18461" name="Oval 572"/>
            <p:cNvSpPr>
              <a:spLocks noChangeArrowheads="1"/>
            </p:cNvSpPr>
            <p:nvPr/>
          </p:nvSpPr>
          <p:spPr bwMode="auto">
            <a:xfrm flipH="1">
              <a:off x="2468" y="1865"/>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62" name="Oval 573"/>
            <p:cNvSpPr>
              <a:spLocks noChangeArrowheads="1"/>
            </p:cNvSpPr>
            <p:nvPr/>
          </p:nvSpPr>
          <p:spPr bwMode="auto">
            <a:xfrm flipH="1">
              <a:off x="1967" y="2282"/>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63" name="Oval 574"/>
            <p:cNvSpPr>
              <a:spLocks noChangeArrowheads="1"/>
            </p:cNvSpPr>
            <p:nvPr/>
          </p:nvSpPr>
          <p:spPr bwMode="auto">
            <a:xfrm flipH="1">
              <a:off x="2718" y="1892"/>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64" name="Oval 575"/>
            <p:cNvSpPr>
              <a:spLocks noChangeArrowheads="1"/>
            </p:cNvSpPr>
            <p:nvPr/>
          </p:nvSpPr>
          <p:spPr bwMode="auto">
            <a:xfrm flipH="1">
              <a:off x="2551" y="2004"/>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65" name="Oval 576"/>
            <p:cNvSpPr>
              <a:spLocks noChangeArrowheads="1"/>
            </p:cNvSpPr>
            <p:nvPr/>
          </p:nvSpPr>
          <p:spPr bwMode="auto">
            <a:xfrm flipH="1">
              <a:off x="2440" y="2198"/>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66" name="Oval 577"/>
            <p:cNvSpPr>
              <a:spLocks noChangeArrowheads="1"/>
            </p:cNvSpPr>
            <p:nvPr/>
          </p:nvSpPr>
          <p:spPr bwMode="auto">
            <a:xfrm flipH="1">
              <a:off x="2718" y="2337"/>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67" name="Oval 578"/>
            <p:cNvSpPr>
              <a:spLocks noChangeArrowheads="1"/>
            </p:cNvSpPr>
            <p:nvPr/>
          </p:nvSpPr>
          <p:spPr bwMode="auto">
            <a:xfrm flipH="1">
              <a:off x="2551" y="2699"/>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68" name="Oval 579"/>
            <p:cNvSpPr>
              <a:spLocks noChangeArrowheads="1"/>
            </p:cNvSpPr>
            <p:nvPr/>
          </p:nvSpPr>
          <p:spPr bwMode="auto">
            <a:xfrm flipH="1">
              <a:off x="2662" y="2754"/>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69" name="Oval 580"/>
            <p:cNvSpPr>
              <a:spLocks noChangeArrowheads="1"/>
            </p:cNvSpPr>
            <p:nvPr/>
          </p:nvSpPr>
          <p:spPr bwMode="auto">
            <a:xfrm flipH="1">
              <a:off x="2190" y="2643"/>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70" name="Oval 581"/>
            <p:cNvSpPr>
              <a:spLocks noChangeArrowheads="1"/>
            </p:cNvSpPr>
            <p:nvPr/>
          </p:nvSpPr>
          <p:spPr bwMode="auto">
            <a:xfrm flipH="1">
              <a:off x="2496" y="2866"/>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71" name="Oval 582"/>
            <p:cNvSpPr>
              <a:spLocks noChangeArrowheads="1"/>
            </p:cNvSpPr>
            <p:nvPr/>
          </p:nvSpPr>
          <p:spPr bwMode="auto">
            <a:xfrm flipH="1">
              <a:off x="2078" y="2754"/>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72" name="Oval 583"/>
            <p:cNvSpPr>
              <a:spLocks noChangeArrowheads="1"/>
            </p:cNvSpPr>
            <p:nvPr/>
          </p:nvSpPr>
          <p:spPr bwMode="auto">
            <a:xfrm flipH="1">
              <a:off x="1550" y="2532"/>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73" name="Oval 584"/>
            <p:cNvSpPr>
              <a:spLocks noChangeArrowheads="1"/>
            </p:cNvSpPr>
            <p:nvPr/>
          </p:nvSpPr>
          <p:spPr bwMode="auto">
            <a:xfrm flipH="1">
              <a:off x="1494" y="2671"/>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74" name="Oval 585"/>
            <p:cNvSpPr>
              <a:spLocks noChangeArrowheads="1"/>
            </p:cNvSpPr>
            <p:nvPr/>
          </p:nvSpPr>
          <p:spPr bwMode="auto">
            <a:xfrm flipH="1">
              <a:off x="1439" y="2143"/>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75" name="Oval 586"/>
            <p:cNvSpPr>
              <a:spLocks noChangeArrowheads="1"/>
            </p:cNvSpPr>
            <p:nvPr/>
          </p:nvSpPr>
          <p:spPr bwMode="auto">
            <a:xfrm flipH="1">
              <a:off x="1606" y="2170"/>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76" name="Oval 587"/>
            <p:cNvSpPr>
              <a:spLocks noChangeArrowheads="1"/>
            </p:cNvSpPr>
            <p:nvPr/>
          </p:nvSpPr>
          <p:spPr bwMode="auto">
            <a:xfrm flipH="1">
              <a:off x="1606" y="3116"/>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77" name="Oval 588"/>
            <p:cNvSpPr>
              <a:spLocks noChangeArrowheads="1"/>
            </p:cNvSpPr>
            <p:nvPr/>
          </p:nvSpPr>
          <p:spPr bwMode="auto">
            <a:xfrm flipH="1">
              <a:off x="1550" y="3199"/>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78" name="Oval 589"/>
            <p:cNvSpPr>
              <a:spLocks noChangeArrowheads="1"/>
            </p:cNvSpPr>
            <p:nvPr/>
          </p:nvSpPr>
          <p:spPr bwMode="auto">
            <a:xfrm flipH="1">
              <a:off x="3191" y="3171"/>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79" name="Oval 590"/>
            <p:cNvSpPr>
              <a:spLocks noChangeArrowheads="1"/>
            </p:cNvSpPr>
            <p:nvPr/>
          </p:nvSpPr>
          <p:spPr bwMode="auto">
            <a:xfrm flipH="1">
              <a:off x="1967" y="3255"/>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80" name="Oval 591"/>
            <p:cNvSpPr>
              <a:spLocks noChangeArrowheads="1"/>
            </p:cNvSpPr>
            <p:nvPr/>
          </p:nvSpPr>
          <p:spPr bwMode="auto">
            <a:xfrm flipH="1">
              <a:off x="2078" y="2754"/>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81" name="Oval 592"/>
            <p:cNvSpPr>
              <a:spLocks noChangeArrowheads="1"/>
            </p:cNvSpPr>
            <p:nvPr/>
          </p:nvSpPr>
          <p:spPr bwMode="auto">
            <a:xfrm flipH="1">
              <a:off x="1828" y="3338"/>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82" name="Oval 593"/>
            <p:cNvSpPr>
              <a:spLocks noChangeArrowheads="1"/>
            </p:cNvSpPr>
            <p:nvPr/>
          </p:nvSpPr>
          <p:spPr bwMode="auto">
            <a:xfrm flipH="1">
              <a:off x="1939" y="2838"/>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83" name="Oval 594"/>
            <p:cNvSpPr>
              <a:spLocks noChangeArrowheads="1"/>
            </p:cNvSpPr>
            <p:nvPr/>
          </p:nvSpPr>
          <p:spPr bwMode="auto">
            <a:xfrm flipH="1">
              <a:off x="1912" y="3338"/>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84" name="Oval 595"/>
            <p:cNvSpPr>
              <a:spLocks noChangeArrowheads="1"/>
            </p:cNvSpPr>
            <p:nvPr/>
          </p:nvSpPr>
          <p:spPr bwMode="auto">
            <a:xfrm flipH="1">
              <a:off x="2051" y="2838"/>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85" name="Oval 596"/>
            <p:cNvSpPr>
              <a:spLocks noChangeArrowheads="1"/>
            </p:cNvSpPr>
            <p:nvPr/>
          </p:nvSpPr>
          <p:spPr bwMode="auto">
            <a:xfrm flipH="1">
              <a:off x="2329" y="3171"/>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86" name="Oval 597"/>
            <p:cNvSpPr>
              <a:spLocks noChangeArrowheads="1"/>
            </p:cNvSpPr>
            <p:nvPr/>
          </p:nvSpPr>
          <p:spPr bwMode="auto">
            <a:xfrm flipH="1">
              <a:off x="3302" y="3255"/>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87" name="Oval 598"/>
            <p:cNvSpPr>
              <a:spLocks noChangeArrowheads="1"/>
            </p:cNvSpPr>
            <p:nvPr/>
          </p:nvSpPr>
          <p:spPr bwMode="auto">
            <a:xfrm flipH="1">
              <a:off x="2802" y="3199"/>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88" name="Oval 599"/>
            <p:cNvSpPr>
              <a:spLocks noChangeArrowheads="1"/>
            </p:cNvSpPr>
            <p:nvPr/>
          </p:nvSpPr>
          <p:spPr bwMode="auto">
            <a:xfrm flipH="1">
              <a:off x="3135" y="2782"/>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89" name="Oval 600"/>
            <p:cNvSpPr>
              <a:spLocks noChangeArrowheads="1"/>
            </p:cNvSpPr>
            <p:nvPr/>
          </p:nvSpPr>
          <p:spPr bwMode="auto">
            <a:xfrm flipH="1">
              <a:off x="2885" y="3338"/>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90" name="Oval 601"/>
            <p:cNvSpPr>
              <a:spLocks noChangeArrowheads="1"/>
            </p:cNvSpPr>
            <p:nvPr/>
          </p:nvSpPr>
          <p:spPr bwMode="auto">
            <a:xfrm flipH="1">
              <a:off x="2996" y="2838"/>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91" name="Oval 602"/>
            <p:cNvSpPr>
              <a:spLocks noChangeArrowheads="1"/>
            </p:cNvSpPr>
            <p:nvPr/>
          </p:nvSpPr>
          <p:spPr bwMode="auto">
            <a:xfrm flipH="1">
              <a:off x="2968" y="1920"/>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92" name="Oval 603"/>
            <p:cNvSpPr>
              <a:spLocks noChangeArrowheads="1"/>
            </p:cNvSpPr>
            <p:nvPr/>
          </p:nvSpPr>
          <p:spPr bwMode="auto">
            <a:xfrm flipH="1">
              <a:off x="3135" y="2059"/>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93" name="Oval 604"/>
            <p:cNvSpPr>
              <a:spLocks noChangeArrowheads="1"/>
            </p:cNvSpPr>
            <p:nvPr/>
          </p:nvSpPr>
          <p:spPr bwMode="auto">
            <a:xfrm flipH="1">
              <a:off x="3219" y="2337"/>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94" name="Oval 605"/>
            <p:cNvSpPr>
              <a:spLocks noChangeArrowheads="1"/>
            </p:cNvSpPr>
            <p:nvPr/>
          </p:nvSpPr>
          <p:spPr bwMode="auto">
            <a:xfrm flipH="1">
              <a:off x="3219" y="2254"/>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95" name="Oval 606"/>
            <p:cNvSpPr>
              <a:spLocks noChangeArrowheads="1"/>
            </p:cNvSpPr>
            <p:nvPr/>
          </p:nvSpPr>
          <p:spPr bwMode="auto">
            <a:xfrm flipH="1">
              <a:off x="1328" y="3032"/>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96" name="Oval 607"/>
            <p:cNvSpPr>
              <a:spLocks noChangeArrowheads="1"/>
            </p:cNvSpPr>
            <p:nvPr/>
          </p:nvSpPr>
          <p:spPr bwMode="auto">
            <a:xfrm flipH="1">
              <a:off x="1912" y="1753"/>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97" name="Oval 608"/>
            <p:cNvSpPr>
              <a:spLocks noChangeArrowheads="1"/>
            </p:cNvSpPr>
            <p:nvPr/>
          </p:nvSpPr>
          <p:spPr bwMode="auto">
            <a:xfrm flipH="1">
              <a:off x="2023" y="1809"/>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98" name="Oval 609"/>
            <p:cNvSpPr>
              <a:spLocks noChangeArrowheads="1"/>
            </p:cNvSpPr>
            <p:nvPr/>
          </p:nvSpPr>
          <p:spPr bwMode="auto">
            <a:xfrm flipH="1">
              <a:off x="2496" y="1948"/>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499" name="Oval 610"/>
            <p:cNvSpPr>
              <a:spLocks noChangeArrowheads="1"/>
            </p:cNvSpPr>
            <p:nvPr/>
          </p:nvSpPr>
          <p:spPr bwMode="auto">
            <a:xfrm flipH="1">
              <a:off x="2635" y="1892"/>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00" name="Oval 611"/>
            <p:cNvSpPr>
              <a:spLocks noChangeArrowheads="1"/>
            </p:cNvSpPr>
            <p:nvPr/>
          </p:nvSpPr>
          <p:spPr bwMode="auto">
            <a:xfrm flipH="1">
              <a:off x="2662" y="1837"/>
              <a:ext cx="34"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01" name="Oval 612"/>
            <p:cNvSpPr>
              <a:spLocks noChangeArrowheads="1"/>
            </p:cNvSpPr>
            <p:nvPr/>
          </p:nvSpPr>
          <p:spPr bwMode="auto">
            <a:xfrm flipH="1">
              <a:off x="3191" y="1948"/>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02" name="Oval 613"/>
            <p:cNvSpPr>
              <a:spLocks noChangeArrowheads="1"/>
            </p:cNvSpPr>
            <p:nvPr/>
          </p:nvSpPr>
          <p:spPr bwMode="auto">
            <a:xfrm flipH="1">
              <a:off x="3080" y="1892"/>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03" name="Oval 614"/>
            <p:cNvSpPr>
              <a:spLocks noChangeArrowheads="1"/>
            </p:cNvSpPr>
            <p:nvPr/>
          </p:nvSpPr>
          <p:spPr bwMode="auto">
            <a:xfrm flipH="1">
              <a:off x="2996" y="2004"/>
              <a:ext cx="34"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04" name="Oval 615"/>
            <p:cNvSpPr>
              <a:spLocks noChangeArrowheads="1"/>
            </p:cNvSpPr>
            <p:nvPr/>
          </p:nvSpPr>
          <p:spPr bwMode="auto">
            <a:xfrm flipH="1">
              <a:off x="1439" y="2226"/>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05" name="Oval 616"/>
            <p:cNvSpPr>
              <a:spLocks noChangeArrowheads="1"/>
            </p:cNvSpPr>
            <p:nvPr/>
          </p:nvSpPr>
          <p:spPr bwMode="auto">
            <a:xfrm flipH="1">
              <a:off x="1634" y="2087"/>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06" name="Oval 617"/>
            <p:cNvSpPr>
              <a:spLocks noChangeArrowheads="1"/>
            </p:cNvSpPr>
            <p:nvPr/>
          </p:nvSpPr>
          <p:spPr bwMode="auto">
            <a:xfrm flipH="1">
              <a:off x="2523" y="2198"/>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07" name="Oval 618"/>
            <p:cNvSpPr>
              <a:spLocks noChangeArrowheads="1"/>
            </p:cNvSpPr>
            <p:nvPr/>
          </p:nvSpPr>
          <p:spPr bwMode="auto">
            <a:xfrm flipH="1">
              <a:off x="2468" y="2365"/>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08" name="Oval 619"/>
            <p:cNvSpPr>
              <a:spLocks noChangeArrowheads="1"/>
            </p:cNvSpPr>
            <p:nvPr/>
          </p:nvSpPr>
          <p:spPr bwMode="auto">
            <a:xfrm flipH="1">
              <a:off x="2635" y="2282"/>
              <a:ext cx="33"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09" name="Oval 620"/>
            <p:cNvSpPr>
              <a:spLocks noChangeArrowheads="1"/>
            </p:cNvSpPr>
            <p:nvPr/>
          </p:nvSpPr>
          <p:spPr bwMode="auto">
            <a:xfrm flipH="1">
              <a:off x="2078" y="2282"/>
              <a:ext cx="34"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10" name="Oval 621"/>
            <p:cNvSpPr>
              <a:spLocks noChangeArrowheads="1"/>
            </p:cNvSpPr>
            <p:nvPr/>
          </p:nvSpPr>
          <p:spPr bwMode="auto">
            <a:xfrm flipH="1">
              <a:off x="2106" y="2087"/>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11" name="Oval 622"/>
            <p:cNvSpPr>
              <a:spLocks noChangeArrowheads="1"/>
            </p:cNvSpPr>
            <p:nvPr/>
          </p:nvSpPr>
          <p:spPr bwMode="auto">
            <a:xfrm flipH="1">
              <a:off x="1967" y="2671"/>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12" name="Oval 623"/>
            <p:cNvSpPr>
              <a:spLocks noChangeArrowheads="1"/>
            </p:cNvSpPr>
            <p:nvPr/>
          </p:nvSpPr>
          <p:spPr bwMode="auto">
            <a:xfrm flipH="1">
              <a:off x="2635" y="2838"/>
              <a:ext cx="33"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13" name="Oval 624"/>
            <p:cNvSpPr>
              <a:spLocks noChangeArrowheads="1"/>
            </p:cNvSpPr>
            <p:nvPr/>
          </p:nvSpPr>
          <p:spPr bwMode="auto">
            <a:xfrm flipH="1">
              <a:off x="2662" y="2643"/>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14" name="Oval 625"/>
            <p:cNvSpPr>
              <a:spLocks noChangeArrowheads="1"/>
            </p:cNvSpPr>
            <p:nvPr/>
          </p:nvSpPr>
          <p:spPr bwMode="auto">
            <a:xfrm flipH="1">
              <a:off x="3052" y="2782"/>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15" name="Oval 626"/>
            <p:cNvSpPr>
              <a:spLocks noChangeArrowheads="1"/>
            </p:cNvSpPr>
            <p:nvPr/>
          </p:nvSpPr>
          <p:spPr bwMode="auto">
            <a:xfrm flipH="1">
              <a:off x="3080" y="2671"/>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16" name="Oval 627"/>
            <p:cNvSpPr>
              <a:spLocks noChangeArrowheads="1"/>
            </p:cNvSpPr>
            <p:nvPr/>
          </p:nvSpPr>
          <p:spPr bwMode="auto">
            <a:xfrm flipH="1">
              <a:off x="2941" y="2782"/>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17" name="Oval 628"/>
            <p:cNvSpPr>
              <a:spLocks noChangeArrowheads="1"/>
            </p:cNvSpPr>
            <p:nvPr/>
          </p:nvSpPr>
          <p:spPr bwMode="auto">
            <a:xfrm flipH="1">
              <a:off x="3219" y="3255"/>
              <a:ext cx="33"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18" name="Oval 629"/>
            <p:cNvSpPr>
              <a:spLocks noChangeArrowheads="1"/>
            </p:cNvSpPr>
            <p:nvPr/>
          </p:nvSpPr>
          <p:spPr bwMode="auto">
            <a:xfrm flipH="1">
              <a:off x="3135" y="3310"/>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19" name="Oval 630"/>
            <p:cNvSpPr>
              <a:spLocks noChangeArrowheads="1"/>
            </p:cNvSpPr>
            <p:nvPr/>
          </p:nvSpPr>
          <p:spPr bwMode="auto">
            <a:xfrm flipH="1">
              <a:off x="2885" y="3227"/>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20" name="Oval 631"/>
            <p:cNvSpPr>
              <a:spLocks noChangeArrowheads="1"/>
            </p:cNvSpPr>
            <p:nvPr/>
          </p:nvSpPr>
          <p:spPr bwMode="auto">
            <a:xfrm flipH="1">
              <a:off x="2913" y="3144"/>
              <a:ext cx="33"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21" name="Oval 632"/>
            <p:cNvSpPr>
              <a:spLocks noChangeArrowheads="1"/>
            </p:cNvSpPr>
            <p:nvPr/>
          </p:nvSpPr>
          <p:spPr bwMode="auto">
            <a:xfrm flipH="1">
              <a:off x="2468" y="3227"/>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22" name="Oval 633"/>
            <p:cNvSpPr>
              <a:spLocks noChangeArrowheads="1"/>
            </p:cNvSpPr>
            <p:nvPr/>
          </p:nvSpPr>
          <p:spPr bwMode="auto">
            <a:xfrm flipH="1">
              <a:off x="2273" y="3255"/>
              <a:ext cx="34"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23" name="Oval 634"/>
            <p:cNvSpPr>
              <a:spLocks noChangeArrowheads="1"/>
            </p:cNvSpPr>
            <p:nvPr/>
          </p:nvSpPr>
          <p:spPr bwMode="auto">
            <a:xfrm flipH="1">
              <a:off x="2551" y="3310"/>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24" name="Oval 635"/>
            <p:cNvSpPr>
              <a:spLocks noChangeArrowheads="1"/>
            </p:cNvSpPr>
            <p:nvPr/>
          </p:nvSpPr>
          <p:spPr bwMode="auto">
            <a:xfrm flipH="1">
              <a:off x="2051" y="3366"/>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25" name="Oval 636"/>
            <p:cNvSpPr>
              <a:spLocks noChangeArrowheads="1"/>
            </p:cNvSpPr>
            <p:nvPr/>
          </p:nvSpPr>
          <p:spPr bwMode="auto">
            <a:xfrm flipH="1">
              <a:off x="1828" y="3227"/>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26" name="Oval 637"/>
            <p:cNvSpPr>
              <a:spLocks noChangeArrowheads="1"/>
            </p:cNvSpPr>
            <p:nvPr/>
          </p:nvSpPr>
          <p:spPr bwMode="auto">
            <a:xfrm flipH="1">
              <a:off x="1884" y="3394"/>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27" name="Oval 638"/>
            <p:cNvSpPr>
              <a:spLocks noChangeArrowheads="1"/>
            </p:cNvSpPr>
            <p:nvPr/>
          </p:nvSpPr>
          <p:spPr bwMode="auto">
            <a:xfrm flipH="1">
              <a:off x="1328" y="3199"/>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28" name="Oval 639"/>
            <p:cNvSpPr>
              <a:spLocks noChangeArrowheads="1"/>
            </p:cNvSpPr>
            <p:nvPr/>
          </p:nvSpPr>
          <p:spPr bwMode="auto">
            <a:xfrm flipH="1">
              <a:off x="1439" y="3060"/>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29" name="Oval 640"/>
            <p:cNvSpPr>
              <a:spLocks noChangeArrowheads="1"/>
            </p:cNvSpPr>
            <p:nvPr/>
          </p:nvSpPr>
          <p:spPr bwMode="auto">
            <a:xfrm flipH="1">
              <a:off x="1578" y="2699"/>
              <a:ext cx="34"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30" name="Oval 641"/>
            <p:cNvSpPr>
              <a:spLocks noChangeArrowheads="1"/>
            </p:cNvSpPr>
            <p:nvPr/>
          </p:nvSpPr>
          <p:spPr bwMode="auto">
            <a:xfrm flipH="1">
              <a:off x="1606" y="2615"/>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31" name="Oval 642"/>
            <p:cNvSpPr>
              <a:spLocks noChangeArrowheads="1"/>
            </p:cNvSpPr>
            <p:nvPr/>
          </p:nvSpPr>
          <p:spPr bwMode="auto">
            <a:xfrm flipH="1">
              <a:off x="1467" y="2754"/>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32" name="Oval 643"/>
            <p:cNvSpPr>
              <a:spLocks noChangeArrowheads="1"/>
            </p:cNvSpPr>
            <p:nvPr/>
          </p:nvSpPr>
          <p:spPr bwMode="auto">
            <a:xfrm flipH="1">
              <a:off x="1773" y="1726"/>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33" name="Oval 644"/>
            <p:cNvSpPr>
              <a:spLocks noChangeArrowheads="1"/>
            </p:cNvSpPr>
            <p:nvPr/>
          </p:nvSpPr>
          <p:spPr bwMode="auto">
            <a:xfrm flipH="1">
              <a:off x="1856" y="1865"/>
              <a:ext cx="34"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34" name="Oval 645"/>
            <p:cNvSpPr>
              <a:spLocks noChangeArrowheads="1"/>
            </p:cNvSpPr>
            <p:nvPr/>
          </p:nvSpPr>
          <p:spPr bwMode="auto">
            <a:xfrm flipH="1">
              <a:off x="2635" y="1976"/>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35" name="Oval 646"/>
            <p:cNvSpPr>
              <a:spLocks noChangeArrowheads="1"/>
            </p:cNvSpPr>
            <p:nvPr/>
          </p:nvSpPr>
          <p:spPr bwMode="auto">
            <a:xfrm flipH="1">
              <a:off x="2551" y="1837"/>
              <a:ext cx="34"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36" name="Oval 647"/>
            <p:cNvSpPr>
              <a:spLocks noChangeArrowheads="1"/>
            </p:cNvSpPr>
            <p:nvPr/>
          </p:nvSpPr>
          <p:spPr bwMode="auto">
            <a:xfrm flipH="1">
              <a:off x="3080" y="1948"/>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37" name="Oval 648"/>
            <p:cNvSpPr>
              <a:spLocks noChangeArrowheads="1"/>
            </p:cNvSpPr>
            <p:nvPr/>
          </p:nvSpPr>
          <p:spPr bwMode="auto">
            <a:xfrm flipH="1">
              <a:off x="3247" y="2087"/>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38" name="Oval 649"/>
            <p:cNvSpPr>
              <a:spLocks noChangeArrowheads="1"/>
            </p:cNvSpPr>
            <p:nvPr/>
          </p:nvSpPr>
          <p:spPr bwMode="auto">
            <a:xfrm flipH="1">
              <a:off x="2941" y="3366"/>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39" name="Oval 650"/>
            <p:cNvSpPr>
              <a:spLocks noChangeArrowheads="1"/>
            </p:cNvSpPr>
            <p:nvPr/>
          </p:nvSpPr>
          <p:spPr bwMode="auto">
            <a:xfrm flipH="1">
              <a:off x="2802" y="3338"/>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40" name="Oval 651"/>
            <p:cNvSpPr>
              <a:spLocks noChangeArrowheads="1"/>
            </p:cNvSpPr>
            <p:nvPr/>
          </p:nvSpPr>
          <p:spPr bwMode="auto">
            <a:xfrm flipH="1">
              <a:off x="2774" y="3116"/>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41" name="Oval 652"/>
            <p:cNvSpPr>
              <a:spLocks noChangeArrowheads="1"/>
            </p:cNvSpPr>
            <p:nvPr/>
          </p:nvSpPr>
          <p:spPr bwMode="auto">
            <a:xfrm flipH="1">
              <a:off x="2412" y="3144"/>
              <a:ext cx="34"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42" name="Oval 653"/>
            <p:cNvSpPr>
              <a:spLocks noChangeArrowheads="1"/>
            </p:cNvSpPr>
            <p:nvPr/>
          </p:nvSpPr>
          <p:spPr bwMode="auto">
            <a:xfrm flipH="1">
              <a:off x="2523" y="3171"/>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43" name="Oval 654"/>
            <p:cNvSpPr>
              <a:spLocks noChangeArrowheads="1"/>
            </p:cNvSpPr>
            <p:nvPr/>
          </p:nvSpPr>
          <p:spPr bwMode="auto">
            <a:xfrm flipH="1">
              <a:off x="2357" y="3255"/>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44" name="Oval 655"/>
            <p:cNvSpPr>
              <a:spLocks noChangeArrowheads="1"/>
            </p:cNvSpPr>
            <p:nvPr/>
          </p:nvSpPr>
          <p:spPr bwMode="auto">
            <a:xfrm flipH="1">
              <a:off x="2051" y="3283"/>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45" name="Oval 656"/>
            <p:cNvSpPr>
              <a:spLocks noChangeArrowheads="1"/>
            </p:cNvSpPr>
            <p:nvPr/>
          </p:nvSpPr>
          <p:spPr bwMode="auto">
            <a:xfrm flipH="1">
              <a:off x="1967" y="3394"/>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46" name="Oval 657"/>
            <p:cNvSpPr>
              <a:spLocks noChangeArrowheads="1"/>
            </p:cNvSpPr>
            <p:nvPr/>
          </p:nvSpPr>
          <p:spPr bwMode="auto">
            <a:xfrm flipH="1">
              <a:off x="1439" y="3199"/>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47" name="Oval 658"/>
            <p:cNvSpPr>
              <a:spLocks noChangeArrowheads="1"/>
            </p:cNvSpPr>
            <p:nvPr/>
          </p:nvSpPr>
          <p:spPr bwMode="auto">
            <a:xfrm flipH="1">
              <a:off x="1522" y="3060"/>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48" name="Oval 659"/>
            <p:cNvSpPr>
              <a:spLocks noChangeArrowheads="1"/>
            </p:cNvSpPr>
            <p:nvPr/>
          </p:nvSpPr>
          <p:spPr bwMode="auto">
            <a:xfrm flipH="1">
              <a:off x="1328" y="3116"/>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49" name="Oval 660"/>
            <p:cNvSpPr>
              <a:spLocks noChangeArrowheads="1"/>
            </p:cNvSpPr>
            <p:nvPr/>
          </p:nvSpPr>
          <p:spPr bwMode="auto">
            <a:xfrm flipH="1">
              <a:off x="1550" y="2782"/>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50" name="Oval 661"/>
            <p:cNvSpPr>
              <a:spLocks noChangeArrowheads="1"/>
            </p:cNvSpPr>
            <p:nvPr/>
          </p:nvSpPr>
          <p:spPr bwMode="auto">
            <a:xfrm flipH="1">
              <a:off x="1634" y="2754"/>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51" name="Oval 662"/>
            <p:cNvSpPr>
              <a:spLocks noChangeArrowheads="1"/>
            </p:cNvSpPr>
            <p:nvPr/>
          </p:nvSpPr>
          <p:spPr bwMode="auto">
            <a:xfrm flipH="1">
              <a:off x="2051" y="2643"/>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52" name="Oval 663"/>
            <p:cNvSpPr>
              <a:spLocks noChangeArrowheads="1"/>
            </p:cNvSpPr>
            <p:nvPr/>
          </p:nvSpPr>
          <p:spPr bwMode="auto">
            <a:xfrm flipH="1">
              <a:off x="2162" y="2727"/>
              <a:ext cx="34"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53" name="Oval 664"/>
            <p:cNvSpPr>
              <a:spLocks noChangeArrowheads="1"/>
            </p:cNvSpPr>
            <p:nvPr/>
          </p:nvSpPr>
          <p:spPr bwMode="auto">
            <a:xfrm flipH="1">
              <a:off x="2106" y="2365"/>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54" name="Oval 665"/>
            <p:cNvSpPr>
              <a:spLocks noChangeArrowheads="1"/>
            </p:cNvSpPr>
            <p:nvPr/>
          </p:nvSpPr>
          <p:spPr bwMode="auto">
            <a:xfrm flipH="1">
              <a:off x="1939" y="2170"/>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55" name="Oval 666"/>
            <p:cNvSpPr>
              <a:spLocks noChangeArrowheads="1"/>
            </p:cNvSpPr>
            <p:nvPr/>
          </p:nvSpPr>
          <p:spPr bwMode="auto">
            <a:xfrm flipH="1">
              <a:off x="2496" y="2310"/>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56" name="Oval 667"/>
            <p:cNvSpPr>
              <a:spLocks noChangeArrowheads="1"/>
            </p:cNvSpPr>
            <p:nvPr/>
          </p:nvSpPr>
          <p:spPr bwMode="auto">
            <a:xfrm flipH="1">
              <a:off x="2690" y="2170"/>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57" name="Oval 668"/>
            <p:cNvSpPr>
              <a:spLocks noChangeArrowheads="1"/>
            </p:cNvSpPr>
            <p:nvPr/>
          </p:nvSpPr>
          <p:spPr bwMode="auto">
            <a:xfrm flipH="1">
              <a:off x="3135" y="2337"/>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58" name="Oval 669"/>
            <p:cNvSpPr>
              <a:spLocks noChangeArrowheads="1"/>
            </p:cNvSpPr>
            <p:nvPr/>
          </p:nvSpPr>
          <p:spPr bwMode="auto">
            <a:xfrm flipH="1">
              <a:off x="3052" y="2254"/>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59" name="Oval 670"/>
            <p:cNvSpPr>
              <a:spLocks noChangeArrowheads="1"/>
            </p:cNvSpPr>
            <p:nvPr/>
          </p:nvSpPr>
          <p:spPr bwMode="auto">
            <a:xfrm flipH="1">
              <a:off x="3274" y="2421"/>
              <a:ext cx="34"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60" name="Oval 671"/>
            <p:cNvSpPr>
              <a:spLocks noChangeArrowheads="1"/>
            </p:cNvSpPr>
            <p:nvPr/>
          </p:nvSpPr>
          <p:spPr bwMode="auto">
            <a:xfrm flipH="1">
              <a:off x="2607" y="2671"/>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61" name="Oval 672"/>
            <p:cNvSpPr>
              <a:spLocks noChangeArrowheads="1"/>
            </p:cNvSpPr>
            <p:nvPr/>
          </p:nvSpPr>
          <p:spPr bwMode="auto">
            <a:xfrm flipH="1">
              <a:off x="2496" y="2615"/>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62" name="Oval 673"/>
            <p:cNvSpPr>
              <a:spLocks noChangeArrowheads="1"/>
            </p:cNvSpPr>
            <p:nvPr/>
          </p:nvSpPr>
          <p:spPr bwMode="auto">
            <a:xfrm flipH="1">
              <a:off x="2551" y="2893"/>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8563" name="Oval 674"/>
            <p:cNvSpPr>
              <a:spLocks noChangeArrowheads="1"/>
            </p:cNvSpPr>
            <p:nvPr/>
          </p:nvSpPr>
          <p:spPr bwMode="auto">
            <a:xfrm flipH="1">
              <a:off x="3191" y="2727"/>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grpSp>
      <p:sp>
        <p:nvSpPr>
          <p:cNvPr id="277" name="TextBox 276"/>
          <p:cNvSpPr txBox="1"/>
          <p:nvPr/>
        </p:nvSpPr>
        <p:spPr>
          <a:xfrm>
            <a:off x="6711945" y="5769918"/>
            <a:ext cx="1273105" cy="253916"/>
          </a:xfrm>
          <a:prstGeom prst="rect">
            <a:avLst/>
          </a:prstGeom>
          <a:noFill/>
        </p:spPr>
        <p:txBody>
          <a:bodyPr wrap="none" rtlCol="0">
            <a:spAutoFit/>
          </a:bodyPr>
          <a:lstStyle/>
          <a:p>
            <a:r>
              <a:rPr lang="en-US" sz="1050" dirty="0"/>
              <a:t>Source: N. </a:t>
            </a:r>
            <a:r>
              <a:rPr lang="en-US" sz="1050" dirty="0" err="1"/>
              <a:t>Snavely</a:t>
            </a:r>
            <a:endParaRPr lang="en-US" sz="1050" dirty="0"/>
          </a:p>
        </p:txBody>
      </p:sp>
    </p:spTree>
    <p:extLst>
      <p:ext uri="{BB962C8B-B14F-4D97-AF65-F5344CB8AC3E}">
        <p14:creationId xmlns:p14="http://schemas.microsoft.com/office/powerpoint/2010/main" val="2334076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734"/>
          <p:cNvSpPr>
            <a:spLocks noChangeShapeType="1"/>
          </p:cNvSpPr>
          <p:nvPr/>
        </p:nvSpPr>
        <p:spPr bwMode="auto">
          <a:xfrm flipH="1" flipV="1">
            <a:off x="3419476" y="4206479"/>
            <a:ext cx="2499122" cy="971550"/>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9459" name="Rectangle 2"/>
          <p:cNvSpPr>
            <a:spLocks noGrp="1" noChangeArrowheads="1"/>
          </p:cNvSpPr>
          <p:nvPr>
            <p:ph type="title"/>
          </p:nvPr>
        </p:nvSpPr>
        <p:spPr/>
        <p:txBody>
          <a:bodyPr/>
          <a:lstStyle/>
          <a:p>
            <a:r>
              <a:rPr lang="en-US" altLang="en-US" dirty="0"/>
              <a:t>Fundamental matrix</a:t>
            </a:r>
          </a:p>
        </p:txBody>
      </p:sp>
      <p:grpSp>
        <p:nvGrpSpPr>
          <p:cNvPr id="19460" name="Group 585"/>
          <p:cNvGrpSpPr>
            <a:grpSpLocks/>
          </p:cNvGrpSpPr>
          <p:nvPr/>
        </p:nvGrpSpPr>
        <p:grpSpPr bwMode="auto">
          <a:xfrm>
            <a:off x="2952751" y="2653905"/>
            <a:ext cx="3174206" cy="2783681"/>
            <a:chOff x="1300" y="1670"/>
            <a:chExt cx="2049" cy="1800"/>
          </a:xfrm>
        </p:grpSpPr>
        <p:sp>
          <p:nvSpPr>
            <p:cNvPr id="19608" name="Line 584"/>
            <p:cNvSpPr>
              <a:spLocks noChangeShapeType="1"/>
            </p:cNvSpPr>
            <p:nvPr/>
          </p:nvSpPr>
          <p:spPr bwMode="auto">
            <a:xfrm flipH="1">
              <a:off x="3098" y="2354"/>
              <a:ext cx="24" cy="435"/>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9609" name="Line 582"/>
            <p:cNvSpPr>
              <a:spLocks noChangeShapeType="1"/>
            </p:cNvSpPr>
            <p:nvPr/>
          </p:nvSpPr>
          <p:spPr bwMode="auto">
            <a:xfrm>
              <a:off x="3074" y="2813"/>
              <a:ext cx="120" cy="436"/>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9610" name="Line 580"/>
            <p:cNvSpPr>
              <a:spLocks noChangeShapeType="1"/>
            </p:cNvSpPr>
            <p:nvPr/>
          </p:nvSpPr>
          <p:spPr bwMode="auto">
            <a:xfrm>
              <a:off x="2638" y="2281"/>
              <a:ext cx="483" cy="40"/>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9611" name="Line 581"/>
            <p:cNvSpPr>
              <a:spLocks noChangeShapeType="1"/>
            </p:cNvSpPr>
            <p:nvPr/>
          </p:nvSpPr>
          <p:spPr bwMode="auto">
            <a:xfrm flipV="1">
              <a:off x="2057" y="2273"/>
              <a:ext cx="580" cy="468"/>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9612" name="Line 5"/>
            <p:cNvSpPr>
              <a:spLocks noChangeShapeType="1"/>
            </p:cNvSpPr>
            <p:nvPr/>
          </p:nvSpPr>
          <p:spPr bwMode="auto">
            <a:xfrm>
              <a:off x="1912" y="1809"/>
              <a:ext cx="166" cy="473"/>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9613" name="Line 6"/>
            <p:cNvSpPr>
              <a:spLocks noChangeShapeType="1"/>
            </p:cNvSpPr>
            <p:nvPr/>
          </p:nvSpPr>
          <p:spPr bwMode="auto">
            <a:xfrm>
              <a:off x="1912" y="1809"/>
              <a:ext cx="139" cy="973"/>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9614" name="Line 7"/>
            <p:cNvSpPr>
              <a:spLocks noChangeShapeType="1"/>
            </p:cNvSpPr>
            <p:nvPr/>
          </p:nvSpPr>
          <p:spPr bwMode="auto">
            <a:xfrm flipH="1">
              <a:off x="2051" y="2282"/>
              <a:ext cx="27" cy="500"/>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9615" name="Line 8"/>
            <p:cNvSpPr>
              <a:spLocks noChangeShapeType="1"/>
            </p:cNvSpPr>
            <p:nvPr/>
          </p:nvSpPr>
          <p:spPr bwMode="auto">
            <a:xfrm>
              <a:off x="1522" y="2615"/>
              <a:ext cx="529" cy="167"/>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9616" name="Line 10"/>
            <p:cNvSpPr>
              <a:spLocks noChangeShapeType="1"/>
            </p:cNvSpPr>
            <p:nvPr/>
          </p:nvSpPr>
          <p:spPr bwMode="auto">
            <a:xfrm>
              <a:off x="1522" y="3144"/>
              <a:ext cx="473" cy="194"/>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9617" name="Line 16"/>
            <p:cNvSpPr>
              <a:spLocks noChangeShapeType="1"/>
            </p:cNvSpPr>
            <p:nvPr/>
          </p:nvSpPr>
          <p:spPr bwMode="auto">
            <a:xfrm>
              <a:off x="2440" y="3227"/>
              <a:ext cx="473" cy="56"/>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9618" name="Line 17"/>
            <p:cNvSpPr>
              <a:spLocks noChangeShapeType="1"/>
            </p:cNvSpPr>
            <p:nvPr/>
          </p:nvSpPr>
          <p:spPr bwMode="auto">
            <a:xfrm flipV="1">
              <a:off x="1467" y="2782"/>
              <a:ext cx="556" cy="306"/>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9619" name="Line 24"/>
            <p:cNvSpPr>
              <a:spLocks noChangeShapeType="1"/>
            </p:cNvSpPr>
            <p:nvPr/>
          </p:nvSpPr>
          <p:spPr bwMode="auto">
            <a:xfrm flipV="1">
              <a:off x="2440" y="2782"/>
              <a:ext cx="640" cy="445"/>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9620" name="Line 32"/>
            <p:cNvSpPr>
              <a:spLocks noChangeShapeType="1"/>
            </p:cNvSpPr>
            <p:nvPr/>
          </p:nvSpPr>
          <p:spPr bwMode="auto">
            <a:xfrm flipV="1">
              <a:off x="2579" y="2004"/>
              <a:ext cx="445" cy="250"/>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9621" name="Line 34"/>
            <p:cNvSpPr>
              <a:spLocks noChangeShapeType="1"/>
            </p:cNvSpPr>
            <p:nvPr/>
          </p:nvSpPr>
          <p:spPr bwMode="auto">
            <a:xfrm flipH="1" flipV="1">
              <a:off x="2078" y="2727"/>
              <a:ext cx="529" cy="27"/>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pic>
          <p:nvPicPr>
            <p:cNvPr id="19622" name="Picture 39" descr="vgasull_23497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 y="3199"/>
              <a:ext cx="361"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623" name="Picture 40" descr="vgasull_251380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1" y="1865"/>
              <a:ext cx="361"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624" name="Picture 41" descr="12537899@N00_619986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0" y="3005"/>
              <a:ext cx="361"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625" name="Picture 49" descr="amos_33004438"/>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5" y="1670"/>
              <a:ext cx="361"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4925">
                  <a:solidFill>
                    <a:srgbClr val="000000"/>
                  </a:solidFill>
                  <a:miter lim="800000"/>
                  <a:headEnd/>
                  <a:tailEnd/>
                </a14:hiddenLine>
              </a:ext>
            </a:extLst>
          </p:spPr>
        </p:pic>
        <p:pic>
          <p:nvPicPr>
            <p:cNvPr id="19626" name="Picture 50" descr="antmoose_358932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5" y="2059"/>
              <a:ext cx="362"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627" name="Picture 51" descr="brodo_16087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5" y="3116"/>
              <a:ext cx="362"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628" name="Picture 54" descr="daryoush_665363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8" y="2226"/>
              <a:ext cx="362"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629" name="Picture 55" descr="ekenzie_1894713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46" y="3088"/>
              <a:ext cx="243" cy="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630" name="Picture 56" descr="ewanmcdowall_6082158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4" y="2615"/>
              <a:ext cx="361"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631" name="Picture 57" descr="gauiscaecilius_6683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2" y="2143"/>
              <a:ext cx="362"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632" name="Picture 58" descr="kurtnaks_3126328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39" y="2476"/>
              <a:ext cx="241" cy="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633" name="Picture 59" descr="kurtnaks_3126473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07" y="3088"/>
              <a:ext cx="242" cy="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634" name="Picture 61" descr="kurtnaks_3126825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12" y="1809"/>
              <a:ext cx="362" cy="2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635" name="Picture 65" descr="mrjennings_2329908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68" y="2588"/>
              <a:ext cx="271" cy="3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636" name="Picture 66" descr="mrjennings_6262446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13" y="2643"/>
              <a:ext cx="361"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637" name="Picture 67" descr="mscolly_851276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912" y="2059"/>
              <a:ext cx="271" cy="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638" name="Picture 70" descr="daryoush_665363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8" y="2226"/>
              <a:ext cx="362"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639" name="Picture 71" descr="gauiscaecilius_6683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2" y="2143"/>
              <a:ext cx="362"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640" name="Picture 73" descr="mscolly_851276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912" y="2059"/>
              <a:ext cx="271" cy="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641" name="Oval 74"/>
            <p:cNvSpPr>
              <a:spLocks noChangeArrowheads="1"/>
            </p:cNvSpPr>
            <p:nvPr/>
          </p:nvSpPr>
          <p:spPr bwMode="auto">
            <a:xfrm flipH="1">
              <a:off x="1828" y="1781"/>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42" name="Oval 75"/>
            <p:cNvSpPr>
              <a:spLocks noChangeArrowheads="1"/>
            </p:cNvSpPr>
            <p:nvPr/>
          </p:nvSpPr>
          <p:spPr bwMode="auto">
            <a:xfrm flipH="1">
              <a:off x="1934" y="1837"/>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43" name="Oval 76"/>
            <p:cNvSpPr>
              <a:spLocks noChangeArrowheads="1"/>
            </p:cNvSpPr>
            <p:nvPr/>
          </p:nvSpPr>
          <p:spPr bwMode="auto">
            <a:xfrm flipH="1">
              <a:off x="2045" y="1726"/>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44" name="Oval 77"/>
            <p:cNvSpPr>
              <a:spLocks noChangeArrowheads="1"/>
            </p:cNvSpPr>
            <p:nvPr/>
          </p:nvSpPr>
          <p:spPr bwMode="auto">
            <a:xfrm flipH="1">
              <a:off x="1967" y="2109"/>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45" name="Oval 78"/>
            <p:cNvSpPr>
              <a:spLocks noChangeArrowheads="1"/>
            </p:cNvSpPr>
            <p:nvPr/>
          </p:nvSpPr>
          <p:spPr bwMode="auto">
            <a:xfrm flipH="1">
              <a:off x="2078" y="2198"/>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46" name="Oval 79"/>
            <p:cNvSpPr>
              <a:spLocks noChangeArrowheads="1"/>
            </p:cNvSpPr>
            <p:nvPr/>
          </p:nvSpPr>
          <p:spPr bwMode="auto">
            <a:xfrm flipH="1">
              <a:off x="1773" y="1865"/>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ltLang="en-US" sz="1350"/>
            </a:p>
          </p:txBody>
        </p:sp>
        <p:sp>
          <p:nvSpPr>
            <p:cNvPr id="19647" name="Oval 80"/>
            <p:cNvSpPr>
              <a:spLocks noChangeArrowheads="1"/>
            </p:cNvSpPr>
            <p:nvPr/>
          </p:nvSpPr>
          <p:spPr bwMode="auto">
            <a:xfrm flipH="1">
              <a:off x="2468" y="1865"/>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48" name="Oval 81"/>
            <p:cNvSpPr>
              <a:spLocks noChangeArrowheads="1"/>
            </p:cNvSpPr>
            <p:nvPr/>
          </p:nvSpPr>
          <p:spPr bwMode="auto">
            <a:xfrm flipH="1">
              <a:off x="1967" y="2282"/>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49" name="Oval 82"/>
            <p:cNvSpPr>
              <a:spLocks noChangeArrowheads="1"/>
            </p:cNvSpPr>
            <p:nvPr/>
          </p:nvSpPr>
          <p:spPr bwMode="auto">
            <a:xfrm flipH="1">
              <a:off x="2718" y="1892"/>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50" name="Oval 83"/>
            <p:cNvSpPr>
              <a:spLocks noChangeArrowheads="1"/>
            </p:cNvSpPr>
            <p:nvPr/>
          </p:nvSpPr>
          <p:spPr bwMode="auto">
            <a:xfrm flipH="1">
              <a:off x="2551" y="2004"/>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51" name="Oval 84"/>
            <p:cNvSpPr>
              <a:spLocks noChangeArrowheads="1"/>
            </p:cNvSpPr>
            <p:nvPr/>
          </p:nvSpPr>
          <p:spPr bwMode="auto">
            <a:xfrm flipH="1">
              <a:off x="2440" y="2198"/>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52" name="Oval 85"/>
            <p:cNvSpPr>
              <a:spLocks noChangeArrowheads="1"/>
            </p:cNvSpPr>
            <p:nvPr/>
          </p:nvSpPr>
          <p:spPr bwMode="auto">
            <a:xfrm flipH="1">
              <a:off x="2718" y="2337"/>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53" name="Oval 86"/>
            <p:cNvSpPr>
              <a:spLocks noChangeArrowheads="1"/>
            </p:cNvSpPr>
            <p:nvPr/>
          </p:nvSpPr>
          <p:spPr bwMode="auto">
            <a:xfrm flipH="1">
              <a:off x="2551" y="2699"/>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54" name="Oval 87"/>
            <p:cNvSpPr>
              <a:spLocks noChangeArrowheads="1"/>
            </p:cNvSpPr>
            <p:nvPr/>
          </p:nvSpPr>
          <p:spPr bwMode="auto">
            <a:xfrm flipH="1">
              <a:off x="2662" y="2754"/>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55" name="Oval 88"/>
            <p:cNvSpPr>
              <a:spLocks noChangeArrowheads="1"/>
            </p:cNvSpPr>
            <p:nvPr/>
          </p:nvSpPr>
          <p:spPr bwMode="auto">
            <a:xfrm flipH="1">
              <a:off x="2190" y="2643"/>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56" name="Oval 89"/>
            <p:cNvSpPr>
              <a:spLocks noChangeArrowheads="1"/>
            </p:cNvSpPr>
            <p:nvPr/>
          </p:nvSpPr>
          <p:spPr bwMode="auto">
            <a:xfrm flipH="1">
              <a:off x="2496" y="2866"/>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57" name="Oval 90"/>
            <p:cNvSpPr>
              <a:spLocks noChangeArrowheads="1"/>
            </p:cNvSpPr>
            <p:nvPr/>
          </p:nvSpPr>
          <p:spPr bwMode="auto">
            <a:xfrm flipH="1">
              <a:off x="2078" y="2754"/>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58" name="Oval 91"/>
            <p:cNvSpPr>
              <a:spLocks noChangeArrowheads="1"/>
            </p:cNvSpPr>
            <p:nvPr/>
          </p:nvSpPr>
          <p:spPr bwMode="auto">
            <a:xfrm flipH="1">
              <a:off x="1550" y="2532"/>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59" name="Oval 92"/>
            <p:cNvSpPr>
              <a:spLocks noChangeArrowheads="1"/>
            </p:cNvSpPr>
            <p:nvPr/>
          </p:nvSpPr>
          <p:spPr bwMode="auto">
            <a:xfrm flipH="1">
              <a:off x="1494" y="2671"/>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60" name="Oval 93"/>
            <p:cNvSpPr>
              <a:spLocks noChangeArrowheads="1"/>
            </p:cNvSpPr>
            <p:nvPr/>
          </p:nvSpPr>
          <p:spPr bwMode="auto">
            <a:xfrm flipH="1">
              <a:off x="1439" y="2143"/>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61" name="Oval 94"/>
            <p:cNvSpPr>
              <a:spLocks noChangeArrowheads="1"/>
            </p:cNvSpPr>
            <p:nvPr/>
          </p:nvSpPr>
          <p:spPr bwMode="auto">
            <a:xfrm flipH="1">
              <a:off x="1606" y="2170"/>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62" name="Oval 95"/>
            <p:cNvSpPr>
              <a:spLocks noChangeArrowheads="1"/>
            </p:cNvSpPr>
            <p:nvPr/>
          </p:nvSpPr>
          <p:spPr bwMode="auto">
            <a:xfrm flipH="1">
              <a:off x="1606" y="3116"/>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63" name="Oval 96"/>
            <p:cNvSpPr>
              <a:spLocks noChangeArrowheads="1"/>
            </p:cNvSpPr>
            <p:nvPr/>
          </p:nvSpPr>
          <p:spPr bwMode="auto">
            <a:xfrm flipH="1">
              <a:off x="1550" y="3199"/>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64" name="Oval 97"/>
            <p:cNvSpPr>
              <a:spLocks noChangeArrowheads="1"/>
            </p:cNvSpPr>
            <p:nvPr/>
          </p:nvSpPr>
          <p:spPr bwMode="auto">
            <a:xfrm flipH="1">
              <a:off x="3191" y="3171"/>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65" name="Oval 98"/>
            <p:cNvSpPr>
              <a:spLocks noChangeArrowheads="1"/>
            </p:cNvSpPr>
            <p:nvPr/>
          </p:nvSpPr>
          <p:spPr bwMode="auto">
            <a:xfrm flipH="1">
              <a:off x="1967" y="3255"/>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66" name="Oval 99"/>
            <p:cNvSpPr>
              <a:spLocks noChangeArrowheads="1"/>
            </p:cNvSpPr>
            <p:nvPr/>
          </p:nvSpPr>
          <p:spPr bwMode="auto">
            <a:xfrm flipH="1">
              <a:off x="2078" y="2754"/>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67" name="Oval 100"/>
            <p:cNvSpPr>
              <a:spLocks noChangeArrowheads="1"/>
            </p:cNvSpPr>
            <p:nvPr/>
          </p:nvSpPr>
          <p:spPr bwMode="auto">
            <a:xfrm flipH="1">
              <a:off x="1828" y="3338"/>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68" name="Oval 101"/>
            <p:cNvSpPr>
              <a:spLocks noChangeArrowheads="1"/>
            </p:cNvSpPr>
            <p:nvPr/>
          </p:nvSpPr>
          <p:spPr bwMode="auto">
            <a:xfrm flipH="1">
              <a:off x="1939" y="2838"/>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69" name="Oval 102"/>
            <p:cNvSpPr>
              <a:spLocks noChangeArrowheads="1"/>
            </p:cNvSpPr>
            <p:nvPr/>
          </p:nvSpPr>
          <p:spPr bwMode="auto">
            <a:xfrm flipH="1">
              <a:off x="1912" y="3338"/>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70" name="Oval 103"/>
            <p:cNvSpPr>
              <a:spLocks noChangeArrowheads="1"/>
            </p:cNvSpPr>
            <p:nvPr/>
          </p:nvSpPr>
          <p:spPr bwMode="auto">
            <a:xfrm flipH="1">
              <a:off x="2051" y="2838"/>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71" name="Oval 104"/>
            <p:cNvSpPr>
              <a:spLocks noChangeArrowheads="1"/>
            </p:cNvSpPr>
            <p:nvPr/>
          </p:nvSpPr>
          <p:spPr bwMode="auto">
            <a:xfrm flipH="1">
              <a:off x="2329" y="3171"/>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72" name="Oval 105"/>
            <p:cNvSpPr>
              <a:spLocks noChangeArrowheads="1"/>
            </p:cNvSpPr>
            <p:nvPr/>
          </p:nvSpPr>
          <p:spPr bwMode="auto">
            <a:xfrm flipH="1">
              <a:off x="3302" y="3255"/>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73" name="Oval 106"/>
            <p:cNvSpPr>
              <a:spLocks noChangeArrowheads="1"/>
            </p:cNvSpPr>
            <p:nvPr/>
          </p:nvSpPr>
          <p:spPr bwMode="auto">
            <a:xfrm flipH="1">
              <a:off x="2802" y="3199"/>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74" name="Oval 107"/>
            <p:cNvSpPr>
              <a:spLocks noChangeArrowheads="1"/>
            </p:cNvSpPr>
            <p:nvPr/>
          </p:nvSpPr>
          <p:spPr bwMode="auto">
            <a:xfrm flipH="1">
              <a:off x="3135" y="2782"/>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75" name="Oval 108"/>
            <p:cNvSpPr>
              <a:spLocks noChangeArrowheads="1"/>
            </p:cNvSpPr>
            <p:nvPr/>
          </p:nvSpPr>
          <p:spPr bwMode="auto">
            <a:xfrm flipH="1">
              <a:off x="2885" y="3338"/>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76" name="Oval 109"/>
            <p:cNvSpPr>
              <a:spLocks noChangeArrowheads="1"/>
            </p:cNvSpPr>
            <p:nvPr/>
          </p:nvSpPr>
          <p:spPr bwMode="auto">
            <a:xfrm flipH="1">
              <a:off x="2996" y="2838"/>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77" name="Oval 110"/>
            <p:cNvSpPr>
              <a:spLocks noChangeArrowheads="1"/>
            </p:cNvSpPr>
            <p:nvPr/>
          </p:nvSpPr>
          <p:spPr bwMode="auto">
            <a:xfrm flipH="1">
              <a:off x="2968" y="1920"/>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78" name="Oval 112"/>
            <p:cNvSpPr>
              <a:spLocks noChangeArrowheads="1"/>
            </p:cNvSpPr>
            <p:nvPr/>
          </p:nvSpPr>
          <p:spPr bwMode="auto">
            <a:xfrm flipH="1">
              <a:off x="3135" y="2059"/>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79" name="Oval 134"/>
            <p:cNvSpPr>
              <a:spLocks noChangeArrowheads="1"/>
            </p:cNvSpPr>
            <p:nvPr/>
          </p:nvSpPr>
          <p:spPr bwMode="auto">
            <a:xfrm flipH="1">
              <a:off x="3219" y="2337"/>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80" name="Oval 136"/>
            <p:cNvSpPr>
              <a:spLocks noChangeArrowheads="1"/>
            </p:cNvSpPr>
            <p:nvPr/>
          </p:nvSpPr>
          <p:spPr bwMode="auto">
            <a:xfrm flipH="1">
              <a:off x="3219" y="2254"/>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81" name="Oval 147"/>
            <p:cNvSpPr>
              <a:spLocks noChangeArrowheads="1"/>
            </p:cNvSpPr>
            <p:nvPr/>
          </p:nvSpPr>
          <p:spPr bwMode="auto">
            <a:xfrm flipH="1">
              <a:off x="1328" y="3032"/>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82" name="Oval 150"/>
            <p:cNvSpPr>
              <a:spLocks noChangeArrowheads="1"/>
            </p:cNvSpPr>
            <p:nvPr/>
          </p:nvSpPr>
          <p:spPr bwMode="auto">
            <a:xfrm flipH="1">
              <a:off x="1912" y="1753"/>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83" name="Oval 151"/>
            <p:cNvSpPr>
              <a:spLocks noChangeArrowheads="1"/>
            </p:cNvSpPr>
            <p:nvPr/>
          </p:nvSpPr>
          <p:spPr bwMode="auto">
            <a:xfrm flipH="1">
              <a:off x="2023" y="1809"/>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84" name="Oval 152"/>
            <p:cNvSpPr>
              <a:spLocks noChangeArrowheads="1"/>
            </p:cNvSpPr>
            <p:nvPr/>
          </p:nvSpPr>
          <p:spPr bwMode="auto">
            <a:xfrm flipH="1">
              <a:off x="2496" y="1948"/>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85" name="Oval 153"/>
            <p:cNvSpPr>
              <a:spLocks noChangeArrowheads="1"/>
            </p:cNvSpPr>
            <p:nvPr/>
          </p:nvSpPr>
          <p:spPr bwMode="auto">
            <a:xfrm flipH="1">
              <a:off x="2635" y="1892"/>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86" name="Oval 154"/>
            <p:cNvSpPr>
              <a:spLocks noChangeArrowheads="1"/>
            </p:cNvSpPr>
            <p:nvPr/>
          </p:nvSpPr>
          <p:spPr bwMode="auto">
            <a:xfrm flipH="1">
              <a:off x="2662" y="1837"/>
              <a:ext cx="34"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87" name="Oval 155"/>
            <p:cNvSpPr>
              <a:spLocks noChangeArrowheads="1"/>
            </p:cNvSpPr>
            <p:nvPr/>
          </p:nvSpPr>
          <p:spPr bwMode="auto">
            <a:xfrm flipH="1">
              <a:off x="3191" y="1948"/>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88" name="Oval 156"/>
            <p:cNvSpPr>
              <a:spLocks noChangeArrowheads="1"/>
            </p:cNvSpPr>
            <p:nvPr/>
          </p:nvSpPr>
          <p:spPr bwMode="auto">
            <a:xfrm flipH="1">
              <a:off x="3080" y="1892"/>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89" name="Oval 157"/>
            <p:cNvSpPr>
              <a:spLocks noChangeArrowheads="1"/>
            </p:cNvSpPr>
            <p:nvPr/>
          </p:nvSpPr>
          <p:spPr bwMode="auto">
            <a:xfrm flipH="1">
              <a:off x="2996" y="2004"/>
              <a:ext cx="34"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90" name="Oval 158"/>
            <p:cNvSpPr>
              <a:spLocks noChangeArrowheads="1"/>
            </p:cNvSpPr>
            <p:nvPr/>
          </p:nvSpPr>
          <p:spPr bwMode="auto">
            <a:xfrm flipH="1">
              <a:off x="1439" y="2226"/>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91" name="Oval 159"/>
            <p:cNvSpPr>
              <a:spLocks noChangeArrowheads="1"/>
            </p:cNvSpPr>
            <p:nvPr/>
          </p:nvSpPr>
          <p:spPr bwMode="auto">
            <a:xfrm flipH="1">
              <a:off x="1634" y="2087"/>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92" name="Oval 160"/>
            <p:cNvSpPr>
              <a:spLocks noChangeArrowheads="1"/>
            </p:cNvSpPr>
            <p:nvPr/>
          </p:nvSpPr>
          <p:spPr bwMode="auto">
            <a:xfrm flipH="1">
              <a:off x="2523" y="2198"/>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93" name="Oval 161"/>
            <p:cNvSpPr>
              <a:spLocks noChangeArrowheads="1"/>
            </p:cNvSpPr>
            <p:nvPr/>
          </p:nvSpPr>
          <p:spPr bwMode="auto">
            <a:xfrm flipH="1">
              <a:off x="2468" y="2365"/>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94" name="Oval 162"/>
            <p:cNvSpPr>
              <a:spLocks noChangeArrowheads="1"/>
            </p:cNvSpPr>
            <p:nvPr/>
          </p:nvSpPr>
          <p:spPr bwMode="auto">
            <a:xfrm flipH="1">
              <a:off x="2635" y="2282"/>
              <a:ext cx="33"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95" name="Oval 163"/>
            <p:cNvSpPr>
              <a:spLocks noChangeArrowheads="1"/>
            </p:cNvSpPr>
            <p:nvPr/>
          </p:nvSpPr>
          <p:spPr bwMode="auto">
            <a:xfrm flipH="1">
              <a:off x="2078" y="2282"/>
              <a:ext cx="34"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96" name="Oval 164"/>
            <p:cNvSpPr>
              <a:spLocks noChangeArrowheads="1"/>
            </p:cNvSpPr>
            <p:nvPr/>
          </p:nvSpPr>
          <p:spPr bwMode="auto">
            <a:xfrm flipH="1">
              <a:off x="2106" y="2087"/>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97" name="Oval 165"/>
            <p:cNvSpPr>
              <a:spLocks noChangeArrowheads="1"/>
            </p:cNvSpPr>
            <p:nvPr/>
          </p:nvSpPr>
          <p:spPr bwMode="auto">
            <a:xfrm flipH="1">
              <a:off x="1967" y="2671"/>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98" name="Oval 166"/>
            <p:cNvSpPr>
              <a:spLocks noChangeArrowheads="1"/>
            </p:cNvSpPr>
            <p:nvPr/>
          </p:nvSpPr>
          <p:spPr bwMode="auto">
            <a:xfrm flipH="1">
              <a:off x="2635" y="2838"/>
              <a:ext cx="33"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99" name="Oval 167"/>
            <p:cNvSpPr>
              <a:spLocks noChangeArrowheads="1"/>
            </p:cNvSpPr>
            <p:nvPr/>
          </p:nvSpPr>
          <p:spPr bwMode="auto">
            <a:xfrm flipH="1">
              <a:off x="2662" y="2643"/>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00" name="Oval 168"/>
            <p:cNvSpPr>
              <a:spLocks noChangeArrowheads="1"/>
            </p:cNvSpPr>
            <p:nvPr/>
          </p:nvSpPr>
          <p:spPr bwMode="auto">
            <a:xfrm flipH="1">
              <a:off x="3052" y="2782"/>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01" name="Oval 169"/>
            <p:cNvSpPr>
              <a:spLocks noChangeArrowheads="1"/>
            </p:cNvSpPr>
            <p:nvPr/>
          </p:nvSpPr>
          <p:spPr bwMode="auto">
            <a:xfrm flipH="1">
              <a:off x="3080" y="2671"/>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02" name="Oval 170"/>
            <p:cNvSpPr>
              <a:spLocks noChangeArrowheads="1"/>
            </p:cNvSpPr>
            <p:nvPr/>
          </p:nvSpPr>
          <p:spPr bwMode="auto">
            <a:xfrm flipH="1">
              <a:off x="2941" y="2782"/>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03" name="Oval 201"/>
            <p:cNvSpPr>
              <a:spLocks noChangeArrowheads="1"/>
            </p:cNvSpPr>
            <p:nvPr/>
          </p:nvSpPr>
          <p:spPr bwMode="auto">
            <a:xfrm flipH="1">
              <a:off x="3219" y="3255"/>
              <a:ext cx="33"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04" name="Oval 202"/>
            <p:cNvSpPr>
              <a:spLocks noChangeArrowheads="1"/>
            </p:cNvSpPr>
            <p:nvPr/>
          </p:nvSpPr>
          <p:spPr bwMode="auto">
            <a:xfrm flipH="1">
              <a:off x="3135" y="3310"/>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05" name="Oval 203"/>
            <p:cNvSpPr>
              <a:spLocks noChangeArrowheads="1"/>
            </p:cNvSpPr>
            <p:nvPr/>
          </p:nvSpPr>
          <p:spPr bwMode="auto">
            <a:xfrm flipH="1">
              <a:off x="2885" y="3227"/>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06" name="Oval 204"/>
            <p:cNvSpPr>
              <a:spLocks noChangeArrowheads="1"/>
            </p:cNvSpPr>
            <p:nvPr/>
          </p:nvSpPr>
          <p:spPr bwMode="auto">
            <a:xfrm flipH="1">
              <a:off x="2913" y="3144"/>
              <a:ext cx="33"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07" name="Oval 205"/>
            <p:cNvSpPr>
              <a:spLocks noChangeArrowheads="1"/>
            </p:cNvSpPr>
            <p:nvPr/>
          </p:nvSpPr>
          <p:spPr bwMode="auto">
            <a:xfrm flipH="1">
              <a:off x="2468" y="3227"/>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08" name="Oval 206"/>
            <p:cNvSpPr>
              <a:spLocks noChangeArrowheads="1"/>
            </p:cNvSpPr>
            <p:nvPr/>
          </p:nvSpPr>
          <p:spPr bwMode="auto">
            <a:xfrm flipH="1">
              <a:off x="2273" y="3255"/>
              <a:ext cx="34"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09" name="Oval 207"/>
            <p:cNvSpPr>
              <a:spLocks noChangeArrowheads="1"/>
            </p:cNvSpPr>
            <p:nvPr/>
          </p:nvSpPr>
          <p:spPr bwMode="auto">
            <a:xfrm flipH="1">
              <a:off x="2551" y="3310"/>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10" name="Oval 213"/>
            <p:cNvSpPr>
              <a:spLocks noChangeArrowheads="1"/>
            </p:cNvSpPr>
            <p:nvPr/>
          </p:nvSpPr>
          <p:spPr bwMode="auto">
            <a:xfrm flipH="1">
              <a:off x="2051" y="3366"/>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11" name="Oval 214"/>
            <p:cNvSpPr>
              <a:spLocks noChangeArrowheads="1"/>
            </p:cNvSpPr>
            <p:nvPr/>
          </p:nvSpPr>
          <p:spPr bwMode="auto">
            <a:xfrm flipH="1">
              <a:off x="1828" y="3227"/>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12" name="Oval 215"/>
            <p:cNvSpPr>
              <a:spLocks noChangeArrowheads="1"/>
            </p:cNvSpPr>
            <p:nvPr/>
          </p:nvSpPr>
          <p:spPr bwMode="auto">
            <a:xfrm flipH="1">
              <a:off x="1884" y="3394"/>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13" name="Oval 219"/>
            <p:cNvSpPr>
              <a:spLocks noChangeArrowheads="1"/>
            </p:cNvSpPr>
            <p:nvPr/>
          </p:nvSpPr>
          <p:spPr bwMode="auto">
            <a:xfrm flipH="1">
              <a:off x="1328" y="3199"/>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14" name="Oval 220"/>
            <p:cNvSpPr>
              <a:spLocks noChangeArrowheads="1"/>
            </p:cNvSpPr>
            <p:nvPr/>
          </p:nvSpPr>
          <p:spPr bwMode="auto">
            <a:xfrm flipH="1">
              <a:off x="1439" y="3060"/>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15" name="Oval 221"/>
            <p:cNvSpPr>
              <a:spLocks noChangeArrowheads="1"/>
            </p:cNvSpPr>
            <p:nvPr/>
          </p:nvSpPr>
          <p:spPr bwMode="auto">
            <a:xfrm flipH="1">
              <a:off x="1578" y="2699"/>
              <a:ext cx="34"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16" name="Oval 222"/>
            <p:cNvSpPr>
              <a:spLocks noChangeArrowheads="1"/>
            </p:cNvSpPr>
            <p:nvPr/>
          </p:nvSpPr>
          <p:spPr bwMode="auto">
            <a:xfrm flipH="1">
              <a:off x="1606" y="2615"/>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17" name="Oval 223"/>
            <p:cNvSpPr>
              <a:spLocks noChangeArrowheads="1"/>
            </p:cNvSpPr>
            <p:nvPr/>
          </p:nvSpPr>
          <p:spPr bwMode="auto">
            <a:xfrm flipH="1">
              <a:off x="1467" y="2754"/>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18" name="Oval 224"/>
            <p:cNvSpPr>
              <a:spLocks noChangeArrowheads="1"/>
            </p:cNvSpPr>
            <p:nvPr/>
          </p:nvSpPr>
          <p:spPr bwMode="auto">
            <a:xfrm flipH="1">
              <a:off x="1773" y="1726"/>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19" name="Oval 225"/>
            <p:cNvSpPr>
              <a:spLocks noChangeArrowheads="1"/>
            </p:cNvSpPr>
            <p:nvPr/>
          </p:nvSpPr>
          <p:spPr bwMode="auto">
            <a:xfrm flipH="1">
              <a:off x="1856" y="1865"/>
              <a:ext cx="34"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20" name="Oval 226"/>
            <p:cNvSpPr>
              <a:spLocks noChangeArrowheads="1"/>
            </p:cNvSpPr>
            <p:nvPr/>
          </p:nvSpPr>
          <p:spPr bwMode="auto">
            <a:xfrm flipH="1">
              <a:off x="2635" y="1976"/>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21" name="Oval 227"/>
            <p:cNvSpPr>
              <a:spLocks noChangeArrowheads="1"/>
            </p:cNvSpPr>
            <p:nvPr/>
          </p:nvSpPr>
          <p:spPr bwMode="auto">
            <a:xfrm flipH="1">
              <a:off x="2551" y="1837"/>
              <a:ext cx="34"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22" name="Oval 228"/>
            <p:cNvSpPr>
              <a:spLocks noChangeArrowheads="1"/>
            </p:cNvSpPr>
            <p:nvPr/>
          </p:nvSpPr>
          <p:spPr bwMode="auto">
            <a:xfrm flipH="1">
              <a:off x="3080" y="1948"/>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23" name="Oval 229"/>
            <p:cNvSpPr>
              <a:spLocks noChangeArrowheads="1"/>
            </p:cNvSpPr>
            <p:nvPr/>
          </p:nvSpPr>
          <p:spPr bwMode="auto">
            <a:xfrm flipH="1">
              <a:off x="3247" y="2087"/>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24" name="Oval 257"/>
            <p:cNvSpPr>
              <a:spLocks noChangeArrowheads="1"/>
            </p:cNvSpPr>
            <p:nvPr/>
          </p:nvSpPr>
          <p:spPr bwMode="auto">
            <a:xfrm flipH="1">
              <a:off x="2941" y="3366"/>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25" name="Oval 258"/>
            <p:cNvSpPr>
              <a:spLocks noChangeArrowheads="1"/>
            </p:cNvSpPr>
            <p:nvPr/>
          </p:nvSpPr>
          <p:spPr bwMode="auto">
            <a:xfrm flipH="1">
              <a:off x="2802" y="3338"/>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26" name="Oval 259"/>
            <p:cNvSpPr>
              <a:spLocks noChangeArrowheads="1"/>
            </p:cNvSpPr>
            <p:nvPr/>
          </p:nvSpPr>
          <p:spPr bwMode="auto">
            <a:xfrm flipH="1">
              <a:off x="2774" y="3116"/>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27" name="Oval 260"/>
            <p:cNvSpPr>
              <a:spLocks noChangeArrowheads="1"/>
            </p:cNvSpPr>
            <p:nvPr/>
          </p:nvSpPr>
          <p:spPr bwMode="auto">
            <a:xfrm flipH="1">
              <a:off x="2412" y="3144"/>
              <a:ext cx="34"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28" name="Oval 261"/>
            <p:cNvSpPr>
              <a:spLocks noChangeArrowheads="1"/>
            </p:cNvSpPr>
            <p:nvPr/>
          </p:nvSpPr>
          <p:spPr bwMode="auto">
            <a:xfrm flipH="1">
              <a:off x="2523" y="3171"/>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29" name="Oval 262"/>
            <p:cNvSpPr>
              <a:spLocks noChangeArrowheads="1"/>
            </p:cNvSpPr>
            <p:nvPr/>
          </p:nvSpPr>
          <p:spPr bwMode="auto">
            <a:xfrm flipH="1">
              <a:off x="2357" y="3255"/>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30" name="Oval 263"/>
            <p:cNvSpPr>
              <a:spLocks noChangeArrowheads="1"/>
            </p:cNvSpPr>
            <p:nvPr/>
          </p:nvSpPr>
          <p:spPr bwMode="auto">
            <a:xfrm flipH="1">
              <a:off x="2051" y="3283"/>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31" name="Oval 264"/>
            <p:cNvSpPr>
              <a:spLocks noChangeArrowheads="1"/>
            </p:cNvSpPr>
            <p:nvPr/>
          </p:nvSpPr>
          <p:spPr bwMode="auto">
            <a:xfrm flipH="1">
              <a:off x="1967" y="3394"/>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32" name="Oval 270"/>
            <p:cNvSpPr>
              <a:spLocks noChangeArrowheads="1"/>
            </p:cNvSpPr>
            <p:nvPr/>
          </p:nvSpPr>
          <p:spPr bwMode="auto">
            <a:xfrm flipH="1">
              <a:off x="1439" y="3199"/>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33" name="Oval 271"/>
            <p:cNvSpPr>
              <a:spLocks noChangeArrowheads="1"/>
            </p:cNvSpPr>
            <p:nvPr/>
          </p:nvSpPr>
          <p:spPr bwMode="auto">
            <a:xfrm flipH="1">
              <a:off x="1522" y="3060"/>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34" name="Oval 272"/>
            <p:cNvSpPr>
              <a:spLocks noChangeArrowheads="1"/>
            </p:cNvSpPr>
            <p:nvPr/>
          </p:nvSpPr>
          <p:spPr bwMode="auto">
            <a:xfrm flipH="1">
              <a:off x="1328" y="3116"/>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35" name="Oval 273"/>
            <p:cNvSpPr>
              <a:spLocks noChangeArrowheads="1"/>
            </p:cNvSpPr>
            <p:nvPr/>
          </p:nvSpPr>
          <p:spPr bwMode="auto">
            <a:xfrm flipH="1">
              <a:off x="1550" y="2782"/>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36" name="Oval 274"/>
            <p:cNvSpPr>
              <a:spLocks noChangeArrowheads="1"/>
            </p:cNvSpPr>
            <p:nvPr/>
          </p:nvSpPr>
          <p:spPr bwMode="auto">
            <a:xfrm flipH="1">
              <a:off x="1634" y="2754"/>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37" name="Oval 275"/>
            <p:cNvSpPr>
              <a:spLocks noChangeArrowheads="1"/>
            </p:cNvSpPr>
            <p:nvPr/>
          </p:nvSpPr>
          <p:spPr bwMode="auto">
            <a:xfrm flipH="1">
              <a:off x="2051" y="2643"/>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38" name="Oval 276"/>
            <p:cNvSpPr>
              <a:spLocks noChangeArrowheads="1"/>
            </p:cNvSpPr>
            <p:nvPr/>
          </p:nvSpPr>
          <p:spPr bwMode="auto">
            <a:xfrm flipH="1">
              <a:off x="2162" y="2727"/>
              <a:ext cx="34"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39" name="Oval 277"/>
            <p:cNvSpPr>
              <a:spLocks noChangeArrowheads="1"/>
            </p:cNvSpPr>
            <p:nvPr/>
          </p:nvSpPr>
          <p:spPr bwMode="auto">
            <a:xfrm flipH="1">
              <a:off x="2106" y="2365"/>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40" name="Oval 278"/>
            <p:cNvSpPr>
              <a:spLocks noChangeArrowheads="1"/>
            </p:cNvSpPr>
            <p:nvPr/>
          </p:nvSpPr>
          <p:spPr bwMode="auto">
            <a:xfrm flipH="1">
              <a:off x="1939" y="2170"/>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41" name="Oval 279"/>
            <p:cNvSpPr>
              <a:spLocks noChangeArrowheads="1"/>
            </p:cNvSpPr>
            <p:nvPr/>
          </p:nvSpPr>
          <p:spPr bwMode="auto">
            <a:xfrm flipH="1">
              <a:off x="2496" y="2310"/>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42" name="Oval 280"/>
            <p:cNvSpPr>
              <a:spLocks noChangeArrowheads="1"/>
            </p:cNvSpPr>
            <p:nvPr/>
          </p:nvSpPr>
          <p:spPr bwMode="auto">
            <a:xfrm flipH="1">
              <a:off x="2690" y="2170"/>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43" name="Oval 281"/>
            <p:cNvSpPr>
              <a:spLocks noChangeArrowheads="1"/>
            </p:cNvSpPr>
            <p:nvPr/>
          </p:nvSpPr>
          <p:spPr bwMode="auto">
            <a:xfrm flipH="1">
              <a:off x="3135" y="2337"/>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44" name="Oval 282"/>
            <p:cNvSpPr>
              <a:spLocks noChangeArrowheads="1"/>
            </p:cNvSpPr>
            <p:nvPr/>
          </p:nvSpPr>
          <p:spPr bwMode="auto">
            <a:xfrm flipH="1">
              <a:off x="3052" y="2254"/>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45" name="Oval 283"/>
            <p:cNvSpPr>
              <a:spLocks noChangeArrowheads="1"/>
            </p:cNvSpPr>
            <p:nvPr/>
          </p:nvSpPr>
          <p:spPr bwMode="auto">
            <a:xfrm flipH="1">
              <a:off x="3274" y="2421"/>
              <a:ext cx="34"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46" name="Oval 284"/>
            <p:cNvSpPr>
              <a:spLocks noChangeArrowheads="1"/>
            </p:cNvSpPr>
            <p:nvPr/>
          </p:nvSpPr>
          <p:spPr bwMode="auto">
            <a:xfrm flipH="1">
              <a:off x="2607" y="2671"/>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47" name="Oval 285"/>
            <p:cNvSpPr>
              <a:spLocks noChangeArrowheads="1"/>
            </p:cNvSpPr>
            <p:nvPr/>
          </p:nvSpPr>
          <p:spPr bwMode="auto">
            <a:xfrm flipH="1">
              <a:off x="2496" y="2615"/>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48" name="Oval 286"/>
            <p:cNvSpPr>
              <a:spLocks noChangeArrowheads="1"/>
            </p:cNvSpPr>
            <p:nvPr/>
          </p:nvSpPr>
          <p:spPr bwMode="auto">
            <a:xfrm flipH="1">
              <a:off x="2551" y="2893"/>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749" name="Oval 287"/>
            <p:cNvSpPr>
              <a:spLocks noChangeArrowheads="1"/>
            </p:cNvSpPr>
            <p:nvPr/>
          </p:nvSpPr>
          <p:spPr bwMode="auto">
            <a:xfrm flipH="1">
              <a:off x="3191" y="2727"/>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grpSp>
      <p:sp>
        <p:nvSpPr>
          <p:cNvPr id="19461" name="Rectangle 587"/>
          <p:cNvSpPr>
            <a:spLocks noChangeArrowheads="1"/>
          </p:cNvSpPr>
          <p:nvPr/>
        </p:nvSpPr>
        <p:spPr bwMode="auto">
          <a:xfrm>
            <a:off x="1485900" y="1815704"/>
            <a:ext cx="6137672" cy="311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110000"/>
              </a:lnSpc>
              <a:spcBef>
                <a:spcPts val="450"/>
              </a:spcBef>
              <a:spcAft>
                <a:spcPts val="450"/>
              </a:spcAft>
              <a:buClr>
                <a:schemeClr val="accent2"/>
              </a:buClr>
              <a:buSzPct val="110000"/>
            </a:pPr>
            <a:r>
              <a:rPr lang="en-US" altLang="en-US" sz="1350" dirty="0">
                <a:latin typeface="+mn-lt"/>
              </a:rPr>
              <a:t>Use RANSAC to estimate fundamental matrix between each pair</a:t>
            </a:r>
          </a:p>
        </p:txBody>
      </p:sp>
      <p:grpSp>
        <p:nvGrpSpPr>
          <p:cNvPr id="3" name="Group 588"/>
          <p:cNvGrpSpPr>
            <a:grpSpLocks/>
          </p:cNvGrpSpPr>
          <p:nvPr/>
        </p:nvGrpSpPr>
        <p:grpSpPr bwMode="auto">
          <a:xfrm>
            <a:off x="2952751" y="2651524"/>
            <a:ext cx="3174206" cy="2783681"/>
            <a:chOff x="1300" y="1670"/>
            <a:chExt cx="2049" cy="1800"/>
          </a:xfrm>
        </p:grpSpPr>
        <p:sp>
          <p:nvSpPr>
            <p:cNvPr id="19463" name="Line 589"/>
            <p:cNvSpPr>
              <a:spLocks noChangeShapeType="1"/>
            </p:cNvSpPr>
            <p:nvPr/>
          </p:nvSpPr>
          <p:spPr bwMode="auto">
            <a:xfrm flipH="1">
              <a:off x="3098" y="2354"/>
              <a:ext cx="24" cy="435"/>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9464" name="Line 590"/>
            <p:cNvSpPr>
              <a:spLocks noChangeShapeType="1"/>
            </p:cNvSpPr>
            <p:nvPr/>
          </p:nvSpPr>
          <p:spPr bwMode="auto">
            <a:xfrm>
              <a:off x="3074" y="2813"/>
              <a:ext cx="120" cy="436"/>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9465" name="Line 591"/>
            <p:cNvSpPr>
              <a:spLocks noChangeShapeType="1"/>
            </p:cNvSpPr>
            <p:nvPr/>
          </p:nvSpPr>
          <p:spPr bwMode="auto">
            <a:xfrm flipV="1">
              <a:off x="2057" y="2273"/>
              <a:ext cx="580" cy="468"/>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9466" name="Line 592"/>
            <p:cNvSpPr>
              <a:spLocks noChangeShapeType="1"/>
            </p:cNvSpPr>
            <p:nvPr/>
          </p:nvSpPr>
          <p:spPr bwMode="auto">
            <a:xfrm>
              <a:off x="2638" y="2281"/>
              <a:ext cx="483" cy="40"/>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9467" name="Line 593"/>
            <p:cNvSpPr>
              <a:spLocks noChangeShapeType="1"/>
            </p:cNvSpPr>
            <p:nvPr/>
          </p:nvSpPr>
          <p:spPr bwMode="auto">
            <a:xfrm>
              <a:off x="1912" y="1809"/>
              <a:ext cx="166" cy="473"/>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9468" name="Line 594"/>
            <p:cNvSpPr>
              <a:spLocks noChangeShapeType="1"/>
            </p:cNvSpPr>
            <p:nvPr/>
          </p:nvSpPr>
          <p:spPr bwMode="auto">
            <a:xfrm>
              <a:off x="1912" y="1809"/>
              <a:ext cx="139" cy="973"/>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9469" name="Line 595"/>
            <p:cNvSpPr>
              <a:spLocks noChangeShapeType="1"/>
            </p:cNvSpPr>
            <p:nvPr/>
          </p:nvSpPr>
          <p:spPr bwMode="auto">
            <a:xfrm flipH="1">
              <a:off x="2051" y="2282"/>
              <a:ext cx="27" cy="500"/>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9470" name="Line 596"/>
            <p:cNvSpPr>
              <a:spLocks noChangeShapeType="1"/>
            </p:cNvSpPr>
            <p:nvPr/>
          </p:nvSpPr>
          <p:spPr bwMode="auto">
            <a:xfrm>
              <a:off x="1522" y="2615"/>
              <a:ext cx="529" cy="167"/>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9471" name="Line 597"/>
            <p:cNvSpPr>
              <a:spLocks noChangeShapeType="1"/>
            </p:cNvSpPr>
            <p:nvPr/>
          </p:nvSpPr>
          <p:spPr bwMode="auto">
            <a:xfrm>
              <a:off x="1522" y="3144"/>
              <a:ext cx="473" cy="194"/>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9472" name="Line 598"/>
            <p:cNvSpPr>
              <a:spLocks noChangeShapeType="1"/>
            </p:cNvSpPr>
            <p:nvPr/>
          </p:nvSpPr>
          <p:spPr bwMode="auto">
            <a:xfrm flipH="1">
              <a:off x="1606" y="1892"/>
              <a:ext cx="1029" cy="751"/>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9473" name="Line 599"/>
            <p:cNvSpPr>
              <a:spLocks noChangeShapeType="1"/>
            </p:cNvSpPr>
            <p:nvPr/>
          </p:nvSpPr>
          <p:spPr bwMode="auto">
            <a:xfrm>
              <a:off x="2440" y="3227"/>
              <a:ext cx="473" cy="56"/>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9474" name="Line 600"/>
            <p:cNvSpPr>
              <a:spLocks noChangeShapeType="1"/>
            </p:cNvSpPr>
            <p:nvPr/>
          </p:nvSpPr>
          <p:spPr bwMode="auto">
            <a:xfrm>
              <a:off x="1550" y="2699"/>
              <a:ext cx="1363" cy="584"/>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9475" name="Line 601"/>
            <p:cNvSpPr>
              <a:spLocks noChangeShapeType="1"/>
            </p:cNvSpPr>
            <p:nvPr/>
          </p:nvSpPr>
          <p:spPr bwMode="auto">
            <a:xfrm flipV="1">
              <a:off x="1467" y="2782"/>
              <a:ext cx="556" cy="306"/>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9476" name="Line 602"/>
            <p:cNvSpPr>
              <a:spLocks noChangeShapeType="1"/>
            </p:cNvSpPr>
            <p:nvPr/>
          </p:nvSpPr>
          <p:spPr bwMode="auto">
            <a:xfrm flipV="1">
              <a:off x="2440" y="2782"/>
              <a:ext cx="640" cy="445"/>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9477" name="Line 603"/>
            <p:cNvSpPr>
              <a:spLocks noChangeShapeType="1"/>
            </p:cNvSpPr>
            <p:nvPr/>
          </p:nvSpPr>
          <p:spPr bwMode="auto">
            <a:xfrm flipV="1">
              <a:off x="2579" y="2004"/>
              <a:ext cx="445" cy="250"/>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9478" name="Line 604"/>
            <p:cNvSpPr>
              <a:spLocks noChangeShapeType="1"/>
            </p:cNvSpPr>
            <p:nvPr/>
          </p:nvSpPr>
          <p:spPr bwMode="auto">
            <a:xfrm flipH="1" flipV="1">
              <a:off x="2078" y="2727"/>
              <a:ext cx="529" cy="27"/>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19479" name="Line 605"/>
            <p:cNvSpPr>
              <a:spLocks noChangeShapeType="1"/>
            </p:cNvSpPr>
            <p:nvPr/>
          </p:nvSpPr>
          <p:spPr bwMode="auto">
            <a:xfrm flipH="1">
              <a:off x="1967" y="2365"/>
              <a:ext cx="1140" cy="973"/>
            </a:xfrm>
            <a:prstGeom prst="line">
              <a:avLst/>
            </a:prstGeom>
            <a:noFill/>
            <a:ln w="349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pic>
          <p:nvPicPr>
            <p:cNvPr id="19480" name="Picture 606" descr="vgasull_23497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 y="3199"/>
              <a:ext cx="361"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81" name="Picture 607" descr="vgasull_251380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1" y="1865"/>
              <a:ext cx="361"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82" name="Picture 608" descr="12537899@N00_619986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0" y="3005"/>
              <a:ext cx="361"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83" name="Picture 609" descr="amos_33004438"/>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5" y="1670"/>
              <a:ext cx="361"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4925">
                  <a:solidFill>
                    <a:srgbClr val="000000"/>
                  </a:solidFill>
                  <a:miter lim="800000"/>
                  <a:headEnd/>
                  <a:tailEnd/>
                </a14:hiddenLine>
              </a:ext>
            </a:extLst>
          </p:spPr>
        </p:pic>
        <p:pic>
          <p:nvPicPr>
            <p:cNvPr id="19484" name="Picture 610" descr="antmoose_358932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5" y="2059"/>
              <a:ext cx="362"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85" name="Picture 611" descr="brodo_16087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5" y="3116"/>
              <a:ext cx="362"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86" name="Picture 612" descr="daryoush_665363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8" y="2226"/>
              <a:ext cx="362"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87" name="Picture 613" descr="ekenzie_18947135"/>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746" y="3088"/>
              <a:ext cx="243" cy="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88" name="Picture 614" descr="ewanmcdowall_6082158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84" y="2615"/>
              <a:ext cx="361"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89" name="Picture 615" descr="gauiscaecilius_6683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2" y="2143"/>
              <a:ext cx="362"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90" name="Picture 616" descr="kurtnaks_31263284"/>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439" y="2476"/>
              <a:ext cx="241" cy="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91" name="Picture 617" descr="kurtnaks_3126473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07" y="3088"/>
              <a:ext cx="242" cy="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92" name="Picture 618" descr="kurtnaks_3126825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12" y="1809"/>
              <a:ext cx="362" cy="2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93" name="Picture 619" descr="mrjennings_2329908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68" y="2588"/>
              <a:ext cx="271" cy="3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94" name="Picture 620" descr="mrjennings_6262446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13" y="2643"/>
              <a:ext cx="361"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95" name="Picture 621" descr="mscolly_8512764"/>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912" y="2059"/>
              <a:ext cx="271" cy="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96" name="Picture 622" descr="daryoush_665363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8" y="2226"/>
              <a:ext cx="362"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97" name="Picture 623" descr="gauiscaecilius_6683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2" y="2143"/>
              <a:ext cx="362"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98" name="Picture 624" descr="mscolly_8512764"/>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912" y="2059"/>
              <a:ext cx="271" cy="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99" name="Oval 625"/>
            <p:cNvSpPr>
              <a:spLocks noChangeArrowheads="1"/>
            </p:cNvSpPr>
            <p:nvPr/>
          </p:nvSpPr>
          <p:spPr bwMode="auto">
            <a:xfrm flipH="1">
              <a:off x="1828" y="1781"/>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00" name="Oval 626"/>
            <p:cNvSpPr>
              <a:spLocks noChangeArrowheads="1"/>
            </p:cNvSpPr>
            <p:nvPr/>
          </p:nvSpPr>
          <p:spPr bwMode="auto">
            <a:xfrm flipH="1">
              <a:off x="1934" y="1837"/>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01" name="Oval 627"/>
            <p:cNvSpPr>
              <a:spLocks noChangeArrowheads="1"/>
            </p:cNvSpPr>
            <p:nvPr/>
          </p:nvSpPr>
          <p:spPr bwMode="auto">
            <a:xfrm flipH="1">
              <a:off x="2045" y="1726"/>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02" name="Oval 628"/>
            <p:cNvSpPr>
              <a:spLocks noChangeArrowheads="1"/>
            </p:cNvSpPr>
            <p:nvPr/>
          </p:nvSpPr>
          <p:spPr bwMode="auto">
            <a:xfrm flipH="1">
              <a:off x="1967" y="2109"/>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03" name="Oval 629"/>
            <p:cNvSpPr>
              <a:spLocks noChangeArrowheads="1"/>
            </p:cNvSpPr>
            <p:nvPr/>
          </p:nvSpPr>
          <p:spPr bwMode="auto">
            <a:xfrm flipH="1">
              <a:off x="2078" y="2198"/>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04" name="Oval 630"/>
            <p:cNvSpPr>
              <a:spLocks noChangeArrowheads="1"/>
            </p:cNvSpPr>
            <p:nvPr/>
          </p:nvSpPr>
          <p:spPr bwMode="auto">
            <a:xfrm flipH="1">
              <a:off x="1773" y="1865"/>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ltLang="en-US" sz="1350"/>
            </a:p>
          </p:txBody>
        </p:sp>
        <p:sp>
          <p:nvSpPr>
            <p:cNvPr id="19505" name="Oval 631"/>
            <p:cNvSpPr>
              <a:spLocks noChangeArrowheads="1"/>
            </p:cNvSpPr>
            <p:nvPr/>
          </p:nvSpPr>
          <p:spPr bwMode="auto">
            <a:xfrm flipH="1">
              <a:off x="2468" y="1865"/>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06" name="Oval 632"/>
            <p:cNvSpPr>
              <a:spLocks noChangeArrowheads="1"/>
            </p:cNvSpPr>
            <p:nvPr/>
          </p:nvSpPr>
          <p:spPr bwMode="auto">
            <a:xfrm flipH="1">
              <a:off x="1967" y="2282"/>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07" name="Oval 633"/>
            <p:cNvSpPr>
              <a:spLocks noChangeArrowheads="1"/>
            </p:cNvSpPr>
            <p:nvPr/>
          </p:nvSpPr>
          <p:spPr bwMode="auto">
            <a:xfrm flipH="1">
              <a:off x="2718" y="1892"/>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08" name="Oval 634"/>
            <p:cNvSpPr>
              <a:spLocks noChangeArrowheads="1"/>
            </p:cNvSpPr>
            <p:nvPr/>
          </p:nvSpPr>
          <p:spPr bwMode="auto">
            <a:xfrm flipH="1">
              <a:off x="2551" y="2004"/>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09" name="Oval 635"/>
            <p:cNvSpPr>
              <a:spLocks noChangeArrowheads="1"/>
            </p:cNvSpPr>
            <p:nvPr/>
          </p:nvSpPr>
          <p:spPr bwMode="auto">
            <a:xfrm flipH="1">
              <a:off x="2440" y="2198"/>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10" name="Oval 636"/>
            <p:cNvSpPr>
              <a:spLocks noChangeArrowheads="1"/>
            </p:cNvSpPr>
            <p:nvPr/>
          </p:nvSpPr>
          <p:spPr bwMode="auto">
            <a:xfrm flipH="1">
              <a:off x="2718" y="2337"/>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11" name="Oval 637"/>
            <p:cNvSpPr>
              <a:spLocks noChangeArrowheads="1"/>
            </p:cNvSpPr>
            <p:nvPr/>
          </p:nvSpPr>
          <p:spPr bwMode="auto">
            <a:xfrm flipH="1">
              <a:off x="2551" y="2699"/>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12" name="Oval 638"/>
            <p:cNvSpPr>
              <a:spLocks noChangeArrowheads="1"/>
            </p:cNvSpPr>
            <p:nvPr/>
          </p:nvSpPr>
          <p:spPr bwMode="auto">
            <a:xfrm flipH="1">
              <a:off x="2662" y="2754"/>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13" name="Oval 639"/>
            <p:cNvSpPr>
              <a:spLocks noChangeArrowheads="1"/>
            </p:cNvSpPr>
            <p:nvPr/>
          </p:nvSpPr>
          <p:spPr bwMode="auto">
            <a:xfrm flipH="1">
              <a:off x="2190" y="2643"/>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14" name="Oval 640"/>
            <p:cNvSpPr>
              <a:spLocks noChangeArrowheads="1"/>
            </p:cNvSpPr>
            <p:nvPr/>
          </p:nvSpPr>
          <p:spPr bwMode="auto">
            <a:xfrm flipH="1">
              <a:off x="2496" y="2866"/>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15" name="Oval 641"/>
            <p:cNvSpPr>
              <a:spLocks noChangeArrowheads="1"/>
            </p:cNvSpPr>
            <p:nvPr/>
          </p:nvSpPr>
          <p:spPr bwMode="auto">
            <a:xfrm flipH="1">
              <a:off x="2078" y="2754"/>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16" name="Oval 642"/>
            <p:cNvSpPr>
              <a:spLocks noChangeArrowheads="1"/>
            </p:cNvSpPr>
            <p:nvPr/>
          </p:nvSpPr>
          <p:spPr bwMode="auto">
            <a:xfrm flipH="1">
              <a:off x="1550" y="2532"/>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17" name="Oval 643"/>
            <p:cNvSpPr>
              <a:spLocks noChangeArrowheads="1"/>
            </p:cNvSpPr>
            <p:nvPr/>
          </p:nvSpPr>
          <p:spPr bwMode="auto">
            <a:xfrm flipH="1">
              <a:off x="1494" y="2671"/>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18" name="Oval 644"/>
            <p:cNvSpPr>
              <a:spLocks noChangeArrowheads="1"/>
            </p:cNvSpPr>
            <p:nvPr/>
          </p:nvSpPr>
          <p:spPr bwMode="auto">
            <a:xfrm flipH="1">
              <a:off x="1439" y="2143"/>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19" name="Oval 645"/>
            <p:cNvSpPr>
              <a:spLocks noChangeArrowheads="1"/>
            </p:cNvSpPr>
            <p:nvPr/>
          </p:nvSpPr>
          <p:spPr bwMode="auto">
            <a:xfrm flipH="1">
              <a:off x="1606" y="2170"/>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20" name="Oval 646"/>
            <p:cNvSpPr>
              <a:spLocks noChangeArrowheads="1"/>
            </p:cNvSpPr>
            <p:nvPr/>
          </p:nvSpPr>
          <p:spPr bwMode="auto">
            <a:xfrm flipH="1">
              <a:off x="1606" y="3116"/>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21" name="Oval 647"/>
            <p:cNvSpPr>
              <a:spLocks noChangeArrowheads="1"/>
            </p:cNvSpPr>
            <p:nvPr/>
          </p:nvSpPr>
          <p:spPr bwMode="auto">
            <a:xfrm flipH="1">
              <a:off x="1550" y="3199"/>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22" name="Oval 648"/>
            <p:cNvSpPr>
              <a:spLocks noChangeArrowheads="1"/>
            </p:cNvSpPr>
            <p:nvPr/>
          </p:nvSpPr>
          <p:spPr bwMode="auto">
            <a:xfrm flipH="1">
              <a:off x="3191" y="3171"/>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23" name="Oval 649"/>
            <p:cNvSpPr>
              <a:spLocks noChangeArrowheads="1"/>
            </p:cNvSpPr>
            <p:nvPr/>
          </p:nvSpPr>
          <p:spPr bwMode="auto">
            <a:xfrm flipH="1">
              <a:off x="1967" y="3255"/>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24" name="Oval 650"/>
            <p:cNvSpPr>
              <a:spLocks noChangeArrowheads="1"/>
            </p:cNvSpPr>
            <p:nvPr/>
          </p:nvSpPr>
          <p:spPr bwMode="auto">
            <a:xfrm flipH="1">
              <a:off x="2078" y="2754"/>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25" name="Oval 651"/>
            <p:cNvSpPr>
              <a:spLocks noChangeArrowheads="1"/>
            </p:cNvSpPr>
            <p:nvPr/>
          </p:nvSpPr>
          <p:spPr bwMode="auto">
            <a:xfrm flipH="1">
              <a:off x="1828" y="3338"/>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26" name="Oval 652"/>
            <p:cNvSpPr>
              <a:spLocks noChangeArrowheads="1"/>
            </p:cNvSpPr>
            <p:nvPr/>
          </p:nvSpPr>
          <p:spPr bwMode="auto">
            <a:xfrm flipH="1">
              <a:off x="1939" y="2838"/>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27" name="Oval 653"/>
            <p:cNvSpPr>
              <a:spLocks noChangeArrowheads="1"/>
            </p:cNvSpPr>
            <p:nvPr/>
          </p:nvSpPr>
          <p:spPr bwMode="auto">
            <a:xfrm flipH="1">
              <a:off x="1912" y="3338"/>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28" name="Oval 654"/>
            <p:cNvSpPr>
              <a:spLocks noChangeArrowheads="1"/>
            </p:cNvSpPr>
            <p:nvPr/>
          </p:nvSpPr>
          <p:spPr bwMode="auto">
            <a:xfrm flipH="1">
              <a:off x="2051" y="2838"/>
              <a:ext cx="33"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29" name="Oval 655"/>
            <p:cNvSpPr>
              <a:spLocks noChangeArrowheads="1"/>
            </p:cNvSpPr>
            <p:nvPr/>
          </p:nvSpPr>
          <p:spPr bwMode="auto">
            <a:xfrm flipH="1">
              <a:off x="2329" y="3171"/>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30" name="Oval 656"/>
            <p:cNvSpPr>
              <a:spLocks noChangeArrowheads="1"/>
            </p:cNvSpPr>
            <p:nvPr/>
          </p:nvSpPr>
          <p:spPr bwMode="auto">
            <a:xfrm flipH="1">
              <a:off x="3302" y="3255"/>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31" name="Oval 657"/>
            <p:cNvSpPr>
              <a:spLocks noChangeArrowheads="1"/>
            </p:cNvSpPr>
            <p:nvPr/>
          </p:nvSpPr>
          <p:spPr bwMode="auto">
            <a:xfrm flipH="1">
              <a:off x="2802" y="3199"/>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32" name="Oval 658"/>
            <p:cNvSpPr>
              <a:spLocks noChangeArrowheads="1"/>
            </p:cNvSpPr>
            <p:nvPr/>
          </p:nvSpPr>
          <p:spPr bwMode="auto">
            <a:xfrm flipH="1">
              <a:off x="3135" y="2782"/>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33" name="Oval 659"/>
            <p:cNvSpPr>
              <a:spLocks noChangeArrowheads="1"/>
            </p:cNvSpPr>
            <p:nvPr/>
          </p:nvSpPr>
          <p:spPr bwMode="auto">
            <a:xfrm flipH="1">
              <a:off x="2885" y="3338"/>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34" name="Oval 660"/>
            <p:cNvSpPr>
              <a:spLocks noChangeArrowheads="1"/>
            </p:cNvSpPr>
            <p:nvPr/>
          </p:nvSpPr>
          <p:spPr bwMode="auto">
            <a:xfrm flipH="1">
              <a:off x="2996" y="2838"/>
              <a:ext cx="34" cy="33"/>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35" name="Oval 661"/>
            <p:cNvSpPr>
              <a:spLocks noChangeArrowheads="1"/>
            </p:cNvSpPr>
            <p:nvPr/>
          </p:nvSpPr>
          <p:spPr bwMode="auto">
            <a:xfrm flipH="1">
              <a:off x="2968" y="1920"/>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36" name="Oval 662"/>
            <p:cNvSpPr>
              <a:spLocks noChangeArrowheads="1"/>
            </p:cNvSpPr>
            <p:nvPr/>
          </p:nvSpPr>
          <p:spPr bwMode="auto">
            <a:xfrm flipH="1">
              <a:off x="3135" y="2059"/>
              <a:ext cx="34"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37" name="Oval 663"/>
            <p:cNvSpPr>
              <a:spLocks noChangeArrowheads="1"/>
            </p:cNvSpPr>
            <p:nvPr/>
          </p:nvSpPr>
          <p:spPr bwMode="auto">
            <a:xfrm flipH="1">
              <a:off x="3219" y="2337"/>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38" name="Oval 664"/>
            <p:cNvSpPr>
              <a:spLocks noChangeArrowheads="1"/>
            </p:cNvSpPr>
            <p:nvPr/>
          </p:nvSpPr>
          <p:spPr bwMode="auto">
            <a:xfrm flipH="1">
              <a:off x="3219" y="2254"/>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39" name="Oval 665"/>
            <p:cNvSpPr>
              <a:spLocks noChangeArrowheads="1"/>
            </p:cNvSpPr>
            <p:nvPr/>
          </p:nvSpPr>
          <p:spPr bwMode="auto">
            <a:xfrm flipH="1">
              <a:off x="1328" y="3032"/>
              <a:ext cx="33" cy="34"/>
            </a:xfrm>
            <a:prstGeom prst="ellipse">
              <a:avLst/>
            </a:prstGeom>
            <a:solidFill>
              <a:srgbClr val="FF00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40" name="Oval 666"/>
            <p:cNvSpPr>
              <a:spLocks noChangeArrowheads="1"/>
            </p:cNvSpPr>
            <p:nvPr/>
          </p:nvSpPr>
          <p:spPr bwMode="auto">
            <a:xfrm flipH="1">
              <a:off x="1912" y="1753"/>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41" name="Oval 667"/>
            <p:cNvSpPr>
              <a:spLocks noChangeArrowheads="1"/>
            </p:cNvSpPr>
            <p:nvPr/>
          </p:nvSpPr>
          <p:spPr bwMode="auto">
            <a:xfrm flipH="1">
              <a:off x="2023" y="1809"/>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42" name="Oval 668"/>
            <p:cNvSpPr>
              <a:spLocks noChangeArrowheads="1"/>
            </p:cNvSpPr>
            <p:nvPr/>
          </p:nvSpPr>
          <p:spPr bwMode="auto">
            <a:xfrm flipH="1">
              <a:off x="2496" y="1948"/>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43" name="Oval 669"/>
            <p:cNvSpPr>
              <a:spLocks noChangeArrowheads="1"/>
            </p:cNvSpPr>
            <p:nvPr/>
          </p:nvSpPr>
          <p:spPr bwMode="auto">
            <a:xfrm flipH="1">
              <a:off x="2635" y="1892"/>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44" name="Oval 670"/>
            <p:cNvSpPr>
              <a:spLocks noChangeArrowheads="1"/>
            </p:cNvSpPr>
            <p:nvPr/>
          </p:nvSpPr>
          <p:spPr bwMode="auto">
            <a:xfrm flipH="1">
              <a:off x="2662" y="1837"/>
              <a:ext cx="34"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45" name="Oval 671"/>
            <p:cNvSpPr>
              <a:spLocks noChangeArrowheads="1"/>
            </p:cNvSpPr>
            <p:nvPr/>
          </p:nvSpPr>
          <p:spPr bwMode="auto">
            <a:xfrm flipH="1">
              <a:off x="3191" y="1948"/>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46" name="Oval 672"/>
            <p:cNvSpPr>
              <a:spLocks noChangeArrowheads="1"/>
            </p:cNvSpPr>
            <p:nvPr/>
          </p:nvSpPr>
          <p:spPr bwMode="auto">
            <a:xfrm flipH="1">
              <a:off x="3080" y="1892"/>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47" name="Oval 673"/>
            <p:cNvSpPr>
              <a:spLocks noChangeArrowheads="1"/>
            </p:cNvSpPr>
            <p:nvPr/>
          </p:nvSpPr>
          <p:spPr bwMode="auto">
            <a:xfrm flipH="1">
              <a:off x="2996" y="2004"/>
              <a:ext cx="34"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48" name="Oval 674"/>
            <p:cNvSpPr>
              <a:spLocks noChangeArrowheads="1"/>
            </p:cNvSpPr>
            <p:nvPr/>
          </p:nvSpPr>
          <p:spPr bwMode="auto">
            <a:xfrm flipH="1">
              <a:off x="1439" y="2226"/>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49" name="Oval 675"/>
            <p:cNvSpPr>
              <a:spLocks noChangeArrowheads="1"/>
            </p:cNvSpPr>
            <p:nvPr/>
          </p:nvSpPr>
          <p:spPr bwMode="auto">
            <a:xfrm flipH="1">
              <a:off x="1634" y="2087"/>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50" name="Oval 676"/>
            <p:cNvSpPr>
              <a:spLocks noChangeArrowheads="1"/>
            </p:cNvSpPr>
            <p:nvPr/>
          </p:nvSpPr>
          <p:spPr bwMode="auto">
            <a:xfrm flipH="1">
              <a:off x="2523" y="2198"/>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51" name="Oval 677"/>
            <p:cNvSpPr>
              <a:spLocks noChangeArrowheads="1"/>
            </p:cNvSpPr>
            <p:nvPr/>
          </p:nvSpPr>
          <p:spPr bwMode="auto">
            <a:xfrm flipH="1">
              <a:off x="2468" y="2365"/>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52" name="Oval 678"/>
            <p:cNvSpPr>
              <a:spLocks noChangeArrowheads="1"/>
            </p:cNvSpPr>
            <p:nvPr/>
          </p:nvSpPr>
          <p:spPr bwMode="auto">
            <a:xfrm flipH="1">
              <a:off x="2635" y="2282"/>
              <a:ext cx="33"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53" name="Oval 679"/>
            <p:cNvSpPr>
              <a:spLocks noChangeArrowheads="1"/>
            </p:cNvSpPr>
            <p:nvPr/>
          </p:nvSpPr>
          <p:spPr bwMode="auto">
            <a:xfrm flipH="1">
              <a:off x="2078" y="2282"/>
              <a:ext cx="34"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54" name="Oval 680"/>
            <p:cNvSpPr>
              <a:spLocks noChangeArrowheads="1"/>
            </p:cNvSpPr>
            <p:nvPr/>
          </p:nvSpPr>
          <p:spPr bwMode="auto">
            <a:xfrm flipH="1">
              <a:off x="2106" y="2087"/>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55" name="Oval 681"/>
            <p:cNvSpPr>
              <a:spLocks noChangeArrowheads="1"/>
            </p:cNvSpPr>
            <p:nvPr/>
          </p:nvSpPr>
          <p:spPr bwMode="auto">
            <a:xfrm flipH="1">
              <a:off x="1967" y="2671"/>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56" name="Oval 682"/>
            <p:cNvSpPr>
              <a:spLocks noChangeArrowheads="1"/>
            </p:cNvSpPr>
            <p:nvPr/>
          </p:nvSpPr>
          <p:spPr bwMode="auto">
            <a:xfrm flipH="1">
              <a:off x="2635" y="2838"/>
              <a:ext cx="33"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57" name="Oval 683"/>
            <p:cNvSpPr>
              <a:spLocks noChangeArrowheads="1"/>
            </p:cNvSpPr>
            <p:nvPr/>
          </p:nvSpPr>
          <p:spPr bwMode="auto">
            <a:xfrm flipH="1">
              <a:off x="2662" y="2643"/>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58" name="Oval 684"/>
            <p:cNvSpPr>
              <a:spLocks noChangeArrowheads="1"/>
            </p:cNvSpPr>
            <p:nvPr/>
          </p:nvSpPr>
          <p:spPr bwMode="auto">
            <a:xfrm flipH="1">
              <a:off x="3052" y="2782"/>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59" name="Oval 685"/>
            <p:cNvSpPr>
              <a:spLocks noChangeArrowheads="1"/>
            </p:cNvSpPr>
            <p:nvPr/>
          </p:nvSpPr>
          <p:spPr bwMode="auto">
            <a:xfrm flipH="1">
              <a:off x="3080" y="2671"/>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60" name="Oval 686"/>
            <p:cNvSpPr>
              <a:spLocks noChangeArrowheads="1"/>
            </p:cNvSpPr>
            <p:nvPr/>
          </p:nvSpPr>
          <p:spPr bwMode="auto">
            <a:xfrm flipH="1">
              <a:off x="2941" y="2782"/>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61" name="Oval 687"/>
            <p:cNvSpPr>
              <a:spLocks noChangeArrowheads="1"/>
            </p:cNvSpPr>
            <p:nvPr/>
          </p:nvSpPr>
          <p:spPr bwMode="auto">
            <a:xfrm flipH="1">
              <a:off x="3219" y="3255"/>
              <a:ext cx="33"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62" name="Oval 688"/>
            <p:cNvSpPr>
              <a:spLocks noChangeArrowheads="1"/>
            </p:cNvSpPr>
            <p:nvPr/>
          </p:nvSpPr>
          <p:spPr bwMode="auto">
            <a:xfrm flipH="1">
              <a:off x="3135" y="3310"/>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63" name="Oval 689"/>
            <p:cNvSpPr>
              <a:spLocks noChangeArrowheads="1"/>
            </p:cNvSpPr>
            <p:nvPr/>
          </p:nvSpPr>
          <p:spPr bwMode="auto">
            <a:xfrm flipH="1">
              <a:off x="2885" y="3227"/>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64" name="Oval 690"/>
            <p:cNvSpPr>
              <a:spLocks noChangeArrowheads="1"/>
            </p:cNvSpPr>
            <p:nvPr/>
          </p:nvSpPr>
          <p:spPr bwMode="auto">
            <a:xfrm flipH="1">
              <a:off x="2913" y="3144"/>
              <a:ext cx="33"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65" name="Oval 691"/>
            <p:cNvSpPr>
              <a:spLocks noChangeArrowheads="1"/>
            </p:cNvSpPr>
            <p:nvPr/>
          </p:nvSpPr>
          <p:spPr bwMode="auto">
            <a:xfrm flipH="1">
              <a:off x="2468" y="3227"/>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66" name="Oval 692"/>
            <p:cNvSpPr>
              <a:spLocks noChangeArrowheads="1"/>
            </p:cNvSpPr>
            <p:nvPr/>
          </p:nvSpPr>
          <p:spPr bwMode="auto">
            <a:xfrm flipH="1">
              <a:off x="2273" y="3255"/>
              <a:ext cx="34"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67" name="Oval 693"/>
            <p:cNvSpPr>
              <a:spLocks noChangeArrowheads="1"/>
            </p:cNvSpPr>
            <p:nvPr/>
          </p:nvSpPr>
          <p:spPr bwMode="auto">
            <a:xfrm flipH="1">
              <a:off x="2551" y="3310"/>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68" name="Oval 694"/>
            <p:cNvSpPr>
              <a:spLocks noChangeArrowheads="1"/>
            </p:cNvSpPr>
            <p:nvPr/>
          </p:nvSpPr>
          <p:spPr bwMode="auto">
            <a:xfrm flipH="1">
              <a:off x="2051" y="3366"/>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69" name="Oval 695"/>
            <p:cNvSpPr>
              <a:spLocks noChangeArrowheads="1"/>
            </p:cNvSpPr>
            <p:nvPr/>
          </p:nvSpPr>
          <p:spPr bwMode="auto">
            <a:xfrm flipH="1">
              <a:off x="1828" y="3227"/>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70" name="Oval 696"/>
            <p:cNvSpPr>
              <a:spLocks noChangeArrowheads="1"/>
            </p:cNvSpPr>
            <p:nvPr/>
          </p:nvSpPr>
          <p:spPr bwMode="auto">
            <a:xfrm flipH="1">
              <a:off x="1884" y="3394"/>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71" name="Oval 697"/>
            <p:cNvSpPr>
              <a:spLocks noChangeArrowheads="1"/>
            </p:cNvSpPr>
            <p:nvPr/>
          </p:nvSpPr>
          <p:spPr bwMode="auto">
            <a:xfrm flipH="1">
              <a:off x="1328" y="3199"/>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72" name="Oval 698"/>
            <p:cNvSpPr>
              <a:spLocks noChangeArrowheads="1"/>
            </p:cNvSpPr>
            <p:nvPr/>
          </p:nvSpPr>
          <p:spPr bwMode="auto">
            <a:xfrm flipH="1">
              <a:off x="1439" y="3060"/>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73" name="Oval 699"/>
            <p:cNvSpPr>
              <a:spLocks noChangeArrowheads="1"/>
            </p:cNvSpPr>
            <p:nvPr/>
          </p:nvSpPr>
          <p:spPr bwMode="auto">
            <a:xfrm flipH="1">
              <a:off x="1578" y="2699"/>
              <a:ext cx="34"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74" name="Oval 700"/>
            <p:cNvSpPr>
              <a:spLocks noChangeArrowheads="1"/>
            </p:cNvSpPr>
            <p:nvPr/>
          </p:nvSpPr>
          <p:spPr bwMode="auto">
            <a:xfrm flipH="1">
              <a:off x="1606" y="2615"/>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75" name="Oval 701"/>
            <p:cNvSpPr>
              <a:spLocks noChangeArrowheads="1"/>
            </p:cNvSpPr>
            <p:nvPr/>
          </p:nvSpPr>
          <p:spPr bwMode="auto">
            <a:xfrm flipH="1">
              <a:off x="1467" y="2754"/>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76" name="Oval 702"/>
            <p:cNvSpPr>
              <a:spLocks noChangeArrowheads="1"/>
            </p:cNvSpPr>
            <p:nvPr/>
          </p:nvSpPr>
          <p:spPr bwMode="auto">
            <a:xfrm flipH="1">
              <a:off x="1773" y="1726"/>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77" name="Oval 703"/>
            <p:cNvSpPr>
              <a:spLocks noChangeArrowheads="1"/>
            </p:cNvSpPr>
            <p:nvPr/>
          </p:nvSpPr>
          <p:spPr bwMode="auto">
            <a:xfrm flipH="1">
              <a:off x="1856" y="1865"/>
              <a:ext cx="34"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78" name="Oval 704"/>
            <p:cNvSpPr>
              <a:spLocks noChangeArrowheads="1"/>
            </p:cNvSpPr>
            <p:nvPr/>
          </p:nvSpPr>
          <p:spPr bwMode="auto">
            <a:xfrm flipH="1">
              <a:off x="2635" y="1976"/>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79" name="Oval 705"/>
            <p:cNvSpPr>
              <a:spLocks noChangeArrowheads="1"/>
            </p:cNvSpPr>
            <p:nvPr/>
          </p:nvSpPr>
          <p:spPr bwMode="auto">
            <a:xfrm flipH="1">
              <a:off x="2551" y="1837"/>
              <a:ext cx="34"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80" name="Oval 706"/>
            <p:cNvSpPr>
              <a:spLocks noChangeArrowheads="1"/>
            </p:cNvSpPr>
            <p:nvPr/>
          </p:nvSpPr>
          <p:spPr bwMode="auto">
            <a:xfrm flipH="1">
              <a:off x="3080" y="1948"/>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81" name="Oval 707"/>
            <p:cNvSpPr>
              <a:spLocks noChangeArrowheads="1"/>
            </p:cNvSpPr>
            <p:nvPr/>
          </p:nvSpPr>
          <p:spPr bwMode="auto">
            <a:xfrm flipH="1">
              <a:off x="3247" y="2087"/>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82" name="Oval 708"/>
            <p:cNvSpPr>
              <a:spLocks noChangeArrowheads="1"/>
            </p:cNvSpPr>
            <p:nvPr/>
          </p:nvSpPr>
          <p:spPr bwMode="auto">
            <a:xfrm flipH="1">
              <a:off x="2941" y="3366"/>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83" name="Oval 709"/>
            <p:cNvSpPr>
              <a:spLocks noChangeArrowheads="1"/>
            </p:cNvSpPr>
            <p:nvPr/>
          </p:nvSpPr>
          <p:spPr bwMode="auto">
            <a:xfrm flipH="1">
              <a:off x="2802" y="3338"/>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84" name="Oval 710"/>
            <p:cNvSpPr>
              <a:spLocks noChangeArrowheads="1"/>
            </p:cNvSpPr>
            <p:nvPr/>
          </p:nvSpPr>
          <p:spPr bwMode="auto">
            <a:xfrm flipH="1">
              <a:off x="2774" y="3116"/>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85" name="Oval 711"/>
            <p:cNvSpPr>
              <a:spLocks noChangeArrowheads="1"/>
            </p:cNvSpPr>
            <p:nvPr/>
          </p:nvSpPr>
          <p:spPr bwMode="auto">
            <a:xfrm flipH="1">
              <a:off x="2412" y="3144"/>
              <a:ext cx="34"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86" name="Oval 712"/>
            <p:cNvSpPr>
              <a:spLocks noChangeArrowheads="1"/>
            </p:cNvSpPr>
            <p:nvPr/>
          </p:nvSpPr>
          <p:spPr bwMode="auto">
            <a:xfrm flipH="1">
              <a:off x="2523" y="3171"/>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87" name="Oval 713"/>
            <p:cNvSpPr>
              <a:spLocks noChangeArrowheads="1"/>
            </p:cNvSpPr>
            <p:nvPr/>
          </p:nvSpPr>
          <p:spPr bwMode="auto">
            <a:xfrm flipH="1">
              <a:off x="2357" y="3255"/>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88" name="Oval 714"/>
            <p:cNvSpPr>
              <a:spLocks noChangeArrowheads="1"/>
            </p:cNvSpPr>
            <p:nvPr/>
          </p:nvSpPr>
          <p:spPr bwMode="auto">
            <a:xfrm flipH="1">
              <a:off x="2051" y="3283"/>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89" name="Oval 715"/>
            <p:cNvSpPr>
              <a:spLocks noChangeArrowheads="1"/>
            </p:cNvSpPr>
            <p:nvPr/>
          </p:nvSpPr>
          <p:spPr bwMode="auto">
            <a:xfrm flipH="1">
              <a:off x="1967" y="3394"/>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90" name="Oval 716"/>
            <p:cNvSpPr>
              <a:spLocks noChangeArrowheads="1"/>
            </p:cNvSpPr>
            <p:nvPr/>
          </p:nvSpPr>
          <p:spPr bwMode="auto">
            <a:xfrm flipH="1">
              <a:off x="1439" y="3199"/>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91" name="Oval 717"/>
            <p:cNvSpPr>
              <a:spLocks noChangeArrowheads="1"/>
            </p:cNvSpPr>
            <p:nvPr/>
          </p:nvSpPr>
          <p:spPr bwMode="auto">
            <a:xfrm flipH="1">
              <a:off x="1522" y="3060"/>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92" name="Oval 718"/>
            <p:cNvSpPr>
              <a:spLocks noChangeArrowheads="1"/>
            </p:cNvSpPr>
            <p:nvPr/>
          </p:nvSpPr>
          <p:spPr bwMode="auto">
            <a:xfrm flipH="1">
              <a:off x="1328" y="3116"/>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93" name="Oval 719"/>
            <p:cNvSpPr>
              <a:spLocks noChangeArrowheads="1"/>
            </p:cNvSpPr>
            <p:nvPr/>
          </p:nvSpPr>
          <p:spPr bwMode="auto">
            <a:xfrm flipH="1">
              <a:off x="1550" y="2782"/>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94" name="Oval 720"/>
            <p:cNvSpPr>
              <a:spLocks noChangeArrowheads="1"/>
            </p:cNvSpPr>
            <p:nvPr/>
          </p:nvSpPr>
          <p:spPr bwMode="auto">
            <a:xfrm flipH="1">
              <a:off x="1634" y="2754"/>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95" name="Oval 721"/>
            <p:cNvSpPr>
              <a:spLocks noChangeArrowheads="1"/>
            </p:cNvSpPr>
            <p:nvPr/>
          </p:nvSpPr>
          <p:spPr bwMode="auto">
            <a:xfrm flipH="1">
              <a:off x="2051" y="2643"/>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96" name="Oval 722"/>
            <p:cNvSpPr>
              <a:spLocks noChangeArrowheads="1"/>
            </p:cNvSpPr>
            <p:nvPr/>
          </p:nvSpPr>
          <p:spPr bwMode="auto">
            <a:xfrm flipH="1">
              <a:off x="2162" y="2727"/>
              <a:ext cx="34"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97" name="Oval 723"/>
            <p:cNvSpPr>
              <a:spLocks noChangeArrowheads="1"/>
            </p:cNvSpPr>
            <p:nvPr/>
          </p:nvSpPr>
          <p:spPr bwMode="auto">
            <a:xfrm flipH="1">
              <a:off x="2106" y="2365"/>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98" name="Oval 724"/>
            <p:cNvSpPr>
              <a:spLocks noChangeArrowheads="1"/>
            </p:cNvSpPr>
            <p:nvPr/>
          </p:nvSpPr>
          <p:spPr bwMode="auto">
            <a:xfrm flipH="1">
              <a:off x="1939" y="2170"/>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599" name="Oval 725"/>
            <p:cNvSpPr>
              <a:spLocks noChangeArrowheads="1"/>
            </p:cNvSpPr>
            <p:nvPr/>
          </p:nvSpPr>
          <p:spPr bwMode="auto">
            <a:xfrm flipH="1">
              <a:off x="2496" y="2310"/>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00" name="Oval 726"/>
            <p:cNvSpPr>
              <a:spLocks noChangeArrowheads="1"/>
            </p:cNvSpPr>
            <p:nvPr/>
          </p:nvSpPr>
          <p:spPr bwMode="auto">
            <a:xfrm flipH="1">
              <a:off x="2690" y="2170"/>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01" name="Oval 727"/>
            <p:cNvSpPr>
              <a:spLocks noChangeArrowheads="1"/>
            </p:cNvSpPr>
            <p:nvPr/>
          </p:nvSpPr>
          <p:spPr bwMode="auto">
            <a:xfrm flipH="1">
              <a:off x="3135" y="2337"/>
              <a:ext cx="34"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02" name="Oval 728"/>
            <p:cNvSpPr>
              <a:spLocks noChangeArrowheads="1"/>
            </p:cNvSpPr>
            <p:nvPr/>
          </p:nvSpPr>
          <p:spPr bwMode="auto">
            <a:xfrm flipH="1">
              <a:off x="3052" y="2254"/>
              <a:ext cx="33" cy="34"/>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03" name="Oval 729"/>
            <p:cNvSpPr>
              <a:spLocks noChangeArrowheads="1"/>
            </p:cNvSpPr>
            <p:nvPr/>
          </p:nvSpPr>
          <p:spPr bwMode="auto">
            <a:xfrm flipH="1">
              <a:off x="3274" y="2421"/>
              <a:ext cx="34" cy="33"/>
            </a:xfrm>
            <a:prstGeom prst="ellipse">
              <a:avLst/>
            </a:prstGeom>
            <a:solidFill>
              <a:srgbClr val="00FF00"/>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04" name="Oval 730"/>
            <p:cNvSpPr>
              <a:spLocks noChangeArrowheads="1"/>
            </p:cNvSpPr>
            <p:nvPr/>
          </p:nvSpPr>
          <p:spPr bwMode="auto">
            <a:xfrm flipH="1">
              <a:off x="2607" y="2671"/>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05" name="Oval 731"/>
            <p:cNvSpPr>
              <a:spLocks noChangeArrowheads="1"/>
            </p:cNvSpPr>
            <p:nvPr/>
          </p:nvSpPr>
          <p:spPr bwMode="auto">
            <a:xfrm flipH="1">
              <a:off x="2496" y="2615"/>
              <a:ext cx="33"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06" name="Oval 732"/>
            <p:cNvSpPr>
              <a:spLocks noChangeArrowheads="1"/>
            </p:cNvSpPr>
            <p:nvPr/>
          </p:nvSpPr>
          <p:spPr bwMode="auto">
            <a:xfrm flipH="1">
              <a:off x="2551" y="2893"/>
              <a:ext cx="34" cy="34"/>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sp>
          <p:nvSpPr>
            <p:cNvPr id="19607" name="Oval 733"/>
            <p:cNvSpPr>
              <a:spLocks noChangeArrowheads="1"/>
            </p:cNvSpPr>
            <p:nvPr/>
          </p:nvSpPr>
          <p:spPr bwMode="auto">
            <a:xfrm flipH="1">
              <a:off x="3191" y="2727"/>
              <a:ext cx="33" cy="33"/>
            </a:xfrm>
            <a:prstGeom prst="ellipse">
              <a:avLst/>
            </a:prstGeom>
            <a:solidFill>
              <a:srgbClr val="0000FF"/>
            </a:solidFill>
            <a:ln w="19050">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a:p>
          </p:txBody>
        </p:sp>
      </p:grpSp>
      <p:sp>
        <p:nvSpPr>
          <p:cNvPr id="294" name="TextBox 293"/>
          <p:cNvSpPr txBox="1"/>
          <p:nvPr/>
        </p:nvSpPr>
        <p:spPr>
          <a:xfrm>
            <a:off x="6711945" y="5769918"/>
            <a:ext cx="1273105" cy="253916"/>
          </a:xfrm>
          <a:prstGeom prst="rect">
            <a:avLst/>
          </a:prstGeom>
          <a:noFill/>
        </p:spPr>
        <p:txBody>
          <a:bodyPr wrap="none" rtlCol="0">
            <a:spAutoFit/>
          </a:bodyPr>
          <a:lstStyle/>
          <a:p>
            <a:r>
              <a:rPr lang="en-US" sz="1050" dirty="0"/>
              <a:t>Source: N. </a:t>
            </a:r>
            <a:r>
              <a:rPr lang="en-US" sz="1050" dirty="0" err="1"/>
              <a:t>Snavely</a:t>
            </a:r>
            <a:endParaRPr lang="en-US" sz="1050" dirty="0"/>
          </a:p>
        </p:txBody>
      </p:sp>
    </p:spTree>
    <p:extLst>
      <p:ext uri="{BB962C8B-B14F-4D97-AF65-F5344CB8AC3E}">
        <p14:creationId xmlns:p14="http://schemas.microsoft.com/office/powerpoint/2010/main" val="2829093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altLang="en-US" dirty="0"/>
              <a:t>Fundamental matrix</a:t>
            </a:r>
          </a:p>
        </p:txBody>
      </p:sp>
      <p:sp>
        <p:nvSpPr>
          <p:cNvPr id="19461" name="Rectangle 587"/>
          <p:cNvSpPr>
            <a:spLocks noChangeArrowheads="1"/>
          </p:cNvSpPr>
          <p:nvPr/>
        </p:nvSpPr>
        <p:spPr bwMode="auto">
          <a:xfrm>
            <a:off x="1485900" y="1815704"/>
            <a:ext cx="6137672" cy="311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110000"/>
              </a:lnSpc>
              <a:spcBef>
                <a:spcPts val="450"/>
              </a:spcBef>
              <a:spcAft>
                <a:spcPts val="450"/>
              </a:spcAft>
              <a:buClr>
                <a:schemeClr val="accent2"/>
              </a:buClr>
              <a:buSzPct val="110000"/>
            </a:pPr>
            <a:r>
              <a:rPr lang="en-US" altLang="en-US" sz="1350" dirty="0">
                <a:latin typeface="+mn-lt"/>
              </a:rPr>
              <a:t>Use RANSAC to estimate fundamental matrix between each pair</a:t>
            </a:r>
          </a:p>
        </p:txBody>
      </p:sp>
      <p:pic>
        <p:nvPicPr>
          <p:cNvPr id="2" name="Picture 1"/>
          <p:cNvPicPr>
            <a:picLocks noChangeAspect="1"/>
          </p:cNvPicPr>
          <p:nvPr/>
        </p:nvPicPr>
        <p:blipFill rotWithShape="1">
          <a:blip r:embed="rId3"/>
          <a:srcRect l="4" r="54995"/>
          <a:stretch/>
        </p:blipFill>
        <p:spPr>
          <a:xfrm>
            <a:off x="1149776" y="2571750"/>
            <a:ext cx="3702845" cy="2800350"/>
          </a:xfrm>
          <a:prstGeom prst="rect">
            <a:avLst/>
          </a:prstGeom>
        </p:spPr>
      </p:pic>
      <p:pic>
        <p:nvPicPr>
          <p:cNvPr id="296" name="Picture 295"/>
          <p:cNvPicPr>
            <a:picLocks noChangeAspect="1"/>
          </p:cNvPicPr>
          <p:nvPr/>
        </p:nvPicPr>
        <p:blipFill rotWithShape="1">
          <a:blip r:embed="rId3"/>
          <a:srcRect l="54994" r="7"/>
          <a:stretch/>
        </p:blipFill>
        <p:spPr>
          <a:xfrm>
            <a:off x="4743450" y="2743200"/>
            <a:ext cx="3257550" cy="2463587"/>
          </a:xfrm>
          <a:prstGeom prst="rect">
            <a:avLst/>
          </a:prstGeom>
        </p:spPr>
      </p:pic>
      <p:sp>
        <p:nvSpPr>
          <p:cNvPr id="4" name="TextBox 3"/>
          <p:cNvSpPr txBox="1"/>
          <p:nvPr/>
        </p:nvSpPr>
        <p:spPr>
          <a:xfrm>
            <a:off x="6930154" y="5712768"/>
            <a:ext cx="1083886" cy="276999"/>
          </a:xfrm>
          <a:prstGeom prst="rect">
            <a:avLst/>
          </a:prstGeom>
          <a:noFill/>
        </p:spPr>
        <p:txBody>
          <a:bodyPr wrap="none" rtlCol="0">
            <a:spAutoFit/>
          </a:bodyPr>
          <a:lstStyle/>
          <a:p>
            <a:r>
              <a:rPr lang="en-US" sz="1200" dirty="0">
                <a:hlinkClick r:id="rId4"/>
              </a:rPr>
              <a:t>Image source</a:t>
            </a:r>
            <a:endParaRPr lang="en-US" sz="1200" dirty="0"/>
          </a:p>
        </p:txBody>
      </p:sp>
    </p:spTree>
    <p:extLst>
      <p:ext uri="{BB962C8B-B14F-4D97-AF65-F5344CB8AC3E}">
        <p14:creationId xmlns:p14="http://schemas.microsoft.com/office/powerpoint/2010/main" val="9756012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4411</TotalTime>
  <Words>726</Words>
  <Application>Microsoft Macintosh PowerPoint</Application>
  <PresentationFormat>On-screen Show (4:3)</PresentationFormat>
  <Paragraphs>108</Paragraphs>
  <Slides>13</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Aptos</vt:lpstr>
      <vt:lpstr>Aptos Display</vt:lpstr>
      <vt:lpstr>Arial</vt:lpstr>
      <vt:lpstr>Cambria Math</vt:lpstr>
      <vt:lpstr>Office Theme</vt:lpstr>
      <vt:lpstr>Image</vt:lpstr>
      <vt:lpstr>Classical Structure from Motion Pipelines</vt:lpstr>
      <vt:lpstr>Recall cases:</vt:lpstr>
      <vt:lpstr>3 or more calibrated cameras</vt:lpstr>
      <vt:lpstr>What can you see?</vt:lpstr>
      <vt:lpstr>Representative SFM pipeline</vt:lpstr>
      <vt:lpstr>Feature detection</vt:lpstr>
      <vt:lpstr>Feature matching</vt:lpstr>
      <vt:lpstr>Fundamental matrix</vt:lpstr>
      <vt:lpstr>Fundamental matrix</vt:lpstr>
      <vt:lpstr>Image connectivity graph</vt:lpstr>
      <vt:lpstr>Incremental structure from motion</vt:lpstr>
      <vt:lpstr>Bundle adjustment</vt:lpstr>
      <vt:lpstr>SFM software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Forsyth, David Alexander</dc:creator>
  <cp:lastModifiedBy>Forsyth, David Alexander</cp:lastModifiedBy>
  <cp:revision>11</cp:revision>
  <dcterms:created xsi:type="dcterms:W3CDTF">2026-03-12T21:54:17Z</dcterms:created>
  <dcterms:modified xsi:type="dcterms:W3CDTF">2026-03-24T17:55:09Z</dcterms:modified>
</cp:coreProperties>
</file>