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1177" r:id="rId3"/>
    <p:sldId id="1200" r:id="rId4"/>
    <p:sldId id="1199" r:id="rId5"/>
    <p:sldId id="304" r:id="rId6"/>
    <p:sldId id="1204" r:id="rId7"/>
    <p:sldId id="1182" r:id="rId8"/>
    <p:sldId id="1183" r:id="rId9"/>
    <p:sldId id="1184" r:id="rId10"/>
    <p:sldId id="1185" r:id="rId11"/>
    <p:sldId id="1201" r:id="rId12"/>
    <p:sldId id="1203" r:id="rId13"/>
    <p:sldId id="1202" r:id="rId14"/>
    <p:sldId id="1186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177971-5BB5-454B-9459-FD514CEA4134}" type="datetimeFigureOut">
              <a:rPr lang="en-US" smtClean="0"/>
              <a:t>3/31/26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0F134-03B1-BE4E-B54C-1D19E5C3D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85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CD8F4-CA22-AB18-7C3A-4876551F7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>
            <a:extLst>
              <a:ext uri="{FF2B5EF4-FFF2-40B4-BE49-F238E27FC236}">
                <a16:creationId xmlns:a16="http://schemas.microsoft.com/office/drawing/2014/main" id="{E0BB7491-66F9-CB43-C503-25D566E553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FB3A22-89C2-42F9-B09E-37FF8B6BD3F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21FE9B09-3E59-D2F8-2EF2-957485236F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A9174DC3-2F0B-166D-38B4-BD966DFC35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75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DF5BD-F9FB-5548-9034-074202611123}" type="datetimeFigureOut">
              <a:rPr lang="en-US" smtClean="0"/>
              <a:t>3/31/26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1F27-CA70-8348-A5D0-7B1A3DEA6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42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DF5BD-F9FB-5548-9034-074202611123}" type="datetimeFigureOut">
              <a:rPr lang="en-US" smtClean="0"/>
              <a:t>3/31/26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1F27-CA70-8348-A5D0-7B1A3DEA6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32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DF5BD-F9FB-5548-9034-074202611123}" type="datetimeFigureOut">
              <a:rPr lang="en-US" smtClean="0"/>
              <a:t>3/31/26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1F27-CA70-8348-A5D0-7B1A3DEA6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80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DF5BD-F9FB-5548-9034-074202611123}" type="datetimeFigureOut">
              <a:rPr lang="en-US" smtClean="0"/>
              <a:t>3/31/26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1F27-CA70-8348-A5D0-7B1A3DEA6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92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DF5BD-F9FB-5548-9034-074202611123}" type="datetimeFigureOut">
              <a:rPr lang="en-US" smtClean="0"/>
              <a:t>3/31/26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1F27-CA70-8348-A5D0-7B1A3DEA6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31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DF5BD-F9FB-5548-9034-074202611123}" type="datetimeFigureOut">
              <a:rPr lang="en-US" smtClean="0"/>
              <a:t>3/31/26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1F27-CA70-8348-A5D0-7B1A3DEA6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41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DF5BD-F9FB-5548-9034-074202611123}" type="datetimeFigureOut">
              <a:rPr lang="en-US" smtClean="0"/>
              <a:t>3/31/26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1F27-CA70-8348-A5D0-7B1A3DEA6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2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DF5BD-F9FB-5548-9034-074202611123}" type="datetimeFigureOut">
              <a:rPr lang="en-US" smtClean="0"/>
              <a:t>3/31/26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1F27-CA70-8348-A5D0-7B1A3DEA6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4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DF5BD-F9FB-5548-9034-074202611123}" type="datetimeFigureOut">
              <a:rPr lang="en-US" smtClean="0"/>
              <a:t>3/31/26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1F27-CA70-8348-A5D0-7B1A3DEA6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778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DF5BD-F9FB-5548-9034-074202611123}" type="datetimeFigureOut">
              <a:rPr lang="en-US" smtClean="0"/>
              <a:t>3/31/26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1F27-CA70-8348-A5D0-7B1A3DEA6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42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DF5BD-F9FB-5548-9034-074202611123}" type="datetimeFigureOut">
              <a:rPr lang="en-US" smtClean="0"/>
              <a:t>3/31/26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1F27-CA70-8348-A5D0-7B1A3DEA6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77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ADF5BD-F9FB-5548-9034-074202611123}" type="datetimeFigureOut">
              <a:rPr lang="en-US" smtClean="0"/>
              <a:t>3/31/26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191F27-CA70-8348-A5D0-7B1A3DEA6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43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C5746-2223-5D21-F88B-0209F9EB9E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Structure and motion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845CD-86C9-C1D8-E445-F10601362C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D.A. Forsyth</a:t>
            </a:r>
          </a:p>
          <a:p>
            <a:r>
              <a:rPr lang="en-US" dirty="0"/>
              <a:t>University of Illinois at Urbana-Champaign</a:t>
            </a:r>
          </a:p>
        </p:txBody>
      </p:sp>
    </p:spTree>
    <p:extLst>
      <p:ext uri="{BB962C8B-B14F-4D97-AF65-F5344CB8AC3E}">
        <p14:creationId xmlns:p14="http://schemas.microsoft.com/office/powerpoint/2010/main" val="2183281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13DFC-FB0A-748B-AA18-824C2C59D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calibrated cameras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9B3D1-8338-0BC3-9BEA-E13374084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 two cameras for c1, c2</a:t>
            </a:r>
          </a:p>
          <a:p>
            <a:pPr lvl="1"/>
            <a:r>
              <a:rPr lang="en-US" dirty="0"/>
              <a:t>reconstruct all points in both c1 and c2</a:t>
            </a:r>
          </a:p>
          <a:p>
            <a:r>
              <a:rPr lang="en-US" dirty="0"/>
              <a:t>Now figure out c3</a:t>
            </a:r>
          </a:p>
          <a:p>
            <a:pPr lvl="1"/>
            <a:r>
              <a:rPr lang="en-US" dirty="0"/>
              <a:t>using reconstructions - calibration</a:t>
            </a:r>
          </a:p>
          <a:p>
            <a:pPr lvl="1"/>
            <a:r>
              <a:rPr lang="en-US" dirty="0"/>
              <a:t>There is only one missing scale!</a:t>
            </a:r>
          </a:p>
          <a:p>
            <a:r>
              <a:rPr lang="en-US" dirty="0"/>
              <a:t>You can now insert more points into 3D!</a:t>
            </a:r>
          </a:p>
          <a:p>
            <a:pPr lvl="1"/>
            <a:r>
              <a:rPr lang="en-US" dirty="0"/>
              <a:t>anything in c1 and c3 but not c2</a:t>
            </a:r>
          </a:p>
          <a:p>
            <a:pPr lvl="1"/>
            <a:r>
              <a:rPr lang="en-US" dirty="0"/>
              <a:t>anything in c2 and c3 but not c1</a:t>
            </a:r>
          </a:p>
          <a:p>
            <a:pPr lvl="1"/>
            <a:r>
              <a:rPr lang="en-US" dirty="0"/>
              <a:t>just more triangulation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098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B70B6-E378-5917-48AB-F27822B8B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is only one missing scale...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F5827-9C9B-C800-9C1B-4B6230608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FA797-63A8-BB84-7B2D-4943FCAEA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34" y="2211203"/>
            <a:ext cx="7772400" cy="39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89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F481-4B37-FC74-45BF-C14E6C1EF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7FE01-6D31-3C53-DBA4-545FAE9E1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459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4B447-BB24-EEFB-CAB2-2ABC54EB3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384A8-35ED-5232-35EA-AA2269469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calibrated cameras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9512-562F-A884-2811-E448C6629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can now insert more points into 3D!</a:t>
            </a:r>
          </a:p>
          <a:p>
            <a:pPr lvl="1"/>
            <a:r>
              <a:rPr lang="en-US" dirty="0"/>
              <a:t>anything in c1 and c3 but not c2</a:t>
            </a:r>
          </a:p>
          <a:p>
            <a:pPr lvl="1"/>
            <a:r>
              <a:rPr lang="en-US" dirty="0"/>
              <a:t>anything in c2 and c3 but not c1</a:t>
            </a:r>
          </a:p>
          <a:p>
            <a:pPr lvl="1"/>
            <a:r>
              <a:rPr lang="en-US" dirty="0"/>
              <a:t>just more triangulation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569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BDC4F-DDAD-B098-2969-757621913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or more calibrated cameras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E86AA-3420-047F-B400-D99B749FE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Issue:</a:t>
            </a:r>
          </a:p>
          <a:p>
            <a:pPr lvl="1"/>
            <a:r>
              <a:rPr lang="en-US" dirty="0"/>
              <a:t>in what order should you insert cameras?</a:t>
            </a:r>
          </a:p>
          <a:p>
            <a:pPr lvl="1"/>
            <a:endParaRPr lang="en-US" dirty="0"/>
          </a:p>
          <a:p>
            <a:r>
              <a:rPr lang="en-US" dirty="0"/>
              <a:t>Online:</a:t>
            </a:r>
          </a:p>
          <a:p>
            <a:pPr lvl="1"/>
            <a:r>
              <a:rPr lang="en-US" dirty="0"/>
              <a:t>no issue</a:t>
            </a:r>
          </a:p>
          <a:p>
            <a:pPr lvl="2"/>
            <a:r>
              <a:rPr lang="en-US" dirty="0"/>
              <a:t>in the order you get them, BUT</a:t>
            </a:r>
          </a:p>
          <a:p>
            <a:pPr lvl="3"/>
            <a:r>
              <a:rPr lang="en-US" dirty="0"/>
              <a:t>how do you get best estimate of points, cameras from data?</a:t>
            </a:r>
          </a:p>
          <a:p>
            <a:r>
              <a:rPr lang="en-US" dirty="0"/>
              <a:t>Offline</a:t>
            </a:r>
          </a:p>
          <a:p>
            <a:pPr lvl="1"/>
            <a:r>
              <a:rPr lang="en-US" dirty="0"/>
              <a:t>major issue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466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1A54E-2432-A55B-9101-237F61B55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B8BF9FE2-D6DC-5096-792B-B89277B70B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675" name="Rectangle 3">
                <a:extLst>
                  <a:ext uri="{FF2B5EF4-FFF2-40B4-BE49-F238E27FC236}">
                    <a16:creationId xmlns:a16="http://schemas.microsoft.com/office/drawing/2014/main" id="{6AF1E0ED-4E48-ADDB-3D53-6C4BF9C35A9F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dirty="0"/>
                  <a:t>Given: </a:t>
                </a:r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lvl="1">
                  <a:buFontTx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images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fixed 3D points</a:t>
                </a:r>
                <a:endParaRPr lang="en-US" sz="200" dirty="0"/>
              </a:p>
              <a:p>
                <a:pPr lvl="1" algn="ctr"/>
                <a14:m>
                  <m:oMath xmlns:m="http://schemas.openxmlformats.org/officeDocument/2006/math">
                    <m:r>
                      <a:rPr lang="en-US" b="1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 baseline="-25000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𝑖𝑗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i="1" baseline="-250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baseline="-250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i="1" baseline="-250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i="1" baseline="-25000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>
                    <a:latin typeface="Times New Roman" pitchFamily="18" charset="0"/>
                  </a:rPr>
                  <a:t>, 	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 1, … , 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   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 1, … , 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600" dirty="0">
                  <a:latin typeface="Times New Roman" pitchFamily="18" charset="0"/>
                </a:endParaRPr>
              </a:p>
              <a:p>
                <a:pPr lvl="1" algn="ctr"/>
                <a:endParaRPr lang="en-US" sz="600" dirty="0">
                  <a:latin typeface="Times New Roman" pitchFamily="18" charset="0"/>
                </a:endParaRPr>
              </a:p>
              <a:p>
                <a:pPr lvl="1">
                  <a:buFontTx/>
                  <a:buChar char="•"/>
                </a:pPr>
                <a:r>
                  <a:rPr lang="en-US" dirty="0"/>
                  <a:t>with known correspondences</a:t>
                </a:r>
              </a:p>
              <a:p>
                <a:pPr>
                  <a:buFontTx/>
                  <a:buChar char="•"/>
                </a:pPr>
                <a:r>
                  <a:rPr lang="en-US" dirty="0"/>
                  <a:t>Estimate:</a:t>
                </a:r>
              </a:p>
              <a:p>
                <a:pPr lvl="1">
                  <a:buFontTx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projection matrices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i="1" baseline="-250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>
                    <a:latin typeface="Times New Roman" pitchFamily="18" charset="0"/>
                  </a:rPr>
                  <a:t> </a:t>
                </a:r>
              </a:p>
              <a:p>
                <a:pPr lvl="1">
                  <a:buFontTx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3D points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i="1" baseline="-250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i="1" baseline="-25000" dirty="0">
                  <a:latin typeface="Times New Roman" pitchFamily="18" charset="0"/>
                </a:endParaRPr>
              </a:p>
              <a:p>
                <a:endParaRPr lang="en-US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8675" name="Rectangle 3">
                <a:extLst>
                  <a:ext uri="{FF2B5EF4-FFF2-40B4-BE49-F238E27FC236}">
                    <a16:creationId xmlns:a16="http://schemas.microsoft.com/office/drawing/2014/main" id="{6AF1E0ED-4E48-ADDB-3D53-6C4BF9C35A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1608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676" name="Group 63">
            <a:extLst>
              <a:ext uri="{FF2B5EF4-FFF2-40B4-BE49-F238E27FC236}">
                <a16:creationId xmlns:a16="http://schemas.microsoft.com/office/drawing/2014/main" id="{5BCCE11A-AFBF-AA66-CB27-E8F226433379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3429001"/>
            <a:ext cx="4263689" cy="3429000"/>
            <a:chOff x="1296" y="1824"/>
            <a:chExt cx="3205" cy="2433"/>
          </a:xfrm>
        </p:grpSpPr>
        <p:sp>
          <p:nvSpPr>
            <p:cNvPr id="28677" name="Line 5">
              <a:extLst>
                <a:ext uri="{FF2B5EF4-FFF2-40B4-BE49-F238E27FC236}">
                  <a16:creationId xmlns:a16="http://schemas.microsoft.com/office/drawing/2014/main" id="{F2E75AC0-A2D4-5D2A-7EAC-B7F2D43E90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14" y="2886"/>
              <a:ext cx="1341" cy="9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678" name="Line 6">
              <a:extLst>
                <a:ext uri="{FF2B5EF4-FFF2-40B4-BE49-F238E27FC236}">
                  <a16:creationId xmlns:a16="http://schemas.microsoft.com/office/drawing/2014/main" id="{4317B945-2D5E-D787-8DC2-B12D5B4BB0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65" y="2886"/>
              <a:ext cx="57" cy="12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679" name="Line 7">
              <a:extLst>
                <a:ext uri="{FF2B5EF4-FFF2-40B4-BE49-F238E27FC236}">
                  <a16:creationId xmlns:a16="http://schemas.microsoft.com/office/drawing/2014/main" id="{0BC461C8-3D18-96EA-3FE4-877BAACF40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73" y="2877"/>
              <a:ext cx="1333" cy="6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680" name="Line 8">
              <a:extLst>
                <a:ext uri="{FF2B5EF4-FFF2-40B4-BE49-F238E27FC236}">
                  <a16:creationId xmlns:a16="http://schemas.microsoft.com/office/drawing/2014/main" id="{9901BA75-4F5B-5658-6092-1C112ED850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1" y="2096"/>
              <a:ext cx="1079" cy="14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681" name="Line 9">
              <a:extLst>
                <a:ext uri="{FF2B5EF4-FFF2-40B4-BE49-F238E27FC236}">
                  <a16:creationId xmlns:a16="http://schemas.microsoft.com/office/drawing/2014/main" id="{A18A30C5-E20E-43A4-5CAF-6C0BD57D74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1" y="2508"/>
              <a:ext cx="1079" cy="10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682" name="Line 10">
              <a:extLst>
                <a:ext uri="{FF2B5EF4-FFF2-40B4-BE49-F238E27FC236}">
                  <a16:creationId xmlns:a16="http://schemas.microsoft.com/office/drawing/2014/main" id="{17CE2783-003D-01B8-3E1A-F7E5D74B74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1" y="2199"/>
              <a:ext cx="1668" cy="1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683" name="Line 11">
              <a:extLst>
                <a:ext uri="{FF2B5EF4-FFF2-40B4-BE49-F238E27FC236}">
                  <a16:creationId xmlns:a16="http://schemas.microsoft.com/office/drawing/2014/main" id="{4FAD905F-D289-2E67-5196-3D7CB77F97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1" y="2611"/>
              <a:ext cx="1472" cy="9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684" name="Line 12">
              <a:extLst>
                <a:ext uri="{FF2B5EF4-FFF2-40B4-BE49-F238E27FC236}">
                  <a16:creationId xmlns:a16="http://schemas.microsoft.com/office/drawing/2014/main" id="{B494ED92-6C10-0E81-D70D-ED6D1A56E7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1" y="3126"/>
              <a:ext cx="1668" cy="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685" name="Line 13">
              <a:extLst>
                <a:ext uri="{FF2B5EF4-FFF2-40B4-BE49-F238E27FC236}">
                  <a16:creationId xmlns:a16="http://schemas.microsoft.com/office/drawing/2014/main" id="{C7DB97B4-B2FE-59B0-7CF1-CB6D20A53A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560" y="2508"/>
              <a:ext cx="197" cy="16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686" name="Line 14">
              <a:extLst>
                <a:ext uri="{FF2B5EF4-FFF2-40B4-BE49-F238E27FC236}">
                  <a16:creationId xmlns:a16="http://schemas.microsoft.com/office/drawing/2014/main" id="{AB6EFA6E-5D6C-256B-5BEE-0995C3DB5A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57" y="2199"/>
              <a:ext cx="392" cy="19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687" name="Line 15">
              <a:extLst>
                <a:ext uri="{FF2B5EF4-FFF2-40B4-BE49-F238E27FC236}">
                  <a16:creationId xmlns:a16="http://schemas.microsoft.com/office/drawing/2014/main" id="{678EB1B5-D30C-F201-9D05-70F4950F13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560" y="2096"/>
              <a:ext cx="197" cy="20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688" name="Line 16">
              <a:extLst>
                <a:ext uri="{FF2B5EF4-FFF2-40B4-BE49-F238E27FC236}">
                  <a16:creationId xmlns:a16="http://schemas.microsoft.com/office/drawing/2014/main" id="{DB67643A-F94C-E00D-0D04-8E5522EF60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57" y="2611"/>
              <a:ext cx="196" cy="15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689" name="Line 17">
              <a:extLst>
                <a:ext uri="{FF2B5EF4-FFF2-40B4-BE49-F238E27FC236}">
                  <a16:creationId xmlns:a16="http://schemas.microsoft.com/office/drawing/2014/main" id="{3C5F5B93-8316-929E-C3E5-2232A89BE3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57" y="3126"/>
              <a:ext cx="392" cy="9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690" name="Line 18">
              <a:extLst>
                <a:ext uri="{FF2B5EF4-FFF2-40B4-BE49-F238E27FC236}">
                  <a16:creationId xmlns:a16="http://schemas.microsoft.com/office/drawing/2014/main" id="{86B12758-8FB0-0940-D8D2-6512F45F20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560" y="2508"/>
              <a:ext cx="1570" cy="1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691" name="Line 19">
              <a:extLst>
                <a:ext uri="{FF2B5EF4-FFF2-40B4-BE49-F238E27FC236}">
                  <a16:creationId xmlns:a16="http://schemas.microsoft.com/office/drawing/2014/main" id="{A0AFADD9-C76B-98BB-963F-C9F5030AC1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560" y="2096"/>
              <a:ext cx="1570" cy="17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692" name="Line 20">
              <a:extLst>
                <a:ext uri="{FF2B5EF4-FFF2-40B4-BE49-F238E27FC236}">
                  <a16:creationId xmlns:a16="http://schemas.microsoft.com/office/drawing/2014/main" id="{C9D81E99-26A8-A30F-C284-9D94D6979F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49" y="2199"/>
              <a:ext cx="981" cy="16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693" name="Line 21">
              <a:extLst>
                <a:ext uri="{FF2B5EF4-FFF2-40B4-BE49-F238E27FC236}">
                  <a16:creationId xmlns:a16="http://schemas.microsoft.com/office/drawing/2014/main" id="{A384E763-E855-744B-9D23-512B542908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53" y="2611"/>
              <a:ext cx="1177" cy="1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694" name="Line 22">
              <a:extLst>
                <a:ext uri="{FF2B5EF4-FFF2-40B4-BE49-F238E27FC236}">
                  <a16:creationId xmlns:a16="http://schemas.microsoft.com/office/drawing/2014/main" id="{255FF074-AD2C-8649-F464-2FA1D240D0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49" y="3126"/>
              <a:ext cx="981" cy="7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695" name="Rectangle 23">
              <a:extLst>
                <a:ext uri="{FF2B5EF4-FFF2-40B4-BE49-F238E27FC236}">
                  <a16:creationId xmlns:a16="http://schemas.microsoft.com/office/drawing/2014/main" id="{3376FEBD-095B-5928-C120-440EA0EB0A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435"/>
              <a:ext cx="720" cy="50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8696" name="AutoShape 24">
              <a:extLst>
                <a:ext uri="{FF2B5EF4-FFF2-40B4-BE49-F238E27FC236}">
                  <a16:creationId xmlns:a16="http://schemas.microsoft.com/office/drawing/2014/main" id="{180E4DA6-C5BC-4D54-F742-8C6D8B710C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466" y="2935"/>
              <a:ext cx="619" cy="589"/>
            </a:xfrm>
            <a:prstGeom prst="parallelogram">
              <a:avLst>
                <a:gd name="adj" fmla="val 262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8697" name="AutoShape 25">
              <a:extLst>
                <a:ext uri="{FF2B5EF4-FFF2-40B4-BE49-F238E27FC236}">
                  <a16:creationId xmlns:a16="http://schemas.microsoft.com/office/drawing/2014/main" id="{20A1E7BB-C448-F0B8-F07D-1DE1C8C83D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3428" y="3141"/>
              <a:ext cx="619" cy="589"/>
            </a:xfrm>
            <a:prstGeom prst="parallelogram">
              <a:avLst>
                <a:gd name="adj" fmla="val 262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8698" name="Oval 26">
              <a:extLst>
                <a:ext uri="{FF2B5EF4-FFF2-40B4-BE49-F238E27FC236}">
                  <a16:creationId xmlns:a16="http://schemas.microsoft.com/office/drawing/2014/main" id="{F0EB4550-CDC2-6BB6-4063-AB32FA1C73F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65" y="3515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8699" name="Oval 27">
              <a:extLst>
                <a:ext uri="{FF2B5EF4-FFF2-40B4-BE49-F238E27FC236}">
                  <a16:creationId xmlns:a16="http://schemas.microsoft.com/office/drawing/2014/main" id="{4AFDBB53-8D44-6F0E-2AA8-8126366DE75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40" y="4082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8700" name="Oval 28">
              <a:extLst>
                <a:ext uri="{FF2B5EF4-FFF2-40B4-BE49-F238E27FC236}">
                  <a16:creationId xmlns:a16="http://schemas.microsoft.com/office/drawing/2014/main" id="{45A6597E-4139-F5C9-186E-772A58C85C6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22" y="3833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8701" name="Oval 29">
              <a:extLst>
                <a:ext uri="{FF2B5EF4-FFF2-40B4-BE49-F238E27FC236}">
                  <a16:creationId xmlns:a16="http://schemas.microsoft.com/office/drawing/2014/main" id="{3DE7D824-B8E2-1C07-F083-AA1C98C0E96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528" y="2098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8702" name="Oval 30">
              <a:extLst>
                <a:ext uri="{FF2B5EF4-FFF2-40B4-BE49-F238E27FC236}">
                  <a16:creationId xmlns:a16="http://schemas.microsoft.com/office/drawing/2014/main" id="{4BCFE39F-0ABF-9F29-1185-36706477F69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133" y="2184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8703" name="Oval 31">
              <a:extLst>
                <a:ext uri="{FF2B5EF4-FFF2-40B4-BE49-F238E27FC236}">
                  <a16:creationId xmlns:a16="http://schemas.microsoft.com/office/drawing/2014/main" id="{D63B6534-2EBD-41EB-22D1-16F932D5486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544" y="2476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8704" name="Oval 32">
              <a:extLst>
                <a:ext uri="{FF2B5EF4-FFF2-40B4-BE49-F238E27FC236}">
                  <a16:creationId xmlns:a16="http://schemas.microsoft.com/office/drawing/2014/main" id="{9F2FEBF4-481E-A537-4878-BCF4B24E5DD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28" y="2596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8705" name="Oval 33">
              <a:extLst>
                <a:ext uri="{FF2B5EF4-FFF2-40B4-BE49-F238E27FC236}">
                  <a16:creationId xmlns:a16="http://schemas.microsoft.com/office/drawing/2014/main" id="{176F4905-12F5-4C48-C4BC-37052F89228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133" y="3111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8706" name="Oval 34">
              <a:extLst>
                <a:ext uri="{FF2B5EF4-FFF2-40B4-BE49-F238E27FC236}">
                  <a16:creationId xmlns:a16="http://schemas.microsoft.com/office/drawing/2014/main" id="{DC8740C3-50DE-2DFE-D654-480D2E0363E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98" y="2845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8707" name="Oval 35">
              <a:extLst>
                <a:ext uri="{FF2B5EF4-FFF2-40B4-BE49-F238E27FC236}">
                  <a16:creationId xmlns:a16="http://schemas.microsoft.com/office/drawing/2014/main" id="{A681B3DD-BCF1-3486-9595-5AFF0D2597A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18" y="3163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8708" name="Oval 36">
              <a:extLst>
                <a:ext uri="{FF2B5EF4-FFF2-40B4-BE49-F238E27FC236}">
                  <a16:creationId xmlns:a16="http://schemas.microsoft.com/office/drawing/2014/main" id="{A787A923-124E-B912-761A-2C20FC8F10C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849" y="313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8709" name="Oval 37">
              <a:extLst>
                <a:ext uri="{FF2B5EF4-FFF2-40B4-BE49-F238E27FC236}">
                  <a16:creationId xmlns:a16="http://schemas.microsoft.com/office/drawing/2014/main" id="{CE54DB56-9FD4-AE54-2D69-66916D2031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808" y="3274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8710" name="Oval 38">
              <a:extLst>
                <a:ext uri="{FF2B5EF4-FFF2-40B4-BE49-F238E27FC236}">
                  <a16:creationId xmlns:a16="http://schemas.microsoft.com/office/drawing/2014/main" id="{798394BC-5FF7-F630-1F0C-694D123428D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06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8711" name="Oval 39">
              <a:extLst>
                <a:ext uri="{FF2B5EF4-FFF2-40B4-BE49-F238E27FC236}">
                  <a16:creationId xmlns:a16="http://schemas.microsoft.com/office/drawing/2014/main" id="{4E383BDE-5793-920A-C565-91964BF0AEA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56" y="3403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8712" name="Oval 40">
              <a:extLst>
                <a:ext uri="{FF2B5EF4-FFF2-40B4-BE49-F238E27FC236}">
                  <a16:creationId xmlns:a16="http://schemas.microsoft.com/office/drawing/2014/main" id="{94037259-5EB4-3D65-9444-A43754D5519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35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8713" name="Oval 41">
              <a:extLst>
                <a:ext uri="{FF2B5EF4-FFF2-40B4-BE49-F238E27FC236}">
                  <a16:creationId xmlns:a16="http://schemas.microsoft.com/office/drawing/2014/main" id="{82083A55-852A-A855-D84A-4A656E4B02A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59" y="351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8714" name="Oval 42">
              <a:extLst>
                <a:ext uri="{FF2B5EF4-FFF2-40B4-BE49-F238E27FC236}">
                  <a16:creationId xmlns:a16="http://schemas.microsoft.com/office/drawing/2014/main" id="{A633F720-AEAE-D551-C9FF-8AC64CE915B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49" y="3678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8715" name="Oval 43">
              <a:extLst>
                <a:ext uri="{FF2B5EF4-FFF2-40B4-BE49-F238E27FC236}">
                  <a16:creationId xmlns:a16="http://schemas.microsoft.com/office/drawing/2014/main" id="{5C563BEF-B5F3-D8EA-1E8D-DE265726776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47" y="3506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8716" name="Oval 44">
              <a:extLst>
                <a:ext uri="{FF2B5EF4-FFF2-40B4-BE49-F238E27FC236}">
                  <a16:creationId xmlns:a16="http://schemas.microsoft.com/office/drawing/2014/main" id="{5C0D64DC-1978-8140-C715-249F02DA7A9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98" y="362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8717" name="Oval 45">
              <a:extLst>
                <a:ext uri="{FF2B5EF4-FFF2-40B4-BE49-F238E27FC236}">
                  <a16:creationId xmlns:a16="http://schemas.microsoft.com/office/drawing/2014/main" id="{5D948DE7-B303-FFDE-52F2-1C743D5612D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79" y="3738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8718" name="Oval 46">
              <a:extLst>
                <a:ext uri="{FF2B5EF4-FFF2-40B4-BE49-F238E27FC236}">
                  <a16:creationId xmlns:a16="http://schemas.microsoft.com/office/drawing/2014/main" id="{AB2E6FF6-E525-84DF-A5DE-1EA85DB3856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91" y="368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8719" name="Oval 47">
              <a:extLst>
                <a:ext uri="{FF2B5EF4-FFF2-40B4-BE49-F238E27FC236}">
                  <a16:creationId xmlns:a16="http://schemas.microsoft.com/office/drawing/2014/main" id="{A5CB9392-9A9E-294E-897C-1D5F799D65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664" y="3326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8720" name="Oval 48">
              <a:extLst>
                <a:ext uri="{FF2B5EF4-FFF2-40B4-BE49-F238E27FC236}">
                  <a16:creationId xmlns:a16="http://schemas.microsoft.com/office/drawing/2014/main" id="{0B979FE9-2011-8F3E-9740-10B61220F1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95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8721" name="Oval 49">
              <a:extLst>
                <a:ext uri="{FF2B5EF4-FFF2-40B4-BE49-F238E27FC236}">
                  <a16:creationId xmlns:a16="http://schemas.microsoft.com/office/drawing/2014/main" id="{A61DF995-BDB9-D42D-31AC-A846409053D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38" y="3438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8722" name="Oval 50">
              <a:extLst>
                <a:ext uri="{FF2B5EF4-FFF2-40B4-BE49-F238E27FC236}">
                  <a16:creationId xmlns:a16="http://schemas.microsoft.com/office/drawing/2014/main" id="{027FE437-CDFE-0152-13AD-4B0BA712E9A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681" y="345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8723" name="Oval 51">
              <a:extLst>
                <a:ext uri="{FF2B5EF4-FFF2-40B4-BE49-F238E27FC236}">
                  <a16:creationId xmlns:a16="http://schemas.microsoft.com/office/drawing/2014/main" id="{5F07AEB2-2871-F6AD-242A-A3B22E0A80B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54" y="357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8724" name="Oval 52">
              <a:extLst>
                <a:ext uri="{FF2B5EF4-FFF2-40B4-BE49-F238E27FC236}">
                  <a16:creationId xmlns:a16="http://schemas.microsoft.com/office/drawing/2014/main" id="{6C0613EF-1E18-5AC5-07B3-ED11E3C5A8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599" y="3446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725" name="Rectangle 53">
                  <a:extLst>
                    <a:ext uri="{FF2B5EF4-FFF2-40B4-BE49-F238E27FC236}">
                      <a16:creationId xmlns:a16="http://schemas.microsoft.com/office/drawing/2014/main" id="{3789EE65-8046-5507-B05D-7AF3732EA1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2951"/>
                  <a:ext cx="394" cy="2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5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1650" i="1" baseline="-2500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650" i="1" baseline="-2500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oMath>
                    </m:oMathPara>
                  </a14:m>
                  <a:endParaRPr lang="en-US" sz="1650" i="1" baseline="-250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28725" name="Rectangle 53">
                  <a:extLst>
                    <a:ext uri="{FF2B5EF4-FFF2-40B4-BE49-F238E27FC236}">
                      <a16:creationId xmlns:a16="http://schemas.microsoft.com/office/drawing/2014/main" id="{3789EE65-8046-5507-B05D-7AF3732EA1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40" y="2951"/>
                  <a:ext cx="394" cy="28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726" name="Rectangle 54">
                  <a:extLst>
                    <a:ext uri="{FF2B5EF4-FFF2-40B4-BE49-F238E27FC236}">
                      <a16:creationId xmlns:a16="http://schemas.microsoft.com/office/drawing/2014/main" id="{53EC7CA9-4743-0A6A-D64F-C465772540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77" y="3439"/>
                  <a:ext cx="394" cy="2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5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1650" i="1" baseline="-2500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50" i="1" baseline="-2500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oMath>
                    </m:oMathPara>
                  </a14:m>
                  <a:endParaRPr lang="en-US" sz="1650" i="1" baseline="-250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28726" name="Rectangle 54">
                  <a:extLst>
                    <a:ext uri="{FF2B5EF4-FFF2-40B4-BE49-F238E27FC236}">
                      <a16:creationId xmlns:a16="http://schemas.microsoft.com/office/drawing/2014/main" id="{53EC7CA9-4743-0A6A-D64F-C465772540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377" y="3439"/>
                  <a:ext cx="394" cy="28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727" name="Rectangle 55">
                  <a:extLst>
                    <a:ext uri="{FF2B5EF4-FFF2-40B4-BE49-F238E27FC236}">
                      <a16:creationId xmlns:a16="http://schemas.microsoft.com/office/drawing/2014/main" id="{F63C1137-9DC8-C14B-1C7F-BB6EE72215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07" y="3236"/>
                  <a:ext cx="394" cy="2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5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1650" i="1" baseline="-2500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1650" i="1" baseline="-2500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oMath>
                    </m:oMathPara>
                  </a14:m>
                  <a:endParaRPr lang="en-US" sz="1650" i="1" baseline="-250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28727" name="Rectangle 55">
                  <a:extLst>
                    <a:ext uri="{FF2B5EF4-FFF2-40B4-BE49-F238E27FC236}">
                      <a16:creationId xmlns:a16="http://schemas.microsoft.com/office/drawing/2014/main" id="{F63C1137-9DC8-C14B-1C7F-BB6EE722153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107" y="3236"/>
                  <a:ext cx="394" cy="28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728" name="Rectangle 56">
                  <a:extLst>
                    <a:ext uri="{FF2B5EF4-FFF2-40B4-BE49-F238E27FC236}">
                      <a16:creationId xmlns:a16="http://schemas.microsoft.com/office/drawing/2014/main" id="{2573A94B-DBDA-11EA-ABA8-743EBD76E7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11" y="1824"/>
                  <a:ext cx="314" cy="2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5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sz="1350" i="1" baseline="-250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oMath>
                    </m:oMathPara>
                  </a14:m>
                  <a:endParaRPr lang="en-US" sz="1350" i="1" baseline="-25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8728" name="Rectangle 56">
                  <a:extLst>
                    <a:ext uri="{FF2B5EF4-FFF2-40B4-BE49-F238E27FC236}">
                      <a16:creationId xmlns:a16="http://schemas.microsoft.com/office/drawing/2014/main" id="{2573A94B-DBDA-11EA-ABA8-743EBD76E7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11" y="1824"/>
                  <a:ext cx="314" cy="24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729" name="Rectangle 57">
                  <a:extLst>
                    <a:ext uri="{FF2B5EF4-FFF2-40B4-BE49-F238E27FC236}">
                      <a16:creationId xmlns:a16="http://schemas.microsoft.com/office/drawing/2014/main" id="{72F087BF-0E23-9545-3D6C-6BE2613516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6" y="3562"/>
                  <a:ext cx="329" cy="2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5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  <m:r>
                          <a:rPr lang="en-US" sz="1350" i="1" baseline="-250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350" i="1" baseline="-25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8729" name="Rectangle 57">
                  <a:extLst>
                    <a:ext uri="{FF2B5EF4-FFF2-40B4-BE49-F238E27FC236}">
                      <a16:creationId xmlns:a16="http://schemas.microsoft.com/office/drawing/2014/main" id="{72F087BF-0E23-9545-3D6C-6BE2613516E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296" y="3562"/>
                  <a:ext cx="329" cy="24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730" name="Rectangle 58">
                  <a:extLst>
                    <a:ext uri="{FF2B5EF4-FFF2-40B4-BE49-F238E27FC236}">
                      <a16:creationId xmlns:a16="http://schemas.microsoft.com/office/drawing/2014/main" id="{16D93D1C-5668-BBB6-AC8B-0D2B70512A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93" y="4009"/>
                  <a:ext cx="329" cy="2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5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  <m:r>
                          <a:rPr lang="en-US" sz="1350" i="1" baseline="-250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350" i="1" baseline="-25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8730" name="Rectangle 58">
                  <a:extLst>
                    <a:ext uri="{FF2B5EF4-FFF2-40B4-BE49-F238E27FC236}">
                      <a16:creationId xmlns:a16="http://schemas.microsoft.com/office/drawing/2014/main" id="{16D93D1C-5668-BBB6-AC8B-0D2B70512A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793" y="4009"/>
                  <a:ext cx="329" cy="24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731" name="Rectangle 59">
                  <a:extLst>
                    <a:ext uri="{FF2B5EF4-FFF2-40B4-BE49-F238E27FC236}">
                      <a16:creationId xmlns:a16="http://schemas.microsoft.com/office/drawing/2014/main" id="{35A92FEB-0D5B-EC52-389B-2D6881792A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9" y="3765"/>
                  <a:ext cx="329" cy="2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5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  <m:r>
                          <a:rPr lang="en-US" sz="1350" i="1" baseline="-250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350" i="1" baseline="-25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8731" name="Rectangle 59">
                  <a:extLst>
                    <a:ext uri="{FF2B5EF4-FFF2-40B4-BE49-F238E27FC236}">
                      <a16:creationId xmlns:a16="http://schemas.microsoft.com/office/drawing/2014/main" id="{35A92FEB-0D5B-EC52-389B-2D6881792A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169" y="3765"/>
                  <a:ext cx="329" cy="24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732" name="Line 61">
              <a:extLst>
                <a:ext uri="{FF2B5EF4-FFF2-40B4-BE49-F238E27FC236}">
                  <a16:creationId xmlns:a16="http://schemas.microsoft.com/office/drawing/2014/main" id="{A8D437D9-6A1A-525D-E239-F7B40F1E17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26" y="3354"/>
              <a:ext cx="405" cy="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508872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105F8-8060-72C2-2C99-697866D22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54CF1-3314-A6CE-FFB5-465914633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Offline</a:t>
            </a:r>
          </a:p>
          <a:p>
            <a:pPr lvl="1"/>
            <a:r>
              <a:rPr lang="en-US" dirty="0"/>
              <a:t>work with all images</a:t>
            </a:r>
          </a:p>
          <a:p>
            <a:pPr lvl="1"/>
            <a:r>
              <a:rPr lang="en-US" dirty="0"/>
              <a:t>structure from motion</a:t>
            </a:r>
          </a:p>
          <a:p>
            <a:pPr lvl="2"/>
            <a:r>
              <a:rPr lang="en-US" dirty="0"/>
              <a:t>underlying Q:</a:t>
            </a:r>
          </a:p>
          <a:p>
            <a:pPr lvl="3"/>
            <a:r>
              <a:rPr lang="en-US" dirty="0"/>
              <a:t>how to make best use of all information</a:t>
            </a:r>
          </a:p>
          <a:p>
            <a:pPr lvl="2"/>
            <a:r>
              <a:rPr lang="en-US" dirty="0"/>
              <a:t>roughly familiar structure</a:t>
            </a:r>
          </a:p>
          <a:p>
            <a:pPr lvl="3"/>
            <a:r>
              <a:rPr lang="en-US" dirty="0"/>
              <a:t>set up huge optimization problem by constructing start point</a:t>
            </a:r>
          </a:p>
          <a:p>
            <a:pPr lvl="3"/>
            <a:r>
              <a:rPr lang="en-US" dirty="0"/>
              <a:t>efficiency is now a serious issue		</a:t>
            </a:r>
          </a:p>
          <a:p>
            <a:r>
              <a:rPr lang="en-US" dirty="0"/>
              <a:t>Online</a:t>
            </a:r>
          </a:p>
          <a:p>
            <a:pPr lvl="1"/>
            <a:r>
              <a:rPr lang="en-US" dirty="0"/>
              <a:t>build best estimate available up to time t</a:t>
            </a:r>
          </a:p>
          <a:p>
            <a:pPr lvl="1"/>
            <a:r>
              <a:rPr lang="en-US" dirty="0"/>
              <a:t>SLAM </a:t>
            </a:r>
          </a:p>
          <a:p>
            <a:pPr lvl="2"/>
            <a:r>
              <a:rPr lang="en-US" dirty="0"/>
              <a:t>simultaneous localization and mapping</a:t>
            </a:r>
          </a:p>
          <a:p>
            <a:pPr lvl="2"/>
            <a:r>
              <a:rPr lang="en-US" dirty="0"/>
              <a:t>build a map at the same time as determining where you are</a:t>
            </a:r>
          </a:p>
          <a:p>
            <a:pPr lvl="2"/>
            <a:r>
              <a:rPr lang="en-US" dirty="0"/>
              <a:t>new Q: </a:t>
            </a:r>
          </a:p>
          <a:p>
            <a:pPr lvl="3"/>
            <a:r>
              <a:rPr lang="en-US" dirty="0"/>
              <a:t>how do you make best use of all information up to now </a:t>
            </a:r>
          </a:p>
          <a:p>
            <a:pPr lvl="3"/>
            <a:r>
              <a:rPr lang="en-US" dirty="0"/>
              <a:t>efficiency often crucial</a:t>
            </a:r>
          </a:p>
          <a:p>
            <a:r>
              <a:rPr lang="en-US" dirty="0"/>
              <a:t>Hybrids are quite usual, and important</a:t>
            </a:r>
          </a:p>
        </p:txBody>
      </p:sp>
    </p:spTree>
    <p:extLst>
      <p:ext uri="{BB962C8B-B14F-4D97-AF65-F5344CB8AC3E}">
        <p14:creationId xmlns:p14="http://schemas.microsoft.com/office/powerpoint/2010/main" val="91792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689548" y="1816504"/>
            <a:ext cx="2923850" cy="3224993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Enable inspection in hard to reach areas with drone photos and 3D reconstruction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Create 3D model from images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Provide tools to inspect on images and map interactions to 3D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688"/>
          <a:stretch/>
        </p:blipFill>
        <p:spPr>
          <a:xfrm>
            <a:off x="4239673" y="1604038"/>
            <a:ext cx="4218527" cy="439671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6E5F2F1-B082-E944-BC92-37A8B695C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4F2FE6-FE4B-9F4C-8748-3CB442251C35}"/>
              </a:ext>
            </a:extLst>
          </p:cNvPr>
          <p:cNvSpPr txBox="1"/>
          <p:nvPr/>
        </p:nvSpPr>
        <p:spPr>
          <a:xfrm>
            <a:off x="185674" y="5543550"/>
            <a:ext cx="12073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Source: D. </a:t>
            </a:r>
            <a:r>
              <a:rPr lang="en-US" sz="1050" dirty="0" err="1"/>
              <a:t>Hoiem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855286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video_bridge_ground_uav" descr="video_bridge_ground_ua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500188"/>
            <a:ext cx="6858001" cy="3857626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TextBox 4"/>
          <p:cNvSpPr txBox="1"/>
          <p:nvPr/>
        </p:nvSpPr>
        <p:spPr>
          <a:xfrm>
            <a:off x="1143000" y="5083818"/>
            <a:ext cx="3213060" cy="19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718" tIns="25718" rIns="25718" bIns="25718">
            <a:spAutoFit/>
          </a:bodyPr>
          <a:lstStyle>
            <a:lvl1pPr algn="l" defTabSz="1828800">
              <a:lnSpc>
                <a:spcPct val="100000"/>
              </a:lnSpc>
              <a:tabLst/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900"/>
              <a:t>Luche Bridge, Ministry of Land, Transport, and Infrastructure, Japan</a:t>
            </a:r>
          </a:p>
        </p:txBody>
      </p:sp>
      <p:sp>
        <p:nvSpPr>
          <p:cNvPr id="399" name="Rectangle 5"/>
          <p:cNvSpPr txBox="1"/>
          <p:nvPr/>
        </p:nvSpPr>
        <p:spPr>
          <a:xfrm>
            <a:off x="1143000" y="2211409"/>
            <a:ext cx="5206533" cy="65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718" tIns="25718" rIns="25718" bIns="25718">
            <a:spAutoFit/>
          </a:bodyPr>
          <a:lstStyle/>
          <a:p>
            <a:pPr>
              <a:defRPr sz="52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950"/>
              <a:t>Reconstruct: Inspect aging infrastructure</a:t>
            </a:r>
          </a:p>
          <a:p>
            <a:pPr>
              <a:defRPr sz="52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950"/>
              <a:t>Derek Hoiem</a:t>
            </a:r>
          </a:p>
        </p:txBody>
      </p:sp>
      <p:pic>
        <p:nvPicPr>
          <p:cNvPr id="400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8843" y="5005779"/>
            <a:ext cx="1156378" cy="329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9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A8ACB-420E-254B-11D2-165DFA0D7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where is my drone?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346F3-8481-B585-7296-61987642F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Highly relevant</a:t>
            </a:r>
          </a:p>
          <a:p>
            <a:endParaRPr lang="en-US" dirty="0"/>
          </a:p>
          <a:p>
            <a:r>
              <a:rPr lang="en-US" dirty="0"/>
              <a:t>Taste prevents the use of news pictures...</a:t>
            </a:r>
          </a:p>
        </p:txBody>
      </p:sp>
    </p:spTree>
    <p:extLst>
      <p:ext uri="{BB962C8B-B14F-4D97-AF65-F5344CB8AC3E}">
        <p14:creationId xmlns:p14="http://schemas.microsoft.com/office/powerpoint/2010/main" val="2241328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AE245-CDDA-832D-4E1C-A9398C343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from motion ambiguity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8EF62E-565D-FDD9-9897-A9F4348A93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Transform the scene using a transformation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Apply inverse to the camera matrices</a:t>
                </a:r>
              </a:p>
              <a:p>
                <a:r>
                  <a:rPr lang="en-US" dirty="0"/>
                  <a:t>The image observations do not change:</a:t>
                </a:r>
                <a:br>
                  <a:rPr lang="en-US" dirty="0"/>
                </a:br>
                <a:endParaRPr lang="en-US" sz="10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8EF62E-565D-FDD9-9897-A9F4348A93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A80A296-5CBA-4FDD-8EFF-16B832F1B6C6}"/>
                  </a:ext>
                </a:extLst>
              </p:cNvPr>
              <p:cNvSpPr txBox="1"/>
              <p:nvPr/>
            </p:nvSpPr>
            <p:spPr>
              <a:xfrm>
                <a:off x="1844566" y="4001294"/>
                <a:ext cx="4572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lvl="1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sz="28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𝑷𝑿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𝑷</m:t>
                          </m:r>
                          <m:sSup>
                            <m:sSupPr>
                              <m:ctrlPr>
                                <a:rPr lang="en-US" sz="28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𝑸</m:t>
                      </m:r>
                      <m:r>
                        <a:rPr lang="en-US" sz="28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𝑿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A80A296-5CBA-4FDD-8EFF-16B832F1B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4566" y="4001294"/>
                <a:ext cx="4572000" cy="523220"/>
              </a:xfrm>
              <a:prstGeom prst="rect">
                <a:avLst/>
              </a:prstGeom>
              <a:blipFill>
                <a:blip r:embed="rId3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4324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7A378-B901-AF92-7871-DA47E365C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93FC4-AD67-8022-8399-A5F86F970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from motion ambiguity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42024-5DE9-066A-54DB-406170DF2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Cases:</a:t>
            </a:r>
          </a:p>
          <a:p>
            <a:pPr lvl="1"/>
            <a:r>
              <a:rPr lang="en-US" dirty="0"/>
              <a:t>nothing is known about cameras – Q is projective </a:t>
            </a:r>
            <a:r>
              <a:rPr lang="en-US" dirty="0" err="1"/>
              <a:t>tx</a:t>
            </a:r>
            <a:endParaRPr lang="en-US" dirty="0"/>
          </a:p>
          <a:p>
            <a:pPr lvl="1"/>
            <a:r>
              <a:rPr lang="en-US" dirty="0"/>
              <a:t>camera calibrations known – Q is scaled Euclidean</a:t>
            </a:r>
            <a:br>
              <a:rPr lang="en-US" dirty="0"/>
            </a:br>
            <a:endParaRPr lang="en-US" sz="6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706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9B528-3D3C-AB22-E329-317F84BF5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Two calibrated cameras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5EFF8-E813-873E-1628-60F9D655D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Obtain interest points and some matches</a:t>
            </a:r>
          </a:p>
          <a:p>
            <a:r>
              <a:rPr lang="en-US" dirty="0"/>
              <a:t>Obtain fundamental matrix</a:t>
            </a:r>
          </a:p>
          <a:p>
            <a:pPr lvl="1"/>
            <a:r>
              <a:rPr lang="en-US" dirty="0"/>
              <a:t>as before, using matches</a:t>
            </a:r>
          </a:p>
          <a:p>
            <a:r>
              <a:rPr lang="en-US" dirty="0"/>
              <a:t>Obtain essential matrix</a:t>
            </a:r>
          </a:p>
          <a:p>
            <a:pPr lvl="1"/>
            <a:r>
              <a:rPr lang="en-US" dirty="0"/>
              <a:t>as before, using calibration</a:t>
            </a:r>
          </a:p>
          <a:p>
            <a:r>
              <a:rPr lang="en-US" dirty="0"/>
              <a:t>Obtain rotation, translation up to scale</a:t>
            </a:r>
          </a:p>
          <a:p>
            <a:pPr lvl="1"/>
            <a:r>
              <a:rPr lang="en-US" dirty="0"/>
              <a:t>as before, using odometry</a:t>
            </a:r>
          </a:p>
          <a:p>
            <a:r>
              <a:rPr lang="en-US" dirty="0"/>
              <a:t>Triangulate</a:t>
            </a:r>
          </a:p>
        </p:txBody>
      </p:sp>
    </p:spTree>
    <p:extLst>
      <p:ext uri="{BB962C8B-B14F-4D97-AF65-F5344CB8AC3E}">
        <p14:creationId xmlns:p14="http://schemas.microsoft.com/office/powerpoint/2010/main" val="2774765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5777</TotalTime>
  <Words>479</Words>
  <Application>Microsoft Macintosh PowerPoint</Application>
  <PresentationFormat>On-screen Show (4:3)</PresentationFormat>
  <Paragraphs>94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Aptos Display</vt:lpstr>
      <vt:lpstr>Arial</vt:lpstr>
      <vt:lpstr>Cambria Math</vt:lpstr>
      <vt:lpstr>Times New Roman</vt:lpstr>
      <vt:lpstr>Office Theme</vt:lpstr>
      <vt:lpstr>Structure and motion</vt:lpstr>
      <vt:lpstr>Core problem</vt:lpstr>
      <vt:lpstr>Cases:</vt:lpstr>
      <vt:lpstr>Applications</vt:lpstr>
      <vt:lpstr>PowerPoint Presentation</vt:lpstr>
      <vt:lpstr>Applications: where is my drone?</vt:lpstr>
      <vt:lpstr>Structure from motion ambiguity</vt:lpstr>
      <vt:lpstr>Structure from motion ambiguity</vt:lpstr>
      <vt:lpstr>Recall: Two calibrated cameras</vt:lpstr>
      <vt:lpstr>Three calibrated cameras</vt:lpstr>
      <vt:lpstr>There is only one missing scale...</vt:lpstr>
      <vt:lpstr>PowerPoint Presentation</vt:lpstr>
      <vt:lpstr>Three calibrated cameras</vt:lpstr>
      <vt:lpstr>3 or more calibrated cameras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Forsyth, David Alexander</dc:creator>
  <cp:lastModifiedBy>Forsyth, David Alexander</cp:lastModifiedBy>
  <cp:revision>14</cp:revision>
  <dcterms:created xsi:type="dcterms:W3CDTF">2026-03-12T21:54:17Z</dcterms:created>
  <dcterms:modified xsi:type="dcterms:W3CDTF">2026-03-31T22:14:02Z</dcterms:modified>
</cp:coreProperties>
</file>