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1177" r:id="rId3"/>
    <p:sldId id="1200" r:id="rId4"/>
    <p:sldId id="1198" r:id="rId5"/>
    <p:sldId id="1178" r:id="rId6"/>
    <p:sldId id="1179" r:id="rId7"/>
    <p:sldId id="1190" r:id="rId8"/>
    <p:sldId id="1191" r:id="rId9"/>
    <p:sldId id="1192" r:id="rId10"/>
    <p:sldId id="1194" r:id="rId11"/>
    <p:sldId id="119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77971-5BB5-454B-9459-FD514CEA4134}" type="datetimeFigureOut">
              <a:rPr lang="en-US" smtClean="0"/>
              <a:t>3/23/26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0F134-03B1-BE4E-B54C-1D19E5C3D125}" type="slidenum">
              <a:rPr lang="en-US" smtClean="0"/>
              <a:t>‹#›</a:t>
            </a:fld>
            <a:endParaRPr lang="en-US"/>
          </a:p>
        </p:txBody>
      </p:sp>
    </p:spTree>
    <p:extLst>
      <p:ext uri="{BB962C8B-B14F-4D97-AF65-F5344CB8AC3E}">
        <p14:creationId xmlns:p14="http://schemas.microsoft.com/office/powerpoint/2010/main" val="281698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CD8F4-CA22-AB18-7C3A-4876551F73BE}"/>
            </a:ext>
          </a:extLst>
        </p:cNvPr>
        <p:cNvGrpSpPr/>
        <p:nvPr/>
      </p:nvGrpSpPr>
      <p:grpSpPr>
        <a:xfrm>
          <a:off x="0" y="0"/>
          <a:ext cx="0" cy="0"/>
          <a:chOff x="0" y="0"/>
          <a:chExt cx="0" cy="0"/>
        </a:xfrm>
      </p:grpSpPr>
      <p:sp>
        <p:nvSpPr>
          <p:cNvPr id="48130" name="Rectangle 1031">
            <a:extLst>
              <a:ext uri="{FF2B5EF4-FFF2-40B4-BE49-F238E27FC236}">
                <a16:creationId xmlns:a16="http://schemas.microsoft.com/office/drawing/2014/main" id="{E0BB7491-66F9-CB43-C503-25D566E553FE}"/>
              </a:ext>
            </a:extLst>
          </p:cNvPr>
          <p:cNvSpPr>
            <a:spLocks noGrp="1" noChangeArrowheads="1"/>
          </p:cNvSpPr>
          <p:nvPr>
            <p:ph type="sldNum" sz="quarter" idx="5"/>
          </p:nvPr>
        </p:nvSpPr>
        <p:spPr>
          <a:noFill/>
        </p:spPr>
        <p:txBody>
          <a:bodyPr/>
          <a:lstStyle/>
          <a:p>
            <a:fld id="{74FB3A22-89C2-42F9-B09E-37FF8B6BD3F8}" type="slidenum">
              <a:rPr lang="en-US" smtClean="0"/>
              <a:pPr/>
              <a:t>2</a:t>
            </a:fld>
            <a:endParaRPr lang="en-US"/>
          </a:p>
        </p:txBody>
      </p:sp>
      <p:sp>
        <p:nvSpPr>
          <p:cNvPr id="48131" name="Rectangle 2">
            <a:extLst>
              <a:ext uri="{FF2B5EF4-FFF2-40B4-BE49-F238E27FC236}">
                <a16:creationId xmlns:a16="http://schemas.microsoft.com/office/drawing/2014/main" id="{21FE9B09-3E59-D2F8-2EF2-957485236FFF}"/>
              </a:ext>
            </a:extLst>
          </p:cNvPr>
          <p:cNvSpPr>
            <a:spLocks noGrp="1" noRot="1" noChangeAspect="1" noChangeArrowheads="1" noTextEdit="1"/>
          </p:cNvSpPr>
          <p:nvPr>
            <p:ph type="sldImg"/>
          </p:nvPr>
        </p:nvSpPr>
        <p:spPr>
          <a:xfrm>
            <a:off x="1252538" y="717550"/>
            <a:ext cx="4779962" cy="3584575"/>
          </a:xfrm>
          <a:ln/>
        </p:spPr>
      </p:sp>
      <p:sp>
        <p:nvSpPr>
          <p:cNvPr id="48132" name="Rectangle 3">
            <a:extLst>
              <a:ext uri="{FF2B5EF4-FFF2-40B4-BE49-F238E27FC236}">
                <a16:creationId xmlns:a16="http://schemas.microsoft.com/office/drawing/2014/main" id="{A9174DC3-2F0B-166D-38B4-BD966DFC35DC}"/>
              </a:ext>
            </a:extLst>
          </p:cNvPr>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06675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a:extLst>
            <a:ext uri="{FF2B5EF4-FFF2-40B4-BE49-F238E27FC236}">
              <a16:creationId xmlns:a16="http://schemas.microsoft.com/office/drawing/2014/main" id="{CA60C811-FD0D-F658-5205-DD989470A1E1}"/>
            </a:ext>
          </a:extLst>
        </p:cNvPr>
        <p:cNvGrpSpPr/>
        <p:nvPr/>
      </p:nvGrpSpPr>
      <p:grpSpPr>
        <a:xfrm>
          <a:off x="0" y="0"/>
          <a:ext cx="0" cy="0"/>
          <a:chOff x="0" y="0"/>
          <a:chExt cx="0" cy="0"/>
        </a:xfrm>
      </p:grpSpPr>
      <p:sp>
        <p:nvSpPr>
          <p:cNvPr id="1431" name="Shape 1431">
            <a:extLst>
              <a:ext uri="{FF2B5EF4-FFF2-40B4-BE49-F238E27FC236}">
                <a16:creationId xmlns:a16="http://schemas.microsoft.com/office/drawing/2014/main" id="{95108C41-94C6-70FC-C491-ADC1513BD0F0}"/>
              </a:ext>
            </a:extLst>
          </p:cNvPr>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Necker reversal ambiguity:</a:t>
            </a:r>
            <a:endParaRPr dirty="0"/>
          </a:p>
          <a:p>
            <a:pPr marL="0" lvl="0" indent="0">
              <a:spcBef>
                <a:spcPts val="0"/>
              </a:spcBef>
              <a:spcAft>
                <a:spcPts val="0"/>
              </a:spcAft>
              <a:buNone/>
            </a:pPr>
            <a:r>
              <a:rPr lang="en-US" dirty="0"/>
              <a:t>This arises because an object rotating by </a:t>
            </a:r>
            <a:r>
              <a:rPr lang="en-US" dirty="0" err="1"/>
              <a:t>ρ</a:t>
            </a:r>
            <a:r>
              <a:rPr lang="en-US" dirty="0"/>
              <a:t> and its mirror image rotating by −</a:t>
            </a:r>
            <a:r>
              <a:rPr lang="en-US" dirty="0" err="1"/>
              <a:t>ρ</a:t>
            </a:r>
            <a:r>
              <a:rPr lang="en-US" dirty="0"/>
              <a:t> generate the same image under parallel projection, see figure 14.9(a). Thus, structure is only recovered up to a reflection about the frontal plane. This ambiguity is absent in the perspective case because the points have different depths in the two interpretations and so do not project to coincident image points.</a:t>
            </a:r>
            <a:endParaRPr dirty="0"/>
          </a:p>
        </p:txBody>
      </p:sp>
      <p:sp>
        <p:nvSpPr>
          <p:cNvPr id="1432" name="Shape 1432">
            <a:extLst>
              <a:ext uri="{FF2B5EF4-FFF2-40B4-BE49-F238E27FC236}">
                <a16:creationId xmlns:a16="http://schemas.microsoft.com/office/drawing/2014/main" id="{09482C49-2729-7E52-4E64-A275D6BC3952}"/>
              </a:ext>
            </a:extLst>
          </p:cNvPr>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0917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a:extLst>
            <a:ext uri="{FF2B5EF4-FFF2-40B4-BE49-F238E27FC236}">
              <a16:creationId xmlns:a16="http://schemas.microsoft.com/office/drawing/2014/main" id="{ABB2AA1A-44DB-BDAF-198E-562650EC2481}"/>
            </a:ext>
          </a:extLst>
        </p:cNvPr>
        <p:cNvGrpSpPr/>
        <p:nvPr/>
      </p:nvGrpSpPr>
      <p:grpSpPr>
        <a:xfrm>
          <a:off x="0" y="0"/>
          <a:ext cx="0" cy="0"/>
          <a:chOff x="0" y="0"/>
          <a:chExt cx="0" cy="0"/>
        </a:xfrm>
      </p:grpSpPr>
      <p:sp>
        <p:nvSpPr>
          <p:cNvPr id="1465" name="Shape 1465">
            <a:extLst>
              <a:ext uri="{FF2B5EF4-FFF2-40B4-BE49-F238E27FC236}">
                <a16:creationId xmlns:a16="http://schemas.microsoft.com/office/drawing/2014/main" id="{E97D7FA7-FD1F-1775-AE54-3DA848A28D65}"/>
              </a:ext>
            </a:extLst>
          </p:cNvPr>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6" name="Shape 1466">
            <a:extLst>
              <a:ext uri="{FF2B5EF4-FFF2-40B4-BE49-F238E27FC236}">
                <a16:creationId xmlns:a16="http://schemas.microsoft.com/office/drawing/2014/main" id="{6C737D55-A910-C8B1-075E-C7E4F3D9FA39}"/>
              </a:ext>
            </a:extLst>
          </p:cNvPr>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67" name="Shape 1467">
            <a:extLst>
              <a:ext uri="{FF2B5EF4-FFF2-40B4-BE49-F238E27FC236}">
                <a16:creationId xmlns:a16="http://schemas.microsoft.com/office/drawing/2014/main" id="{15E46735-1793-3655-6286-4EDC425D08BA}"/>
              </a:ext>
            </a:extLst>
          </p:cNvPr>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729221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1FBB03C0-2F40-ED4F-A564-A90B6CFA9785}"/>
            </a:ext>
          </a:extLst>
        </p:cNvPr>
        <p:cNvGrpSpPr/>
        <p:nvPr/>
      </p:nvGrpSpPr>
      <p:grpSpPr>
        <a:xfrm>
          <a:off x="0" y="0"/>
          <a:ext cx="0" cy="0"/>
          <a:chOff x="0" y="0"/>
          <a:chExt cx="0" cy="0"/>
        </a:xfrm>
      </p:grpSpPr>
      <p:sp>
        <p:nvSpPr>
          <p:cNvPr id="63" name="Google Shape;63;ga19f0264d5_0_0:notes">
            <a:extLst>
              <a:ext uri="{FF2B5EF4-FFF2-40B4-BE49-F238E27FC236}">
                <a16:creationId xmlns:a16="http://schemas.microsoft.com/office/drawing/2014/main" id="{3288D8A9-7C58-B196-3E5D-7168971F550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a19f0264d5_0_0:notes">
            <a:extLst>
              <a:ext uri="{FF2B5EF4-FFF2-40B4-BE49-F238E27FC236}">
                <a16:creationId xmlns:a16="http://schemas.microsoft.com/office/drawing/2014/main" id="{32F9A051-55B6-B549-E7A9-ACE5013540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common cause of failure in structure-from-motion is misregistration of images due to repeated structures. Here, we observe 840 matches on two different sides of the temple which leads to a catastrophic failure. To understand this problem, let’s briefly discuss resectioning.</a:t>
            </a:r>
            <a:endParaRPr/>
          </a:p>
        </p:txBody>
      </p:sp>
    </p:spTree>
    <p:extLst>
      <p:ext uri="{BB962C8B-B14F-4D97-AF65-F5344CB8AC3E}">
        <p14:creationId xmlns:p14="http://schemas.microsoft.com/office/powerpoint/2010/main" val="226470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2EAF9903-3023-F9F8-CF3D-1AD08E8BA7B6}"/>
            </a:ext>
          </a:extLst>
        </p:cNvPr>
        <p:cNvGrpSpPr/>
        <p:nvPr/>
      </p:nvGrpSpPr>
      <p:grpSpPr>
        <a:xfrm>
          <a:off x="0" y="0"/>
          <a:ext cx="0" cy="0"/>
          <a:chOff x="0" y="0"/>
          <a:chExt cx="0" cy="0"/>
        </a:xfrm>
      </p:grpSpPr>
      <p:sp>
        <p:nvSpPr>
          <p:cNvPr id="63" name="Google Shape;63;ga19f0264d5_0_0:notes">
            <a:extLst>
              <a:ext uri="{FF2B5EF4-FFF2-40B4-BE49-F238E27FC236}">
                <a16:creationId xmlns:a16="http://schemas.microsoft.com/office/drawing/2014/main" id="{318378E7-ACFF-A767-E8D9-8E589C20FC3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a19f0264d5_0_0:notes">
            <a:extLst>
              <a:ext uri="{FF2B5EF4-FFF2-40B4-BE49-F238E27FC236}">
                <a16:creationId xmlns:a16="http://schemas.microsoft.com/office/drawing/2014/main" id="{910C318D-A733-98CB-2AB5-94994AFC78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common cause of failure in structure-from-motion is misregistration of images due to repeated structures. Here, we observe 840 matches on two different sides of the temple which leads to a catastrophic failure. To understand this problem, let’s briefly discuss resectioning.</a:t>
            </a:r>
            <a:endParaRPr/>
          </a:p>
        </p:txBody>
      </p:sp>
    </p:spTree>
    <p:extLst>
      <p:ext uri="{BB962C8B-B14F-4D97-AF65-F5344CB8AC3E}">
        <p14:creationId xmlns:p14="http://schemas.microsoft.com/office/powerpoint/2010/main" val="3483372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ADF5BD-F9FB-5548-9034-074202611123}" type="datetimeFigureOut">
              <a:rPr lang="en-US" smtClean="0"/>
              <a:t>3/23/26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91F27-CA70-8348-A5D0-7B1A3DEA6937}" type="slidenum">
              <a:rPr lang="en-US" smtClean="0"/>
              <a:t>‹#›</a:t>
            </a:fld>
            <a:endParaRPr lang="en-US"/>
          </a:p>
        </p:txBody>
      </p:sp>
    </p:spTree>
    <p:extLst>
      <p:ext uri="{BB962C8B-B14F-4D97-AF65-F5344CB8AC3E}">
        <p14:creationId xmlns:p14="http://schemas.microsoft.com/office/powerpoint/2010/main" val="721842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ADF5BD-F9FB-5548-9034-074202611123}" type="datetimeFigureOut">
              <a:rPr lang="en-US" smtClean="0"/>
              <a:t>3/23/26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91F27-CA70-8348-A5D0-7B1A3DEA6937}" type="slidenum">
              <a:rPr lang="en-US" smtClean="0"/>
              <a:t>‹#›</a:t>
            </a:fld>
            <a:endParaRPr lang="en-US"/>
          </a:p>
        </p:txBody>
      </p:sp>
    </p:spTree>
    <p:extLst>
      <p:ext uri="{BB962C8B-B14F-4D97-AF65-F5344CB8AC3E}">
        <p14:creationId xmlns:p14="http://schemas.microsoft.com/office/powerpoint/2010/main" val="3695232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ADF5BD-F9FB-5548-9034-074202611123}" type="datetimeFigureOut">
              <a:rPr lang="en-US" smtClean="0"/>
              <a:t>3/23/26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91F27-CA70-8348-A5D0-7B1A3DEA6937}" type="slidenum">
              <a:rPr lang="en-US" smtClean="0"/>
              <a:t>‹#›</a:t>
            </a:fld>
            <a:endParaRPr lang="en-US"/>
          </a:p>
        </p:txBody>
      </p:sp>
    </p:spTree>
    <p:extLst>
      <p:ext uri="{BB962C8B-B14F-4D97-AF65-F5344CB8AC3E}">
        <p14:creationId xmlns:p14="http://schemas.microsoft.com/office/powerpoint/2010/main" val="250968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ADF5BD-F9FB-5548-9034-074202611123}" type="datetimeFigureOut">
              <a:rPr lang="en-US" smtClean="0"/>
              <a:t>3/23/26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91F27-CA70-8348-A5D0-7B1A3DEA6937}" type="slidenum">
              <a:rPr lang="en-US" smtClean="0"/>
              <a:t>‹#›</a:t>
            </a:fld>
            <a:endParaRPr lang="en-US"/>
          </a:p>
        </p:txBody>
      </p:sp>
    </p:spTree>
    <p:extLst>
      <p:ext uri="{BB962C8B-B14F-4D97-AF65-F5344CB8AC3E}">
        <p14:creationId xmlns:p14="http://schemas.microsoft.com/office/powerpoint/2010/main" val="190359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ADF5BD-F9FB-5548-9034-074202611123}" type="datetimeFigureOut">
              <a:rPr lang="en-US" smtClean="0"/>
              <a:t>3/23/26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91F27-CA70-8348-A5D0-7B1A3DEA6937}" type="slidenum">
              <a:rPr lang="en-US" smtClean="0"/>
              <a:t>‹#›</a:t>
            </a:fld>
            <a:endParaRPr lang="en-US"/>
          </a:p>
        </p:txBody>
      </p:sp>
    </p:spTree>
    <p:extLst>
      <p:ext uri="{BB962C8B-B14F-4D97-AF65-F5344CB8AC3E}">
        <p14:creationId xmlns:p14="http://schemas.microsoft.com/office/powerpoint/2010/main" val="130263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ADF5BD-F9FB-5548-9034-074202611123}" type="datetimeFigureOut">
              <a:rPr lang="en-US" smtClean="0"/>
              <a:t>3/23/26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91F27-CA70-8348-A5D0-7B1A3DEA6937}" type="slidenum">
              <a:rPr lang="en-US" smtClean="0"/>
              <a:t>‹#›</a:t>
            </a:fld>
            <a:endParaRPr lang="en-US"/>
          </a:p>
        </p:txBody>
      </p:sp>
    </p:spTree>
    <p:extLst>
      <p:ext uri="{BB962C8B-B14F-4D97-AF65-F5344CB8AC3E}">
        <p14:creationId xmlns:p14="http://schemas.microsoft.com/office/powerpoint/2010/main" val="1997641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ADF5BD-F9FB-5548-9034-074202611123}" type="datetimeFigureOut">
              <a:rPr lang="en-US" smtClean="0"/>
              <a:t>3/23/26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191F27-CA70-8348-A5D0-7B1A3DEA6937}" type="slidenum">
              <a:rPr lang="en-US" smtClean="0"/>
              <a:t>‹#›</a:t>
            </a:fld>
            <a:endParaRPr lang="en-US"/>
          </a:p>
        </p:txBody>
      </p:sp>
    </p:spTree>
    <p:extLst>
      <p:ext uri="{BB962C8B-B14F-4D97-AF65-F5344CB8AC3E}">
        <p14:creationId xmlns:p14="http://schemas.microsoft.com/office/powerpoint/2010/main" val="2775220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ADF5BD-F9FB-5548-9034-074202611123}" type="datetimeFigureOut">
              <a:rPr lang="en-US" smtClean="0"/>
              <a:t>3/23/26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191F27-CA70-8348-A5D0-7B1A3DEA6937}" type="slidenum">
              <a:rPr lang="en-US" smtClean="0"/>
              <a:t>‹#›</a:t>
            </a:fld>
            <a:endParaRPr lang="en-US"/>
          </a:p>
        </p:txBody>
      </p:sp>
    </p:spTree>
    <p:extLst>
      <p:ext uri="{BB962C8B-B14F-4D97-AF65-F5344CB8AC3E}">
        <p14:creationId xmlns:p14="http://schemas.microsoft.com/office/powerpoint/2010/main" val="99944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DF5BD-F9FB-5548-9034-074202611123}" type="datetimeFigureOut">
              <a:rPr lang="en-US" smtClean="0"/>
              <a:t>3/23/26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191F27-CA70-8348-A5D0-7B1A3DEA6937}" type="slidenum">
              <a:rPr lang="en-US" smtClean="0"/>
              <a:t>‹#›</a:t>
            </a:fld>
            <a:endParaRPr lang="en-US"/>
          </a:p>
        </p:txBody>
      </p:sp>
    </p:spTree>
    <p:extLst>
      <p:ext uri="{BB962C8B-B14F-4D97-AF65-F5344CB8AC3E}">
        <p14:creationId xmlns:p14="http://schemas.microsoft.com/office/powerpoint/2010/main" val="3327778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ADF5BD-F9FB-5548-9034-074202611123}" type="datetimeFigureOut">
              <a:rPr lang="en-US" smtClean="0"/>
              <a:t>3/23/26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91F27-CA70-8348-A5D0-7B1A3DEA6937}" type="slidenum">
              <a:rPr lang="en-US" smtClean="0"/>
              <a:t>‹#›</a:t>
            </a:fld>
            <a:endParaRPr lang="en-US"/>
          </a:p>
        </p:txBody>
      </p:sp>
    </p:spTree>
    <p:extLst>
      <p:ext uri="{BB962C8B-B14F-4D97-AF65-F5344CB8AC3E}">
        <p14:creationId xmlns:p14="http://schemas.microsoft.com/office/powerpoint/2010/main" val="1607642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ADF5BD-F9FB-5548-9034-074202611123}" type="datetimeFigureOut">
              <a:rPr lang="en-US" smtClean="0"/>
              <a:t>3/23/26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91F27-CA70-8348-A5D0-7B1A3DEA6937}" type="slidenum">
              <a:rPr lang="en-US" smtClean="0"/>
              <a:t>‹#›</a:t>
            </a:fld>
            <a:endParaRPr lang="en-US"/>
          </a:p>
        </p:txBody>
      </p:sp>
    </p:spTree>
    <p:extLst>
      <p:ext uri="{BB962C8B-B14F-4D97-AF65-F5344CB8AC3E}">
        <p14:creationId xmlns:p14="http://schemas.microsoft.com/office/powerpoint/2010/main" val="45897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ADF5BD-F9FB-5548-9034-074202611123}" type="datetimeFigureOut">
              <a:rPr lang="en-US" smtClean="0"/>
              <a:t>3/23/26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191F27-CA70-8348-A5D0-7B1A3DEA6937}" type="slidenum">
              <a:rPr lang="en-US" smtClean="0"/>
              <a:t>‹#›</a:t>
            </a:fld>
            <a:endParaRPr lang="en-US"/>
          </a:p>
        </p:txBody>
      </p:sp>
    </p:spTree>
    <p:extLst>
      <p:ext uri="{BB962C8B-B14F-4D97-AF65-F5344CB8AC3E}">
        <p14:creationId xmlns:p14="http://schemas.microsoft.com/office/powerpoint/2010/main" val="3568043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arxiv.org/pdf/2008.12295.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arxiv.org/pdf/2008.12295.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ccwu.me/vsfm/vsfm.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Necker_cube" TargetMode="Externa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png"/><Relationship Id="rId9"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demuc.de/tutorials/cvpr2017/sparse-modeling.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rajbirkataria.com/assets/ImprovingStructurefromMotionwithReliableResectioning.pdf" TargetMode="Externa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hyperlink" Target="https://rajbirkataria.com/assets/ImprovingStructurefromMotionwithReliableResectioning.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C5746-2223-5D21-F88B-0209F9EB9ECF}"/>
              </a:ext>
            </a:extLst>
          </p:cNvPr>
          <p:cNvSpPr>
            <a:spLocks noGrp="1"/>
          </p:cNvSpPr>
          <p:nvPr>
            <p:ph type="ctrTitle"/>
          </p:nvPr>
        </p:nvSpPr>
        <p:spPr/>
        <p:txBody>
          <a:bodyPr/>
          <a:lstStyle/>
          <a:p>
            <a:r>
              <a:rPr lang="en-US" dirty="0"/>
              <a:t>Structure and motion: some ifs ands and buts</a:t>
            </a:r>
          </a:p>
        </p:txBody>
      </p:sp>
      <p:sp>
        <p:nvSpPr>
          <p:cNvPr id="3" name="Subtitle 2">
            <a:extLst>
              <a:ext uri="{FF2B5EF4-FFF2-40B4-BE49-F238E27FC236}">
                <a16:creationId xmlns:a16="http://schemas.microsoft.com/office/drawing/2014/main" id="{473845CD-86C9-C1D8-E445-F10601362CD4}"/>
              </a:ext>
            </a:extLst>
          </p:cNvPr>
          <p:cNvSpPr>
            <a:spLocks noGrp="1"/>
          </p:cNvSpPr>
          <p:nvPr>
            <p:ph type="subTitle" idx="1"/>
          </p:nvPr>
        </p:nvSpPr>
        <p:spPr/>
        <p:txBody>
          <a:bodyPr/>
          <a:lstStyle/>
          <a:p>
            <a:r>
              <a:rPr lang="en-US" dirty="0"/>
              <a:t>D.A. Forsyth</a:t>
            </a:r>
          </a:p>
          <a:p>
            <a:r>
              <a:rPr lang="en-US" dirty="0"/>
              <a:t>University of Illinois at Urbana-Champaign</a:t>
            </a:r>
          </a:p>
        </p:txBody>
      </p:sp>
    </p:spTree>
    <p:extLst>
      <p:ext uri="{BB962C8B-B14F-4D97-AF65-F5344CB8AC3E}">
        <p14:creationId xmlns:p14="http://schemas.microsoft.com/office/powerpoint/2010/main" val="218328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60BC1-1664-4116-05C9-5E82A6837F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8583E6-A2F3-02FC-C5C7-CA4135338807}"/>
              </a:ext>
            </a:extLst>
          </p:cNvPr>
          <p:cNvSpPr>
            <a:spLocks noGrp="1"/>
          </p:cNvSpPr>
          <p:nvPr>
            <p:ph type="title"/>
          </p:nvPr>
        </p:nvSpPr>
        <p:spPr/>
        <p:txBody>
          <a:bodyPr/>
          <a:lstStyle/>
          <a:p>
            <a:r>
              <a:rPr lang="en-US" dirty="0"/>
              <a:t>Reducing error accumulation and closing loops</a:t>
            </a:r>
          </a:p>
        </p:txBody>
      </p:sp>
      <p:sp>
        <p:nvSpPr>
          <p:cNvPr id="4" name="Rectangle 3">
            <a:extLst>
              <a:ext uri="{FF2B5EF4-FFF2-40B4-BE49-F238E27FC236}">
                <a16:creationId xmlns:a16="http://schemas.microsoft.com/office/drawing/2014/main" id="{09E1C9D1-4832-0DFB-3A16-651519C44CA2}"/>
              </a:ext>
            </a:extLst>
          </p:cNvPr>
          <p:cNvSpPr/>
          <p:nvPr/>
        </p:nvSpPr>
        <p:spPr>
          <a:xfrm>
            <a:off x="342900" y="5657851"/>
            <a:ext cx="8286750" cy="276999"/>
          </a:xfrm>
          <a:prstGeom prst="rect">
            <a:avLst/>
          </a:prstGeom>
        </p:spPr>
        <p:txBody>
          <a:bodyPr wrap="square">
            <a:spAutoFit/>
          </a:bodyPr>
          <a:lstStyle/>
          <a:p>
            <a:pPr algn="ctr"/>
            <a:r>
              <a:rPr lang="en-US" sz="1200" dirty="0"/>
              <a:t>A. </a:t>
            </a:r>
            <a:r>
              <a:rPr lang="en-US" sz="1200" dirty="0" err="1"/>
              <a:t>Holynski</a:t>
            </a:r>
            <a:r>
              <a:rPr lang="en-US" sz="1200" dirty="0"/>
              <a:t> et al. </a:t>
            </a:r>
            <a:r>
              <a:rPr lang="en-US" sz="1200" dirty="0">
                <a:hlinkClick r:id="rId2"/>
              </a:rPr>
              <a:t>Reducing Drift in Structure From Motion Using Extended Features</a:t>
            </a:r>
            <a:r>
              <a:rPr lang="en-US" sz="1200" dirty="0"/>
              <a:t>. </a:t>
            </a:r>
            <a:r>
              <a:rPr lang="en-US" sz="1200" dirty="0" err="1"/>
              <a:t>arXiv</a:t>
            </a:r>
            <a:r>
              <a:rPr lang="en-US" sz="1200" dirty="0"/>
              <a:t> 2020</a:t>
            </a:r>
          </a:p>
        </p:txBody>
      </p:sp>
      <p:pic>
        <p:nvPicPr>
          <p:cNvPr id="12" name="Picture 11">
            <a:extLst>
              <a:ext uri="{FF2B5EF4-FFF2-40B4-BE49-F238E27FC236}">
                <a16:creationId xmlns:a16="http://schemas.microsoft.com/office/drawing/2014/main" id="{3E4B8644-5CD1-B689-0392-04391F178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490" y="1943100"/>
            <a:ext cx="5085021" cy="3576705"/>
          </a:xfrm>
          <a:prstGeom prst="rect">
            <a:avLst/>
          </a:prstGeom>
        </p:spPr>
      </p:pic>
    </p:spTree>
    <p:extLst>
      <p:ext uri="{BB962C8B-B14F-4D97-AF65-F5344CB8AC3E}">
        <p14:creationId xmlns:p14="http://schemas.microsoft.com/office/powerpoint/2010/main" val="942473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BBFED-A65A-6C72-CEB7-4CF631E708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9BE384-48DD-452C-17A3-4637B59CCEA9}"/>
              </a:ext>
            </a:extLst>
          </p:cNvPr>
          <p:cNvSpPr>
            <a:spLocks noGrp="1"/>
          </p:cNvSpPr>
          <p:nvPr>
            <p:ph type="title"/>
          </p:nvPr>
        </p:nvSpPr>
        <p:spPr/>
        <p:txBody>
          <a:bodyPr/>
          <a:lstStyle/>
          <a:p>
            <a:r>
              <a:rPr lang="en-US" dirty="0"/>
              <a:t>Reducing error accumulation and closing loops</a:t>
            </a:r>
          </a:p>
        </p:txBody>
      </p:sp>
      <p:sp>
        <p:nvSpPr>
          <p:cNvPr id="4" name="Rectangle 3">
            <a:extLst>
              <a:ext uri="{FF2B5EF4-FFF2-40B4-BE49-F238E27FC236}">
                <a16:creationId xmlns:a16="http://schemas.microsoft.com/office/drawing/2014/main" id="{CF4585F3-D8E7-2956-D3AA-F425C2F61EB9}"/>
              </a:ext>
            </a:extLst>
          </p:cNvPr>
          <p:cNvSpPr/>
          <p:nvPr/>
        </p:nvSpPr>
        <p:spPr>
          <a:xfrm>
            <a:off x="342900" y="5657851"/>
            <a:ext cx="8286750" cy="276999"/>
          </a:xfrm>
          <a:prstGeom prst="rect">
            <a:avLst/>
          </a:prstGeom>
        </p:spPr>
        <p:txBody>
          <a:bodyPr wrap="square">
            <a:spAutoFit/>
          </a:bodyPr>
          <a:lstStyle/>
          <a:p>
            <a:pPr algn="ctr"/>
            <a:r>
              <a:rPr lang="en-US" sz="1200" dirty="0"/>
              <a:t>A. </a:t>
            </a:r>
            <a:r>
              <a:rPr lang="en-US" sz="1200" dirty="0" err="1"/>
              <a:t>Holynski</a:t>
            </a:r>
            <a:r>
              <a:rPr lang="en-US" sz="1200" dirty="0"/>
              <a:t> et al. </a:t>
            </a:r>
            <a:r>
              <a:rPr lang="en-US" sz="1200" dirty="0">
                <a:hlinkClick r:id="rId2"/>
              </a:rPr>
              <a:t>Reducing Drift in Structure From Motion Using Extended Features</a:t>
            </a:r>
            <a:r>
              <a:rPr lang="en-US" sz="1200" dirty="0"/>
              <a:t>. </a:t>
            </a:r>
            <a:r>
              <a:rPr lang="en-US" sz="1200" dirty="0" err="1"/>
              <a:t>arXiv</a:t>
            </a:r>
            <a:r>
              <a:rPr lang="en-US" sz="1200" dirty="0"/>
              <a:t> 2020</a:t>
            </a:r>
          </a:p>
        </p:txBody>
      </p:sp>
      <p:pic>
        <p:nvPicPr>
          <p:cNvPr id="10" name="Content Placeholder 9">
            <a:extLst>
              <a:ext uri="{FF2B5EF4-FFF2-40B4-BE49-F238E27FC236}">
                <a16:creationId xmlns:a16="http://schemas.microsoft.com/office/drawing/2014/main" id="{E7C61BAB-06E4-B35C-215F-5505CA59E8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0975" y="1543050"/>
            <a:ext cx="6862050" cy="3943350"/>
          </a:xfrm>
        </p:spPr>
      </p:pic>
    </p:spTree>
    <p:extLst>
      <p:ext uri="{BB962C8B-B14F-4D97-AF65-F5344CB8AC3E}">
        <p14:creationId xmlns:p14="http://schemas.microsoft.com/office/powerpoint/2010/main" val="262089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1A54E-2432-A55B-9101-237F61B556DA}"/>
            </a:ext>
          </a:extLst>
        </p:cNvPr>
        <p:cNvGrpSpPr/>
        <p:nvPr/>
      </p:nvGrpSpPr>
      <p:grpSpPr>
        <a:xfrm>
          <a:off x="0" y="0"/>
          <a:ext cx="0" cy="0"/>
          <a:chOff x="0" y="0"/>
          <a:chExt cx="0" cy="0"/>
        </a:xfrm>
      </p:grpSpPr>
      <p:sp>
        <p:nvSpPr>
          <p:cNvPr id="28674" name="Rectangle 2">
            <a:extLst>
              <a:ext uri="{FF2B5EF4-FFF2-40B4-BE49-F238E27FC236}">
                <a16:creationId xmlns:a16="http://schemas.microsoft.com/office/drawing/2014/main" id="{B8BF9FE2-D6DC-5096-792B-B89277B70BF8}"/>
              </a:ext>
            </a:extLst>
          </p:cNvPr>
          <p:cNvSpPr>
            <a:spLocks noGrp="1" noChangeArrowheads="1"/>
          </p:cNvSpPr>
          <p:nvPr>
            <p:ph type="title"/>
          </p:nvPr>
        </p:nvSpPr>
        <p:spPr/>
        <p:txBody>
          <a:bodyPr/>
          <a:lstStyle/>
          <a:p>
            <a:r>
              <a:rPr lang="en-US" dirty="0"/>
              <a:t>Structure from motion (SFM)</a:t>
            </a:r>
          </a:p>
        </p:txBody>
      </p:sp>
      <mc:AlternateContent xmlns:mc="http://schemas.openxmlformats.org/markup-compatibility/2006" xmlns:a14="http://schemas.microsoft.com/office/drawing/2010/main">
        <mc:Choice Requires="a14">
          <p:sp>
            <p:nvSpPr>
              <p:cNvPr id="28675" name="Rectangle 3">
                <a:extLst>
                  <a:ext uri="{FF2B5EF4-FFF2-40B4-BE49-F238E27FC236}">
                    <a16:creationId xmlns:a16="http://schemas.microsoft.com/office/drawing/2014/main" id="{6AF1E0ED-4E48-ADDB-3D53-6C4BF9C35A9F}"/>
                  </a:ext>
                </a:extLst>
              </p:cNvPr>
              <p:cNvSpPr>
                <a:spLocks noGrp="1" noChangeArrowheads="1"/>
              </p:cNvSpPr>
              <p:nvPr>
                <p:ph type="body" idx="1"/>
              </p:nvPr>
            </p:nvSpPr>
            <p:spPr/>
            <p:txBody>
              <a:bodyPr/>
              <a:lstStyle/>
              <a:p>
                <a:pPr>
                  <a:buFontTx/>
                  <a:buChar char="•"/>
                </a:pPr>
                <a:r>
                  <a:rPr lang="en-US" dirty="0"/>
                  <a:t>Given: </a:t>
                </a:r>
                <a:endParaRPr lang="en-US" i="1" dirty="0">
                  <a:solidFill>
                    <a:srgbClr val="7030A0"/>
                  </a:solidFill>
                  <a:latin typeface="Cambria Math" panose="02040503050406030204" pitchFamily="18" charset="0"/>
                </a:endParaRPr>
              </a:p>
              <a:p>
                <a:pPr lvl="1">
                  <a:buFontTx/>
                  <a:buChar char="•"/>
                </a:pPr>
                <a14:m>
                  <m:oMath xmlns:m="http://schemas.openxmlformats.org/officeDocument/2006/math">
                    <m:r>
                      <a:rPr lang="en-US" i="1" dirty="0" smtClean="0">
                        <a:solidFill>
                          <a:srgbClr val="7030A0"/>
                        </a:solidFill>
                        <a:latin typeface="Cambria Math" panose="02040503050406030204" pitchFamily="18" charset="0"/>
                      </a:rPr>
                      <m:t>𝑚</m:t>
                    </m:r>
                    <m:r>
                      <a:rPr lang="en-US" i="1" dirty="0" smtClean="0">
                        <a:latin typeface="Cambria Math" panose="02040503050406030204" pitchFamily="18" charset="0"/>
                      </a:rPr>
                      <m:t> </m:t>
                    </m:r>
                  </m:oMath>
                </a14:m>
                <a:r>
                  <a:rPr lang="en-US" dirty="0"/>
                  <a:t>images of </a:t>
                </a:r>
                <a14:m>
                  <m:oMath xmlns:m="http://schemas.openxmlformats.org/officeDocument/2006/math">
                    <m:r>
                      <a:rPr lang="en-US" i="1" dirty="0" smtClean="0">
                        <a:solidFill>
                          <a:srgbClr val="7030A0"/>
                        </a:solidFill>
                        <a:latin typeface="Cambria Math" panose="02040503050406030204" pitchFamily="18" charset="0"/>
                      </a:rPr>
                      <m:t>𝑛</m:t>
                    </m:r>
                  </m:oMath>
                </a14:m>
                <a:r>
                  <a:rPr lang="en-US" dirty="0"/>
                  <a:t> fixed 3D points</a:t>
                </a:r>
                <a:endParaRPr lang="en-US" sz="200" dirty="0"/>
              </a:p>
              <a:p>
                <a:pPr lvl="1" algn="ctr"/>
                <a14:m>
                  <m:oMath xmlns:m="http://schemas.openxmlformats.org/officeDocument/2006/math">
                    <m:r>
                      <a:rPr lang="en-US" b="1" i="1" dirty="0" err="1">
                        <a:solidFill>
                          <a:srgbClr val="7030A0"/>
                        </a:solidFill>
                        <a:latin typeface="Cambria Math" panose="02040503050406030204" pitchFamily="18" charset="0"/>
                      </a:rPr>
                      <m:t>𝒙</m:t>
                    </m:r>
                    <m:r>
                      <a:rPr lang="en-US" i="1" baseline="-25000" dirty="0" err="1">
                        <a:solidFill>
                          <a:srgbClr val="7030A0"/>
                        </a:solidFill>
                        <a:latin typeface="Cambria Math" panose="02040503050406030204" pitchFamily="18" charset="0"/>
                      </a:rPr>
                      <m:t>𝑖𝑗</m:t>
                    </m:r>
                    <m:r>
                      <a:rPr lang="en-US" i="1" dirty="0">
                        <a:solidFill>
                          <a:srgbClr val="7030A0"/>
                        </a:solidFill>
                        <a:latin typeface="Cambria Math" panose="02040503050406030204" pitchFamily="18" charset="0"/>
                      </a:rPr>
                      <m:t> </m:t>
                    </m:r>
                    <m:r>
                      <a:rPr lang="en-US" i="1" dirty="0" smtClean="0">
                        <a:solidFill>
                          <a:srgbClr val="7030A0"/>
                        </a:solidFill>
                        <a:latin typeface="Cambria Math" panose="02040503050406030204" pitchFamily="18" charset="0"/>
                        <a:ea typeface="Cambria Math" panose="02040503050406030204" pitchFamily="18" charset="0"/>
                      </a:rPr>
                      <m:t>≅</m:t>
                    </m:r>
                    <m:r>
                      <a:rPr lang="en-US" i="1" dirty="0">
                        <a:latin typeface="Cambria Math" panose="02040503050406030204" pitchFamily="18" charset="0"/>
                      </a:rPr>
                      <m:t> </m:t>
                    </m:r>
                    <m:r>
                      <a:rPr lang="en-US" b="1" i="1" dirty="0" smtClean="0">
                        <a:solidFill>
                          <a:srgbClr val="C00000"/>
                        </a:solidFill>
                        <a:latin typeface="Cambria Math" panose="02040503050406030204" pitchFamily="18" charset="0"/>
                      </a:rPr>
                      <m:t>𝑷</m:t>
                    </m:r>
                    <m:r>
                      <a:rPr lang="en-US" i="1" baseline="-25000" dirty="0">
                        <a:solidFill>
                          <a:srgbClr val="C00000"/>
                        </a:solidFill>
                        <a:latin typeface="Cambria Math" panose="02040503050406030204" pitchFamily="18" charset="0"/>
                      </a:rPr>
                      <m:t>𝑖</m:t>
                    </m:r>
                    <m:r>
                      <a:rPr lang="en-US" i="1" baseline="-25000" dirty="0">
                        <a:solidFill>
                          <a:srgbClr val="C00000"/>
                        </a:solidFill>
                        <a:latin typeface="Cambria Math" panose="02040503050406030204" pitchFamily="18" charset="0"/>
                      </a:rPr>
                      <m:t> </m:t>
                    </m:r>
                    <m:r>
                      <a:rPr lang="en-US" b="1" i="1" dirty="0">
                        <a:solidFill>
                          <a:srgbClr val="C00000"/>
                        </a:solidFill>
                        <a:latin typeface="Cambria Math" panose="02040503050406030204" pitchFamily="18" charset="0"/>
                      </a:rPr>
                      <m:t>𝑿</m:t>
                    </m:r>
                    <m:r>
                      <a:rPr lang="en-US" i="1" baseline="-25000" dirty="0">
                        <a:solidFill>
                          <a:srgbClr val="C00000"/>
                        </a:solidFill>
                        <a:latin typeface="Cambria Math" panose="02040503050406030204" pitchFamily="18" charset="0"/>
                      </a:rPr>
                      <m:t>𝑗</m:t>
                    </m:r>
                    <m:r>
                      <a:rPr lang="en-US" i="1" baseline="-25000" dirty="0">
                        <a:latin typeface="Cambria Math" panose="02040503050406030204" pitchFamily="18" charset="0"/>
                      </a:rPr>
                      <m:t> </m:t>
                    </m:r>
                  </m:oMath>
                </a14:m>
                <a:r>
                  <a:rPr lang="en-US" i="1" dirty="0">
                    <a:latin typeface="Times New Roman" pitchFamily="18" charset="0"/>
                  </a:rPr>
                  <a:t>, 	</a:t>
                </a:r>
                <a14:m>
                  <m:oMath xmlns:m="http://schemas.openxmlformats.org/officeDocument/2006/math">
                    <m:r>
                      <a:rPr lang="en-US" i="1" dirty="0" smtClean="0">
                        <a:solidFill>
                          <a:srgbClr val="7030A0"/>
                        </a:solidFill>
                        <a:latin typeface="Cambria Math" panose="02040503050406030204" pitchFamily="18" charset="0"/>
                      </a:rPr>
                      <m:t>𝑖</m:t>
                    </m:r>
                    <m:r>
                      <a:rPr lang="en-US" i="1" dirty="0">
                        <a:solidFill>
                          <a:srgbClr val="7030A0"/>
                        </a:solidFill>
                        <a:latin typeface="Cambria Math" panose="02040503050406030204" pitchFamily="18" charset="0"/>
                      </a:rPr>
                      <m:t> = 1, … , </m:t>
                    </m:r>
                    <m:r>
                      <a:rPr lang="en-US" i="1" dirty="0">
                        <a:solidFill>
                          <a:srgbClr val="7030A0"/>
                        </a:solidFill>
                        <a:latin typeface="Cambria Math" panose="02040503050406030204" pitchFamily="18" charset="0"/>
                      </a:rPr>
                      <m:t>𝑚</m:t>
                    </m:r>
                    <m:r>
                      <a:rPr lang="en-US" i="1" dirty="0">
                        <a:solidFill>
                          <a:srgbClr val="7030A0"/>
                        </a:solidFill>
                        <a:latin typeface="Cambria Math" panose="02040503050406030204" pitchFamily="18" charset="0"/>
                      </a:rPr>
                      <m:t>,    </m:t>
                    </m:r>
                    <m:r>
                      <a:rPr lang="en-US" i="1" dirty="0">
                        <a:solidFill>
                          <a:srgbClr val="7030A0"/>
                        </a:solidFill>
                        <a:latin typeface="Cambria Math" panose="02040503050406030204" pitchFamily="18" charset="0"/>
                      </a:rPr>
                      <m:t>𝑗</m:t>
                    </m:r>
                    <m:r>
                      <a:rPr lang="en-US" i="1" dirty="0">
                        <a:solidFill>
                          <a:srgbClr val="7030A0"/>
                        </a:solidFill>
                        <a:latin typeface="Cambria Math" panose="02040503050406030204" pitchFamily="18" charset="0"/>
                      </a:rPr>
                      <m:t> = 1, … , </m:t>
                    </m:r>
                    <m:r>
                      <a:rPr lang="en-US" i="1" dirty="0">
                        <a:solidFill>
                          <a:srgbClr val="7030A0"/>
                        </a:solidFill>
                        <a:latin typeface="Cambria Math" panose="02040503050406030204" pitchFamily="18" charset="0"/>
                      </a:rPr>
                      <m:t>𝑛</m:t>
                    </m:r>
                    <m:r>
                      <a:rPr lang="en-US" i="1" dirty="0">
                        <a:solidFill>
                          <a:srgbClr val="7030A0"/>
                        </a:solidFill>
                        <a:latin typeface="Cambria Math" panose="02040503050406030204" pitchFamily="18" charset="0"/>
                      </a:rPr>
                      <m:t>  </m:t>
                    </m:r>
                  </m:oMath>
                </a14:m>
                <a:endParaRPr lang="en-US" sz="600" dirty="0">
                  <a:latin typeface="Times New Roman" pitchFamily="18" charset="0"/>
                </a:endParaRPr>
              </a:p>
              <a:p>
                <a:pPr lvl="1" algn="ctr"/>
                <a:endParaRPr lang="en-US" sz="600" dirty="0">
                  <a:latin typeface="Times New Roman" pitchFamily="18" charset="0"/>
                </a:endParaRPr>
              </a:p>
              <a:p>
                <a:pPr lvl="1">
                  <a:buFontTx/>
                  <a:buChar char="•"/>
                </a:pPr>
                <a:r>
                  <a:rPr lang="en-US" dirty="0"/>
                  <a:t>note known correspondences</a:t>
                </a:r>
              </a:p>
              <a:p>
                <a:pPr>
                  <a:buFontTx/>
                  <a:buChar char="•"/>
                </a:pPr>
                <a:r>
                  <a:rPr lang="en-US" dirty="0"/>
                  <a:t>Estimate:</a:t>
                </a:r>
              </a:p>
              <a:p>
                <a:pPr lvl="1">
                  <a:buFontTx/>
                  <a:buChar char="•"/>
                </a:pPr>
                <a14:m>
                  <m:oMath xmlns:m="http://schemas.openxmlformats.org/officeDocument/2006/math">
                    <m:r>
                      <a:rPr lang="en-US" i="1" dirty="0" smtClean="0">
                        <a:solidFill>
                          <a:srgbClr val="7030A0"/>
                        </a:solidFill>
                        <a:latin typeface="Cambria Math" panose="02040503050406030204" pitchFamily="18" charset="0"/>
                      </a:rPr>
                      <m:t>𝑚</m:t>
                    </m:r>
                  </m:oMath>
                </a14:m>
                <a:r>
                  <a:rPr lang="en-US" dirty="0"/>
                  <a:t> projection matrices </a:t>
                </a:r>
                <a14:m>
                  <m:oMath xmlns:m="http://schemas.openxmlformats.org/officeDocument/2006/math">
                    <m:r>
                      <a:rPr lang="en-US" b="1" i="1" dirty="0" smtClean="0">
                        <a:solidFill>
                          <a:srgbClr val="C00000"/>
                        </a:solidFill>
                        <a:latin typeface="Cambria Math" panose="02040503050406030204" pitchFamily="18" charset="0"/>
                      </a:rPr>
                      <m:t>𝑷</m:t>
                    </m:r>
                    <m:r>
                      <a:rPr lang="en-US" i="1" baseline="-25000" dirty="0">
                        <a:solidFill>
                          <a:srgbClr val="C00000"/>
                        </a:solidFill>
                        <a:latin typeface="Cambria Math" panose="02040503050406030204" pitchFamily="18" charset="0"/>
                      </a:rPr>
                      <m:t>𝑖</m:t>
                    </m:r>
                  </m:oMath>
                </a14:m>
                <a:r>
                  <a:rPr lang="en-US" dirty="0">
                    <a:latin typeface="Times New Roman" pitchFamily="18" charset="0"/>
                  </a:rPr>
                  <a:t> </a:t>
                </a:r>
              </a:p>
              <a:p>
                <a:pPr lvl="1">
                  <a:buFontTx/>
                  <a:buChar char="•"/>
                </a:pPr>
                <a14:m>
                  <m:oMath xmlns:m="http://schemas.openxmlformats.org/officeDocument/2006/math">
                    <m:r>
                      <a:rPr lang="en-US" i="1" dirty="0" smtClean="0">
                        <a:solidFill>
                          <a:srgbClr val="7030A0"/>
                        </a:solidFill>
                        <a:latin typeface="Cambria Math" panose="02040503050406030204" pitchFamily="18" charset="0"/>
                      </a:rPr>
                      <m:t>𝑛</m:t>
                    </m:r>
                  </m:oMath>
                </a14:m>
                <a:r>
                  <a:rPr lang="en-US" dirty="0"/>
                  <a:t> 3D points </a:t>
                </a:r>
                <a14:m>
                  <m:oMath xmlns:m="http://schemas.openxmlformats.org/officeDocument/2006/math">
                    <m:r>
                      <a:rPr lang="en-US" b="1" i="1" dirty="0" smtClean="0">
                        <a:solidFill>
                          <a:srgbClr val="C00000"/>
                        </a:solidFill>
                        <a:latin typeface="Cambria Math" panose="02040503050406030204" pitchFamily="18" charset="0"/>
                      </a:rPr>
                      <m:t>𝑿</m:t>
                    </m:r>
                    <m:r>
                      <a:rPr lang="en-US" i="1" baseline="-25000" dirty="0">
                        <a:solidFill>
                          <a:srgbClr val="C00000"/>
                        </a:solidFill>
                        <a:latin typeface="Cambria Math" panose="02040503050406030204" pitchFamily="18" charset="0"/>
                      </a:rPr>
                      <m:t>𝑗</m:t>
                    </m:r>
                  </m:oMath>
                </a14:m>
                <a:endParaRPr lang="en-US" i="1" baseline="-25000" dirty="0">
                  <a:latin typeface="Times New Roman" pitchFamily="18" charset="0"/>
                </a:endParaRPr>
              </a:p>
              <a:p>
                <a:endParaRPr lang="en-US" dirty="0">
                  <a:latin typeface="Times New Roman" pitchFamily="18" charset="0"/>
                </a:endParaRPr>
              </a:p>
            </p:txBody>
          </p:sp>
        </mc:Choice>
        <mc:Fallback xmlns="">
          <p:sp>
            <p:nvSpPr>
              <p:cNvPr id="28675" name="Rectangle 3">
                <a:extLst>
                  <a:ext uri="{FF2B5EF4-FFF2-40B4-BE49-F238E27FC236}">
                    <a16:creationId xmlns:a16="http://schemas.microsoft.com/office/drawing/2014/main" id="{6AF1E0ED-4E48-ADDB-3D53-6C4BF9C35A9F}"/>
                  </a:ext>
                </a:extLst>
              </p:cNvPr>
              <p:cNvSpPr>
                <a:spLocks noGrp="1" noRot="1" noChangeAspect="1" noMove="1" noResize="1" noEditPoints="1" noAdjustHandles="1" noChangeArrowheads="1" noChangeShapeType="1" noTextEdit="1"/>
              </p:cNvSpPr>
              <p:nvPr>
                <p:ph type="body" idx="1"/>
              </p:nvPr>
            </p:nvSpPr>
            <p:spPr>
              <a:blipFill>
                <a:blip r:embed="rId3"/>
                <a:stretch>
                  <a:fillRect l="-1608" t="-2326"/>
                </a:stretch>
              </a:blipFill>
            </p:spPr>
            <p:txBody>
              <a:bodyPr/>
              <a:lstStyle/>
              <a:p>
                <a:r>
                  <a:rPr lang="en-US">
                    <a:noFill/>
                  </a:rPr>
                  <a:t> </a:t>
                </a:r>
              </a:p>
            </p:txBody>
          </p:sp>
        </mc:Fallback>
      </mc:AlternateContent>
      <p:grpSp>
        <p:nvGrpSpPr>
          <p:cNvPr id="28676" name="Group 63">
            <a:extLst>
              <a:ext uri="{FF2B5EF4-FFF2-40B4-BE49-F238E27FC236}">
                <a16:creationId xmlns:a16="http://schemas.microsoft.com/office/drawing/2014/main" id="{5BCCE11A-AFBF-AA66-CB27-E8F226433379}"/>
              </a:ext>
            </a:extLst>
          </p:cNvPr>
          <p:cNvGrpSpPr>
            <a:grpSpLocks/>
          </p:cNvGrpSpPr>
          <p:nvPr/>
        </p:nvGrpSpPr>
        <p:grpSpPr bwMode="auto">
          <a:xfrm>
            <a:off x="4876800" y="3429001"/>
            <a:ext cx="4263689" cy="3429000"/>
            <a:chOff x="1296" y="1824"/>
            <a:chExt cx="3205" cy="2433"/>
          </a:xfrm>
        </p:grpSpPr>
        <p:sp>
          <p:nvSpPr>
            <p:cNvPr id="28677" name="Line 5">
              <a:extLst>
                <a:ext uri="{FF2B5EF4-FFF2-40B4-BE49-F238E27FC236}">
                  <a16:creationId xmlns:a16="http://schemas.microsoft.com/office/drawing/2014/main" id="{F2E75AC0-A2D4-5D2A-7EAC-B7F2D43E902E}"/>
                </a:ext>
              </a:extLst>
            </p:cNvPr>
            <p:cNvSpPr>
              <a:spLocks noChangeShapeType="1"/>
            </p:cNvSpPr>
            <p:nvPr/>
          </p:nvSpPr>
          <p:spPr bwMode="auto">
            <a:xfrm flipH="1" flipV="1">
              <a:off x="2814" y="2886"/>
              <a:ext cx="1341" cy="979"/>
            </a:xfrm>
            <a:prstGeom prst="line">
              <a:avLst/>
            </a:prstGeom>
            <a:noFill/>
            <a:ln w="9525">
              <a:solidFill>
                <a:schemeClr val="tx1"/>
              </a:solidFill>
              <a:round/>
              <a:headEnd/>
              <a:tailEnd/>
            </a:ln>
          </p:spPr>
          <p:txBody>
            <a:bodyPr/>
            <a:lstStyle/>
            <a:p>
              <a:endParaRPr lang="en-US" sz="1350"/>
            </a:p>
          </p:txBody>
        </p:sp>
        <p:sp>
          <p:nvSpPr>
            <p:cNvPr id="28678" name="Line 6">
              <a:extLst>
                <a:ext uri="{FF2B5EF4-FFF2-40B4-BE49-F238E27FC236}">
                  <a16:creationId xmlns:a16="http://schemas.microsoft.com/office/drawing/2014/main" id="{4317B945-2D5E-D787-8DC2-B12D5B4BB04C}"/>
                </a:ext>
              </a:extLst>
            </p:cNvPr>
            <p:cNvSpPr>
              <a:spLocks noChangeShapeType="1"/>
            </p:cNvSpPr>
            <p:nvPr/>
          </p:nvSpPr>
          <p:spPr bwMode="auto">
            <a:xfrm flipV="1">
              <a:off x="2765" y="2886"/>
              <a:ext cx="57" cy="1219"/>
            </a:xfrm>
            <a:prstGeom prst="line">
              <a:avLst/>
            </a:prstGeom>
            <a:noFill/>
            <a:ln w="9525">
              <a:solidFill>
                <a:schemeClr val="tx1"/>
              </a:solidFill>
              <a:round/>
              <a:headEnd/>
              <a:tailEnd/>
            </a:ln>
          </p:spPr>
          <p:txBody>
            <a:bodyPr/>
            <a:lstStyle/>
            <a:p>
              <a:endParaRPr lang="en-US" sz="1350"/>
            </a:p>
          </p:txBody>
        </p:sp>
        <p:sp>
          <p:nvSpPr>
            <p:cNvPr id="28679" name="Line 7">
              <a:extLst>
                <a:ext uri="{FF2B5EF4-FFF2-40B4-BE49-F238E27FC236}">
                  <a16:creationId xmlns:a16="http://schemas.microsoft.com/office/drawing/2014/main" id="{0BC461C8-3D18-96EA-3FE4-877BAACF406A}"/>
                </a:ext>
              </a:extLst>
            </p:cNvPr>
            <p:cNvSpPr>
              <a:spLocks noChangeShapeType="1"/>
            </p:cNvSpPr>
            <p:nvPr/>
          </p:nvSpPr>
          <p:spPr bwMode="auto">
            <a:xfrm flipV="1">
              <a:off x="1473" y="2877"/>
              <a:ext cx="1333" cy="670"/>
            </a:xfrm>
            <a:prstGeom prst="line">
              <a:avLst/>
            </a:prstGeom>
            <a:noFill/>
            <a:ln w="9525">
              <a:solidFill>
                <a:schemeClr val="tx1"/>
              </a:solidFill>
              <a:round/>
              <a:headEnd/>
              <a:tailEnd/>
            </a:ln>
          </p:spPr>
          <p:txBody>
            <a:bodyPr/>
            <a:lstStyle/>
            <a:p>
              <a:endParaRPr lang="en-US" sz="1350"/>
            </a:p>
          </p:txBody>
        </p:sp>
        <p:sp>
          <p:nvSpPr>
            <p:cNvPr id="28680" name="Line 8">
              <a:extLst>
                <a:ext uri="{FF2B5EF4-FFF2-40B4-BE49-F238E27FC236}">
                  <a16:creationId xmlns:a16="http://schemas.microsoft.com/office/drawing/2014/main" id="{9901BA75-4F5B-5658-6092-1C112ED850B8}"/>
                </a:ext>
              </a:extLst>
            </p:cNvPr>
            <p:cNvSpPr>
              <a:spLocks noChangeShapeType="1"/>
            </p:cNvSpPr>
            <p:nvPr/>
          </p:nvSpPr>
          <p:spPr bwMode="auto">
            <a:xfrm flipV="1">
              <a:off x="1481" y="2096"/>
              <a:ext cx="1079" cy="1443"/>
            </a:xfrm>
            <a:prstGeom prst="line">
              <a:avLst/>
            </a:prstGeom>
            <a:noFill/>
            <a:ln w="9525">
              <a:solidFill>
                <a:schemeClr val="tx1"/>
              </a:solidFill>
              <a:round/>
              <a:headEnd/>
              <a:tailEnd/>
            </a:ln>
          </p:spPr>
          <p:txBody>
            <a:bodyPr/>
            <a:lstStyle/>
            <a:p>
              <a:endParaRPr lang="en-US" sz="1350"/>
            </a:p>
          </p:txBody>
        </p:sp>
        <p:sp>
          <p:nvSpPr>
            <p:cNvPr id="28681" name="Line 9">
              <a:extLst>
                <a:ext uri="{FF2B5EF4-FFF2-40B4-BE49-F238E27FC236}">
                  <a16:creationId xmlns:a16="http://schemas.microsoft.com/office/drawing/2014/main" id="{A18A30C5-E20E-43A4-5CAF-6C0BD57D7428}"/>
                </a:ext>
              </a:extLst>
            </p:cNvPr>
            <p:cNvSpPr>
              <a:spLocks noChangeShapeType="1"/>
            </p:cNvSpPr>
            <p:nvPr/>
          </p:nvSpPr>
          <p:spPr bwMode="auto">
            <a:xfrm flipV="1">
              <a:off x="1481" y="2508"/>
              <a:ext cx="1079" cy="1031"/>
            </a:xfrm>
            <a:prstGeom prst="line">
              <a:avLst/>
            </a:prstGeom>
            <a:noFill/>
            <a:ln w="9525">
              <a:solidFill>
                <a:schemeClr val="tx1"/>
              </a:solidFill>
              <a:round/>
              <a:headEnd/>
              <a:tailEnd/>
            </a:ln>
          </p:spPr>
          <p:txBody>
            <a:bodyPr/>
            <a:lstStyle/>
            <a:p>
              <a:endParaRPr lang="en-US" sz="1350"/>
            </a:p>
          </p:txBody>
        </p:sp>
        <p:sp>
          <p:nvSpPr>
            <p:cNvPr id="28682" name="Line 10">
              <a:extLst>
                <a:ext uri="{FF2B5EF4-FFF2-40B4-BE49-F238E27FC236}">
                  <a16:creationId xmlns:a16="http://schemas.microsoft.com/office/drawing/2014/main" id="{17CE2783-003D-01B8-3E1A-F7E5D74B74B5}"/>
                </a:ext>
              </a:extLst>
            </p:cNvPr>
            <p:cNvSpPr>
              <a:spLocks noChangeShapeType="1"/>
            </p:cNvSpPr>
            <p:nvPr/>
          </p:nvSpPr>
          <p:spPr bwMode="auto">
            <a:xfrm flipV="1">
              <a:off x="1481" y="2199"/>
              <a:ext cx="1668" cy="1340"/>
            </a:xfrm>
            <a:prstGeom prst="line">
              <a:avLst/>
            </a:prstGeom>
            <a:noFill/>
            <a:ln w="9525">
              <a:solidFill>
                <a:schemeClr val="tx1"/>
              </a:solidFill>
              <a:round/>
              <a:headEnd/>
              <a:tailEnd/>
            </a:ln>
          </p:spPr>
          <p:txBody>
            <a:bodyPr/>
            <a:lstStyle/>
            <a:p>
              <a:endParaRPr lang="en-US" sz="1350"/>
            </a:p>
          </p:txBody>
        </p:sp>
        <p:sp>
          <p:nvSpPr>
            <p:cNvPr id="28683" name="Line 11">
              <a:extLst>
                <a:ext uri="{FF2B5EF4-FFF2-40B4-BE49-F238E27FC236}">
                  <a16:creationId xmlns:a16="http://schemas.microsoft.com/office/drawing/2014/main" id="{4FAD905F-D289-2E67-5196-3D7CB77F97E4}"/>
                </a:ext>
              </a:extLst>
            </p:cNvPr>
            <p:cNvSpPr>
              <a:spLocks noChangeShapeType="1"/>
            </p:cNvSpPr>
            <p:nvPr/>
          </p:nvSpPr>
          <p:spPr bwMode="auto">
            <a:xfrm flipV="1">
              <a:off x="1481" y="2611"/>
              <a:ext cx="1472" cy="928"/>
            </a:xfrm>
            <a:prstGeom prst="line">
              <a:avLst/>
            </a:prstGeom>
            <a:noFill/>
            <a:ln w="9525">
              <a:solidFill>
                <a:schemeClr val="tx1"/>
              </a:solidFill>
              <a:round/>
              <a:headEnd/>
              <a:tailEnd/>
            </a:ln>
          </p:spPr>
          <p:txBody>
            <a:bodyPr/>
            <a:lstStyle/>
            <a:p>
              <a:endParaRPr lang="en-US" sz="1350"/>
            </a:p>
          </p:txBody>
        </p:sp>
        <p:sp>
          <p:nvSpPr>
            <p:cNvPr id="28684" name="Line 12">
              <a:extLst>
                <a:ext uri="{FF2B5EF4-FFF2-40B4-BE49-F238E27FC236}">
                  <a16:creationId xmlns:a16="http://schemas.microsoft.com/office/drawing/2014/main" id="{B494ED92-6C10-0E81-D70D-ED6D1A56E719}"/>
                </a:ext>
              </a:extLst>
            </p:cNvPr>
            <p:cNvSpPr>
              <a:spLocks noChangeShapeType="1"/>
            </p:cNvSpPr>
            <p:nvPr/>
          </p:nvSpPr>
          <p:spPr bwMode="auto">
            <a:xfrm flipV="1">
              <a:off x="1481" y="3126"/>
              <a:ext cx="1668" cy="413"/>
            </a:xfrm>
            <a:prstGeom prst="line">
              <a:avLst/>
            </a:prstGeom>
            <a:noFill/>
            <a:ln w="9525">
              <a:solidFill>
                <a:schemeClr val="tx1"/>
              </a:solidFill>
              <a:round/>
              <a:headEnd/>
              <a:tailEnd/>
            </a:ln>
          </p:spPr>
          <p:txBody>
            <a:bodyPr/>
            <a:lstStyle/>
            <a:p>
              <a:endParaRPr lang="en-US" sz="1350"/>
            </a:p>
          </p:txBody>
        </p:sp>
        <p:sp>
          <p:nvSpPr>
            <p:cNvPr id="28685" name="Line 13">
              <a:extLst>
                <a:ext uri="{FF2B5EF4-FFF2-40B4-BE49-F238E27FC236}">
                  <a16:creationId xmlns:a16="http://schemas.microsoft.com/office/drawing/2014/main" id="{C7DB97B4-B2FE-59B0-7CF1-CB6D20A53AAE}"/>
                </a:ext>
              </a:extLst>
            </p:cNvPr>
            <p:cNvSpPr>
              <a:spLocks noChangeShapeType="1"/>
            </p:cNvSpPr>
            <p:nvPr/>
          </p:nvSpPr>
          <p:spPr bwMode="auto">
            <a:xfrm flipH="1" flipV="1">
              <a:off x="2560" y="2508"/>
              <a:ext cx="197" cy="1604"/>
            </a:xfrm>
            <a:prstGeom prst="line">
              <a:avLst/>
            </a:prstGeom>
            <a:noFill/>
            <a:ln w="9525">
              <a:solidFill>
                <a:schemeClr val="tx1"/>
              </a:solidFill>
              <a:round/>
              <a:headEnd/>
              <a:tailEnd/>
            </a:ln>
          </p:spPr>
          <p:txBody>
            <a:bodyPr/>
            <a:lstStyle/>
            <a:p>
              <a:endParaRPr lang="en-US" sz="1350"/>
            </a:p>
          </p:txBody>
        </p:sp>
        <p:sp>
          <p:nvSpPr>
            <p:cNvPr id="28686" name="Line 14">
              <a:extLst>
                <a:ext uri="{FF2B5EF4-FFF2-40B4-BE49-F238E27FC236}">
                  <a16:creationId xmlns:a16="http://schemas.microsoft.com/office/drawing/2014/main" id="{AB6EFA6E-5D6C-256B-5BEE-0995C3DB5A58}"/>
                </a:ext>
              </a:extLst>
            </p:cNvPr>
            <p:cNvSpPr>
              <a:spLocks noChangeShapeType="1"/>
            </p:cNvSpPr>
            <p:nvPr/>
          </p:nvSpPr>
          <p:spPr bwMode="auto">
            <a:xfrm flipV="1">
              <a:off x="2757" y="2199"/>
              <a:ext cx="392" cy="1913"/>
            </a:xfrm>
            <a:prstGeom prst="line">
              <a:avLst/>
            </a:prstGeom>
            <a:noFill/>
            <a:ln w="9525">
              <a:solidFill>
                <a:schemeClr val="tx1"/>
              </a:solidFill>
              <a:round/>
              <a:headEnd/>
              <a:tailEnd/>
            </a:ln>
          </p:spPr>
          <p:txBody>
            <a:bodyPr/>
            <a:lstStyle/>
            <a:p>
              <a:endParaRPr lang="en-US" sz="1350"/>
            </a:p>
          </p:txBody>
        </p:sp>
        <p:sp>
          <p:nvSpPr>
            <p:cNvPr id="28687" name="Line 15">
              <a:extLst>
                <a:ext uri="{FF2B5EF4-FFF2-40B4-BE49-F238E27FC236}">
                  <a16:creationId xmlns:a16="http://schemas.microsoft.com/office/drawing/2014/main" id="{678EB1B5-D30C-F201-9D05-70F4950F1306}"/>
                </a:ext>
              </a:extLst>
            </p:cNvPr>
            <p:cNvSpPr>
              <a:spLocks noChangeShapeType="1"/>
            </p:cNvSpPr>
            <p:nvPr/>
          </p:nvSpPr>
          <p:spPr bwMode="auto">
            <a:xfrm flipH="1" flipV="1">
              <a:off x="2560" y="2096"/>
              <a:ext cx="197" cy="2016"/>
            </a:xfrm>
            <a:prstGeom prst="line">
              <a:avLst/>
            </a:prstGeom>
            <a:noFill/>
            <a:ln w="9525">
              <a:solidFill>
                <a:schemeClr val="tx1"/>
              </a:solidFill>
              <a:round/>
              <a:headEnd/>
              <a:tailEnd/>
            </a:ln>
          </p:spPr>
          <p:txBody>
            <a:bodyPr/>
            <a:lstStyle/>
            <a:p>
              <a:endParaRPr lang="en-US" sz="1350"/>
            </a:p>
          </p:txBody>
        </p:sp>
        <p:sp>
          <p:nvSpPr>
            <p:cNvPr id="28688" name="Line 16">
              <a:extLst>
                <a:ext uri="{FF2B5EF4-FFF2-40B4-BE49-F238E27FC236}">
                  <a16:creationId xmlns:a16="http://schemas.microsoft.com/office/drawing/2014/main" id="{DB67643A-F94C-E00D-0D04-8E5522EF6081}"/>
                </a:ext>
              </a:extLst>
            </p:cNvPr>
            <p:cNvSpPr>
              <a:spLocks noChangeShapeType="1"/>
            </p:cNvSpPr>
            <p:nvPr/>
          </p:nvSpPr>
          <p:spPr bwMode="auto">
            <a:xfrm flipV="1">
              <a:off x="2757" y="2611"/>
              <a:ext cx="196" cy="1501"/>
            </a:xfrm>
            <a:prstGeom prst="line">
              <a:avLst/>
            </a:prstGeom>
            <a:noFill/>
            <a:ln w="9525">
              <a:solidFill>
                <a:schemeClr val="tx1"/>
              </a:solidFill>
              <a:round/>
              <a:headEnd/>
              <a:tailEnd/>
            </a:ln>
          </p:spPr>
          <p:txBody>
            <a:bodyPr/>
            <a:lstStyle/>
            <a:p>
              <a:endParaRPr lang="en-US" sz="1350"/>
            </a:p>
          </p:txBody>
        </p:sp>
        <p:sp>
          <p:nvSpPr>
            <p:cNvPr id="28689" name="Line 17">
              <a:extLst>
                <a:ext uri="{FF2B5EF4-FFF2-40B4-BE49-F238E27FC236}">
                  <a16:creationId xmlns:a16="http://schemas.microsoft.com/office/drawing/2014/main" id="{3C5F5B93-8316-929E-C3E5-2232A89BE377}"/>
                </a:ext>
              </a:extLst>
            </p:cNvPr>
            <p:cNvSpPr>
              <a:spLocks noChangeShapeType="1"/>
            </p:cNvSpPr>
            <p:nvPr/>
          </p:nvSpPr>
          <p:spPr bwMode="auto">
            <a:xfrm flipV="1">
              <a:off x="2757" y="3126"/>
              <a:ext cx="392" cy="986"/>
            </a:xfrm>
            <a:prstGeom prst="line">
              <a:avLst/>
            </a:prstGeom>
            <a:noFill/>
            <a:ln w="9525">
              <a:solidFill>
                <a:schemeClr val="tx1"/>
              </a:solidFill>
              <a:round/>
              <a:headEnd/>
              <a:tailEnd/>
            </a:ln>
          </p:spPr>
          <p:txBody>
            <a:bodyPr/>
            <a:lstStyle/>
            <a:p>
              <a:endParaRPr lang="en-US" sz="1350"/>
            </a:p>
          </p:txBody>
        </p:sp>
        <p:sp>
          <p:nvSpPr>
            <p:cNvPr id="28690" name="Line 18">
              <a:extLst>
                <a:ext uri="{FF2B5EF4-FFF2-40B4-BE49-F238E27FC236}">
                  <a16:creationId xmlns:a16="http://schemas.microsoft.com/office/drawing/2014/main" id="{86B12758-8FB0-0940-D8D2-6512F45F20CB}"/>
                </a:ext>
              </a:extLst>
            </p:cNvPr>
            <p:cNvSpPr>
              <a:spLocks noChangeShapeType="1"/>
            </p:cNvSpPr>
            <p:nvPr/>
          </p:nvSpPr>
          <p:spPr bwMode="auto">
            <a:xfrm flipH="1" flipV="1">
              <a:off x="2560" y="2508"/>
              <a:ext cx="1570" cy="1340"/>
            </a:xfrm>
            <a:prstGeom prst="line">
              <a:avLst/>
            </a:prstGeom>
            <a:noFill/>
            <a:ln w="9525">
              <a:solidFill>
                <a:schemeClr val="tx1"/>
              </a:solidFill>
              <a:round/>
              <a:headEnd/>
              <a:tailEnd/>
            </a:ln>
          </p:spPr>
          <p:txBody>
            <a:bodyPr/>
            <a:lstStyle/>
            <a:p>
              <a:endParaRPr lang="en-US" sz="1350"/>
            </a:p>
          </p:txBody>
        </p:sp>
        <p:sp>
          <p:nvSpPr>
            <p:cNvPr id="28691" name="Line 19">
              <a:extLst>
                <a:ext uri="{FF2B5EF4-FFF2-40B4-BE49-F238E27FC236}">
                  <a16:creationId xmlns:a16="http://schemas.microsoft.com/office/drawing/2014/main" id="{A0AFADD9-C76B-98BB-963F-C9F5030AC1BD}"/>
                </a:ext>
              </a:extLst>
            </p:cNvPr>
            <p:cNvSpPr>
              <a:spLocks noChangeShapeType="1"/>
            </p:cNvSpPr>
            <p:nvPr/>
          </p:nvSpPr>
          <p:spPr bwMode="auto">
            <a:xfrm flipH="1" flipV="1">
              <a:off x="2560" y="2096"/>
              <a:ext cx="1570" cy="1752"/>
            </a:xfrm>
            <a:prstGeom prst="line">
              <a:avLst/>
            </a:prstGeom>
            <a:noFill/>
            <a:ln w="9525">
              <a:solidFill>
                <a:schemeClr val="tx1"/>
              </a:solidFill>
              <a:round/>
              <a:headEnd/>
              <a:tailEnd/>
            </a:ln>
          </p:spPr>
          <p:txBody>
            <a:bodyPr/>
            <a:lstStyle/>
            <a:p>
              <a:endParaRPr lang="en-US" sz="1350"/>
            </a:p>
          </p:txBody>
        </p:sp>
        <p:sp>
          <p:nvSpPr>
            <p:cNvPr id="28692" name="Line 20">
              <a:extLst>
                <a:ext uri="{FF2B5EF4-FFF2-40B4-BE49-F238E27FC236}">
                  <a16:creationId xmlns:a16="http://schemas.microsoft.com/office/drawing/2014/main" id="{C9D81E99-26A8-A30F-C284-9D94D6979F76}"/>
                </a:ext>
              </a:extLst>
            </p:cNvPr>
            <p:cNvSpPr>
              <a:spLocks noChangeShapeType="1"/>
            </p:cNvSpPr>
            <p:nvPr/>
          </p:nvSpPr>
          <p:spPr bwMode="auto">
            <a:xfrm flipH="1" flipV="1">
              <a:off x="3149" y="2199"/>
              <a:ext cx="981" cy="1649"/>
            </a:xfrm>
            <a:prstGeom prst="line">
              <a:avLst/>
            </a:prstGeom>
            <a:noFill/>
            <a:ln w="9525">
              <a:solidFill>
                <a:schemeClr val="tx1"/>
              </a:solidFill>
              <a:round/>
              <a:headEnd/>
              <a:tailEnd/>
            </a:ln>
          </p:spPr>
          <p:txBody>
            <a:bodyPr/>
            <a:lstStyle/>
            <a:p>
              <a:endParaRPr lang="en-US" sz="1350"/>
            </a:p>
          </p:txBody>
        </p:sp>
        <p:sp>
          <p:nvSpPr>
            <p:cNvPr id="28693" name="Line 21">
              <a:extLst>
                <a:ext uri="{FF2B5EF4-FFF2-40B4-BE49-F238E27FC236}">
                  <a16:creationId xmlns:a16="http://schemas.microsoft.com/office/drawing/2014/main" id="{A384E763-E855-744B-9D23-512B54290887}"/>
                </a:ext>
              </a:extLst>
            </p:cNvPr>
            <p:cNvSpPr>
              <a:spLocks noChangeShapeType="1"/>
            </p:cNvSpPr>
            <p:nvPr/>
          </p:nvSpPr>
          <p:spPr bwMode="auto">
            <a:xfrm flipH="1" flipV="1">
              <a:off x="2953" y="2611"/>
              <a:ext cx="1177" cy="1237"/>
            </a:xfrm>
            <a:prstGeom prst="line">
              <a:avLst/>
            </a:prstGeom>
            <a:noFill/>
            <a:ln w="9525">
              <a:solidFill>
                <a:schemeClr val="tx1"/>
              </a:solidFill>
              <a:round/>
              <a:headEnd/>
              <a:tailEnd/>
            </a:ln>
          </p:spPr>
          <p:txBody>
            <a:bodyPr/>
            <a:lstStyle/>
            <a:p>
              <a:endParaRPr lang="en-US" sz="1350"/>
            </a:p>
          </p:txBody>
        </p:sp>
        <p:sp>
          <p:nvSpPr>
            <p:cNvPr id="28694" name="Line 22">
              <a:extLst>
                <a:ext uri="{FF2B5EF4-FFF2-40B4-BE49-F238E27FC236}">
                  <a16:creationId xmlns:a16="http://schemas.microsoft.com/office/drawing/2014/main" id="{255FF074-AD2C-8649-F464-2FA1D240D0F0}"/>
                </a:ext>
              </a:extLst>
            </p:cNvPr>
            <p:cNvSpPr>
              <a:spLocks noChangeShapeType="1"/>
            </p:cNvSpPr>
            <p:nvPr/>
          </p:nvSpPr>
          <p:spPr bwMode="auto">
            <a:xfrm flipH="1" flipV="1">
              <a:off x="3149" y="3126"/>
              <a:ext cx="981" cy="722"/>
            </a:xfrm>
            <a:prstGeom prst="line">
              <a:avLst/>
            </a:prstGeom>
            <a:noFill/>
            <a:ln w="9525">
              <a:solidFill>
                <a:schemeClr val="tx1"/>
              </a:solidFill>
              <a:round/>
              <a:headEnd/>
              <a:tailEnd/>
            </a:ln>
          </p:spPr>
          <p:txBody>
            <a:bodyPr/>
            <a:lstStyle/>
            <a:p>
              <a:endParaRPr lang="en-US" sz="1350"/>
            </a:p>
          </p:txBody>
        </p:sp>
        <p:sp>
          <p:nvSpPr>
            <p:cNvPr id="28695" name="Rectangle 23">
              <a:extLst>
                <a:ext uri="{FF2B5EF4-FFF2-40B4-BE49-F238E27FC236}">
                  <a16:creationId xmlns:a16="http://schemas.microsoft.com/office/drawing/2014/main" id="{3376FEBD-095B-5928-C120-440EA0EB0AF1}"/>
                </a:ext>
              </a:extLst>
            </p:cNvPr>
            <p:cNvSpPr>
              <a:spLocks noChangeArrowheads="1"/>
            </p:cNvSpPr>
            <p:nvPr/>
          </p:nvSpPr>
          <p:spPr bwMode="auto">
            <a:xfrm>
              <a:off x="2400" y="3435"/>
              <a:ext cx="720" cy="501"/>
            </a:xfrm>
            <a:prstGeom prst="rect">
              <a:avLst/>
            </a:prstGeom>
            <a:noFill/>
            <a:ln w="9525">
              <a:solidFill>
                <a:schemeClr val="tx1"/>
              </a:solidFill>
              <a:miter lim="800000"/>
              <a:headEnd/>
              <a:tailEnd/>
            </a:ln>
          </p:spPr>
          <p:txBody>
            <a:bodyPr wrap="none" anchor="ctr"/>
            <a:lstStyle/>
            <a:p>
              <a:endParaRPr lang="en-US" sz="1350"/>
            </a:p>
          </p:txBody>
        </p:sp>
        <p:sp>
          <p:nvSpPr>
            <p:cNvPr id="28696" name="AutoShape 24">
              <a:extLst>
                <a:ext uri="{FF2B5EF4-FFF2-40B4-BE49-F238E27FC236}">
                  <a16:creationId xmlns:a16="http://schemas.microsoft.com/office/drawing/2014/main" id="{180E4DA6-C5BC-4D54-F742-8C6D8B710CAC}"/>
                </a:ext>
              </a:extLst>
            </p:cNvPr>
            <p:cNvSpPr>
              <a:spLocks noChangeArrowheads="1"/>
            </p:cNvSpPr>
            <p:nvPr/>
          </p:nvSpPr>
          <p:spPr bwMode="auto">
            <a:xfrm rot="-5400000">
              <a:off x="1466" y="2935"/>
              <a:ext cx="619" cy="589"/>
            </a:xfrm>
            <a:prstGeom prst="parallelogram">
              <a:avLst>
                <a:gd name="adj" fmla="val 26273"/>
              </a:avLst>
            </a:prstGeom>
            <a:noFill/>
            <a:ln w="9525">
              <a:solidFill>
                <a:schemeClr val="tx1"/>
              </a:solidFill>
              <a:miter lim="800000"/>
              <a:headEnd/>
              <a:tailEnd/>
            </a:ln>
          </p:spPr>
          <p:txBody>
            <a:bodyPr wrap="none" anchor="ctr"/>
            <a:lstStyle/>
            <a:p>
              <a:endParaRPr lang="en-US" sz="1350"/>
            </a:p>
          </p:txBody>
        </p:sp>
        <p:sp>
          <p:nvSpPr>
            <p:cNvPr id="28697" name="AutoShape 25">
              <a:extLst>
                <a:ext uri="{FF2B5EF4-FFF2-40B4-BE49-F238E27FC236}">
                  <a16:creationId xmlns:a16="http://schemas.microsoft.com/office/drawing/2014/main" id="{20A1E7BB-C448-F0B8-F07D-1DE1C8C83DC1}"/>
                </a:ext>
              </a:extLst>
            </p:cNvPr>
            <p:cNvSpPr>
              <a:spLocks noChangeArrowheads="1"/>
            </p:cNvSpPr>
            <p:nvPr/>
          </p:nvSpPr>
          <p:spPr bwMode="auto">
            <a:xfrm rot="5400000" flipH="1">
              <a:off x="3428" y="3141"/>
              <a:ext cx="619" cy="589"/>
            </a:xfrm>
            <a:prstGeom prst="parallelogram">
              <a:avLst>
                <a:gd name="adj" fmla="val 26273"/>
              </a:avLst>
            </a:prstGeom>
            <a:noFill/>
            <a:ln w="9525">
              <a:solidFill>
                <a:schemeClr val="tx1"/>
              </a:solidFill>
              <a:miter lim="800000"/>
              <a:headEnd/>
              <a:tailEnd/>
            </a:ln>
          </p:spPr>
          <p:txBody>
            <a:bodyPr wrap="none" anchor="ctr"/>
            <a:lstStyle/>
            <a:p>
              <a:endParaRPr lang="en-US" sz="1350"/>
            </a:p>
          </p:txBody>
        </p:sp>
        <p:sp>
          <p:nvSpPr>
            <p:cNvPr id="28698" name="Oval 26">
              <a:extLst>
                <a:ext uri="{FF2B5EF4-FFF2-40B4-BE49-F238E27FC236}">
                  <a16:creationId xmlns:a16="http://schemas.microsoft.com/office/drawing/2014/main" id="{F0EB4550-CDC2-6BB6-4063-AB32FA1C73FC}"/>
                </a:ext>
              </a:extLst>
            </p:cNvPr>
            <p:cNvSpPr>
              <a:spLocks noChangeAspect="1" noChangeArrowheads="1"/>
            </p:cNvSpPr>
            <p:nvPr/>
          </p:nvSpPr>
          <p:spPr bwMode="auto">
            <a:xfrm>
              <a:off x="1465" y="3515"/>
              <a:ext cx="47" cy="49"/>
            </a:xfrm>
            <a:prstGeom prst="ellipse">
              <a:avLst/>
            </a:prstGeom>
            <a:solidFill>
              <a:srgbClr val="FF0000"/>
            </a:solidFill>
            <a:ln w="9525">
              <a:solidFill>
                <a:srgbClr val="FF0000"/>
              </a:solidFill>
              <a:round/>
              <a:headEnd/>
              <a:tailEnd/>
            </a:ln>
          </p:spPr>
          <p:txBody>
            <a:bodyPr wrap="none" anchor="ctr"/>
            <a:lstStyle/>
            <a:p>
              <a:endParaRPr lang="en-US" sz="1350"/>
            </a:p>
          </p:txBody>
        </p:sp>
        <p:sp>
          <p:nvSpPr>
            <p:cNvPr id="28699" name="Oval 27">
              <a:extLst>
                <a:ext uri="{FF2B5EF4-FFF2-40B4-BE49-F238E27FC236}">
                  <a16:creationId xmlns:a16="http://schemas.microsoft.com/office/drawing/2014/main" id="{4AFDBB53-8D44-6F0E-2AA8-8126366DE75A}"/>
                </a:ext>
              </a:extLst>
            </p:cNvPr>
            <p:cNvSpPr>
              <a:spLocks noChangeAspect="1" noChangeArrowheads="1"/>
            </p:cNvSpPr>
            <p:nvPr/>
          </p:nvSpPr>
          <p:spPr bwMode="auto">
            <a:xfrm>
              <a:off x="2740" y="4082"/>
              <a:ext cx="47" cy="49"/>
            </a:xfrm>
            <a:prstGeom prst="ellipse">
              <a:avLst/>
            </a:prstGeom>
            <a:solidFill>
              <a:srgbClr val="FF0000"/>
            </a:solidFill>
            <a:ln w="9525">
              <a:solidFill>
                <a:srgbClr val="FF0000"/>
              </a:solidFill>
              <a:round/>
              <a:headEnd/>
              <a:tailEnd/>
            </a:ln>
          </p:spPr>
          <p:txBody>
            <a:bodyPr wrap="none" anchor="ctr"/>
            <a:lstStyle/>
            <a:p>
              <a:endParaRPr lang="en-US" sz="1350"/>
            </a:p>
          </p:txBody>
        </p:sp>
        <p:sp>
          <p:nvSpPr>
            <p:cNvPr id="28700" name="Oval 28">
              <a:extLst>
                <a:ext uri="{FF2B5EF4-FFF2-40B4-BE49-F238E27FC236}">
                  <a16:creationId xmlns:a16="http://schemas.microsoft.com/office/drawing/2014/main" id="{45A6597E-4139-F5C9-186E-772A58C85C69}"/>
                </a:ext>
              </a:extLst>
            </p:cNvPr>
            <p:cNvSpPr>
              <a:spLocks noChangeAspect="1" noChangeArrowheads="1"/>
            </p:cNvSpPr>
            <p:nvPr/>
          </p:nvSpPr>
          <p:spPr bwMode="auto">
            <a:xfrm>
              <a:off x="4122" y="3833"/>
              <a:ext cx="47" cy="49"/>
            </a:xfrm>
            <a:prstGeom prst="ellipse">
              <a:avLst/>
            </a:prstGeom>
            <a:solidFill>
              <a:srgbClr val="FF0000"/>
            </a:solidFill>
            <a:ln w="9525">
              <a:solidFill>
                <a:srgbClr val="FF0000"/>
              </a:solidFill>
              <a:round/>
              <a:headEnd/>
              <a:tailEnd/>
            </a:ln>
          </p:spPr>
          <p:txBody>
            <a:bodyPr wrap="none" anchor="ctr"/>
            <a:lstStyle/>
            <a:p>
              <a:endParaRPr lang="en-US" sz="1350"/>
            </a:p>
          </p:txBody>
        </p:sp>
        <p:sp>
          <p:nvSpPr>
            <p:cNvPr id="28701" name="Oval 29">
              <a:extLst>
                <a:ext uri="{FF2B5EF4-FFF2-40B4-BE49-F238E27FC236}">
                  <a16:creationId xmlns:a16="http://schemas.microsoft.com/office/drawing/2014/main" id="{3DE7D824-B8E2-1C07-F083-AA1C98C0E96C}"/>
                </a:ext>
              </a:extLst>
            </p:cNvPr>
            <p:cNvSpPr>
              <a:spLocks noChangeAspect="1" noChangeArrowheads="1"/>
            </p:cNvSpPr>
            <p:nvPr/>
          </p:nvSpPr>
          <p:spPr bwMode="auto">
            <a:xfrm>
              <a:off x="2528" y="2098"/>
              <a:ext cx="47" cy="50"/>
            </a:xfrm>
            <a:prstGeom prst="ellipse">
              <a:avLst/>
            </a:prstGeom>
            <a:solidFill>
              <a:srgbClr val="FF0000"/>
            </a:solidFill>
            <a:ln w="9525">
              <a:solidFill>
                <a:srgbClr val="FF0000"/>
              </a:solidFill>
              <a:round/>
              <a:headEnd/>
              <a:tailEnd/>
            </a:ln>
          </p:spPr>
          <p:txBody>
            <a:bodyPr wrap="none" anchor="ctr"/>
            <a:lstStyle/>
            <a:p>
              <a:endParaRPr lang="en-US" sz="1350"/>
            </a:p>
          </p:txBody>
        </p:sp>
        <p:sp>
          <p:nvSpPr>
            <p:cNvPr id="28702" name="Oval 30">
              <a:extLst>
                <a:ext uri="{FF2B5EF4-FFF2-40B4-BE49-F238E27FC236}">
                  <a16:creationId xmlns:a16="http://schemas.microsoft.com/office/drawing/2014/main" id="{4BCFE39F-0ABF-9F29-1185-36706477F696}"/>
                </a:ext>
              </a:extLst>
            </p:cNvPr>
            <p:cNvSpPr>
              <a:spLocks noChangeAspect="1" noChangeArrowheads="1"/>
            </p:cNvSpPr>
            <p:nvPr/>
          </p:nvSpPr>
          <p:spPr bwMode="auto">
            <a:xfrm>
              <a:off x="3133" y="2184"/>
              <a:ext cx="47" cy="49"/>
            </a:xfrm>
            <a:prstGeom prst="ellipse">
              <a:avLst/>
            </a:prstGeom>
            <a:solidFill>
              <a:srgbClr val="FF0000"/>
            </a:solidFill>
            <a:ln w="9525">
              <a:solidFill>
                <a:srgbClr val="FF0000"/>
              </a:solidFill>
              <a:round/>
              <a:headEnd/>
              <a:tailEnd/>
            </a:ln>
          </p:spPr>
          <p:txBody>
            <a:bodyPr wrap="none" anchor="ctr"/>
            <a:lstStyle/>
            <a:p>
              <a:endParaRPr lang="en-US" sz="1350"/>
            </a:p>
          </p:txBody>
        </p:sp>
        <p:sp>
          <p:nvSpPr>
            <p:cNvPr id="28703" name="Oval 31">
              <a:extLst>
                <a:ext uri="{FF2B5EF4-FFF2-40B4-BE49-F238E27FC236}">
                  <a16:creationId xmlns:a16="http://schemas.microsoft.com/office/drawing/2014/main" id="{D63B6534-2EBD-41EB-22D1-16F932D54863}"/>
                </a:ext>
              </a:extLst>
            </p:cNvPr>
            <p:cNvSpPr>
              <a:spLocks noChangeAspect="1" noChangeArrowheads="1"/>
            </p:cNvSpPr>
            <p:nvPr/>
          </p:nvSpPr>
          <p:spPr bwMode="auto">
            <a:xfrm>
              <a:off x="2544" y="2476"/>
              <a:ext cx="47" cy="49"/>
            </a:xfrm>
            <a:prstGeom prst="ellipse">
              <a:avLst/>
            </a:prstGeom>
            <a:solidFill>
              <a:srgbClr val="FF0000"/>
            </a:solidFill>
            <a:ln w="9525">
              <a:solidFill>
                <a:srgbClr val="FF0000"/>
              </a:solidFill>
              <a:round/>
              <a:headEnd/>
              <a:tailEnd/>
            </a:ln>
          </p:spPr>
          <p:txBody>
            <a:bodyPr wrap="none" anchor="ctr"/>
            <a:lstStyle/>
            <a:p>
              <a:endParaRPr lang="en-US" sz="1350"/>
            </a:p>
          </p:txBody>
        </p:sp>
        <p:sp>
          <p:nvSpPr>
            <p:cNvPr id="28704" name="Oval 32">
              <a:extLst>
                <a:ext uri="{FF2B5EF4-FFF2-40B4-BE49-F238E27FC236}">
                  <a16:creationId xmlns:a16="http://schemas.microsoft.com/office/drawing/2014/main" id="{9F2FEBF4-481E-A537-4878-BCF4B24E5DD3}"/>
                </a:ext>
              </a:extLst>
            </p:cNvPr>
            <p:cNvSpPr>
              <a:spLocks noChangeAspect="1" noChangeArrowheads="1"/>
            </p:cNvSpPr>
            <p:nvPr/>
          </p:nvSpPr>
          <p:spPr bwMode="auto">
            <a:xfrm>
              <a:off x="2928" y="2596"/>
              <a:ext cx="47" cy="50"/>
            </a:xfrm>
            <a:prstGeom prst="ellipse">
              <a:avLst/>
            </a:prstGeom>
            <a:solidFill>
              <a:srgbClr val="FF0000"/>
            </a:solidFill>
            <a:ln w="9525">
              <a:solidFill>
                <a:srgbClr val="FF0000"/>
              </a:solidFill>
              <a:round/>
              <a:headEnd/>
              <a:tailEnd/>
            </a:ln>
          </p:spPr>
          <p:txBody>
            <a:bodyPr wrap="none" anchor="ctr"/>
            <a:lstStyle/>
            <a:p>
              <a:endParaRPr lang="en-US" sz="1350"/>
            </a:p>
          </p:txBody>
        </p:sp>
        <p:sp>
          <p:nvSpPr>
            <p:cNvPr id="28705" name="Oval 33">
              <a:extLst>
                <a:ext uri="{FF2B5EF4-FFF2-40B4-BE49-F238E27FC236}">
                  <a16:creationId xmlns:a16="http://schemas.microsoft.com/office/drawing/2014/main" id="{176F4905-12F5-4C48-C4BC-37052F892281}"/>
                </a:ext>
              </a:extLst>
            </p:cNvPr>
            <p:cNvSpPr>
              <a:spLocks noChangeAspect="1" noChangeArrowheads="1"/>
            </p:cNvSpPr>
            <p:nvPr/>
          </p:nvSpPr>
          <p:spPr bwMode="auto">
            <a:xfrm>
              <a:off x="3133" y="3111"/>
              <a:ext cx="47" cy="50"/>
            </a:xfrm>
            <a:prstGeom prst="ellipse">
              <a:avLst/>
            </a:prstGeom>
            <a:solidFill>
              <a:srgbClr val="FF0000"/>
            </a:solidFill>
            <a:ln w="9525">
              <a:solidFill>
                <a:srgbClr val="FF0000"/>
              </a:solidFill>
              <a:round/>
              <a:headEnd/>
              <a:tailEnd/>
            </a:ln>
          </p:spPr>
          <p:txBody>
            <a:bodyPr wrap="none" anchor="ctr"/>
            <a:lstStyle/>
            <a:p>
              <a:endParaRPr lang="en-US" sz="1350"/>
            </a:p>
          </p:txBody>
        </p:sp>
        <p:sp>
          <p:nvSpPr>
            <p:cNvPr id="28706" name="Oval 34">
              <a:extLst>
                <a:ext uri="{FF2B5EF4-FFF2-40B4-BE49-F238E27FC236}">
                  <a16:creationId xmlns:a16="http://schemas.microsoft.com/office/drawing/2014/main" id="{DC8740C3-50DE-2DFE-D654-480D2E0363E5}"/>
                </a:ext>
              </a:extLst>
            </p:cNvPr>
            <p:cNvSpPr>
              <a:spLocks noChangeAspect="1" noChangeArrowheads="1"/>
            </p:cNvSpPr>
            <p:nvPr/>
          </p:nvSpPr>
          <p:spPr bwMode="auto">
            <a:xfrm>
              <a:off x="2798" y="2845"/>
              <a:ext cx="47" cy="50"/>
            </a:xfrm>
            <a:prstGeom prst="ellipse">
              <a:avLst/>
            </a:prstGeom>
            <a:solidFill>
              <a:srgbClr val="FF0000"/>
            </a:solidFill>
            <a:ln w="9525">
              <a:solidFill>
                <a:srgbClr val="FF0000"/>
              </a:solidFill>
              <a:round/>
              <a:headEnd/>
              <a:tailEnd/>
            </a:ln>
          </p:spPr>
          <p:txBody>
            <a:bodyPr wrap="none" anchor="ctr"/>
            <a:lstStyle/>
            <a:p>
              <a:endParaRPr lang="en-US" sz="1350"/>
            </a:p>
          </p:txBody>
        </p:sp>
        <p:sp>
          <p:nvSpPr>
            <p:cNvPr id="28707" name="Oval 35">
              <a:extLst>
                <a:ext uri="{FF2B5EF4-FFF2-40B4-BE49-F238E27FC236}">
                  <a16:creationId xmlns:a16="http://schemas.microsoft.com/office/drawing/2014/main" id="{A681B3DD-BCF1-3486-9595-5AFF0D2597AC}"/>
                </a:ext>
              </a:extLst>
            </p:cNvPr>
            <p:cNvSpPr>
              <a:spLocks noChangeAspect="1" noChangeArrowheads="1"/>
            </p:cNvSpPr>
            <p:nvPr/>
          </p:nvSpPr>
          <p:spPr bwMode="auto">
            <a:xfrm>
              <a:off x="1718" y="3163"/>
              <a:ext cx="47" cy="49"/>
            </a:xfrm>
            <a:prstGeom prst="ellipse">
              <a:avLst/>
            </a:prstGeom>
            <a:solidFill>
              <a:srgbClr val="2175D9"/>
            </a:solidFill>
            <a:ln w="9525">
              <a:solidFill>
                <a:srgbClr val="2175D9"/>
              </a:solidFill>
              <a:round/>
              <a:headEnd/>
              <a:tailEnd/>
            </a:ln>
          </p:spPr>
          <p:txBody>
            <a:bodyPr wrap="none" anchor="ctr"/>
            <a:lstStyle/>
            <a:p>
              <a:endParaRPr lang="en-US" sz="1350"/>
            </a:p>
          </p:txBody>
        </p:sp>
        <p:sp>
          <p:nvSpPr>
            <p:cNvPr id="28708" name="Oval 36">
              <a:extLst>
                <a:ext uri="{FF2B5EF4-FFF2-40B4-BE49-F238E27FC236}">
                  <a16:creationId xmlns:a16="http://schemas.microsoft.com/office/drawing/2014/main" id="{A787A923-124E-B912-761A-2C20FC8F10C9}"/>
                </a:ext>
              </a:extLst>
            </p:cNvPr>
            <p:cNvSpPr>
              <a:spLocks noChangeAspect="1" noChangeArrowheads="1"/>
            </p:cNvSpPr>
            <p:nvPr/>
          </p:nvSpPr>
          <p:spPr bwMode="auto">
            <a:xfrm>
              <a:off x="1849" y="3137"/>
              <a:ext cx="47" cy="49"/>
            </a:xfrm>
            <a:prstGeom prst="ellipse">
              <a:avLst/>
            </a:prstGeom>
            <a:solidFill>
              <a:srgbClr val="2175D9"/>
            </a:solidFill>
            <a:ln w="9525">
              <a:solidFill>
                <a:srgbClr val="2175D9"/>
              </a:solidFill>
              <a:round/>
              <a:headEnd/>
              <a:tailEnd/>
            </a:ln>
          </p:spPr>
          <p:txBody>
            <a:bodyPr wrap="none" anchor="ctr"/>
            <a:lstStyle/>
            <a:p>
              <a:endParaRPr lang="en-US" sz="1350"/>
            </a:p>
          </p:txBody>
        </p:sp>
        <p:sp>
          <p:nvSpPr>
            <p:cNvPr id="28709" name="Oval 37">
              <a:extLst>
                <a:ext uri="{FF2B5EF4-FFF2-40B4-BE49-F238E27FC236}">
                  <a16:creationId xmlns:a16="http://schemas.microsoft.com/office/drawing/2014/main" id="{CE54DB56-9FD4-AE54-2D69-66916D203141}"/>
                </a:ext>
              </a:extLst>
            </p:cNvPr>
            <p:cNvSpPr>
              <a:spLocks noChangeAspect="1" noChangeArrowheads="1"/>
            </p:cNvSpPr>
            <p:nvPr/>
          </p:nvSpPr>
          <p:spPr bwMode="auto">
            <a:xfrm>
              <a:off x="1808" y="3274"/>
              <a:ext cx="47" cy="50"/>
            </a:xfrm>
            <a:prstGeom prst="ellipse">
              <a:avLst/>
            </a:prstGeom>
            <a:solidFill>
              <a:srgbClr val="2175D9"/>
            </a:solidFill>
            <a:ln w="9525">
              <a:solidFill>
                <a:srgbClr val="2175D9"/>
              </a:solidFill>
              <a:round/>
              <a:headEnd/>
              <a:tailEnd/>
            </a:ln>
          </p:spPr>
          <p:txBody>
            <a:bodyPr wrap="none" anchor="ctr"/>
            <a:lstStyle/>
            <a:p>
              <a:endParaRPr lang="en-US" sz="1350"/>
            </a:p>
          </p:txBody>
        </p:sp>
        <p:sp>
          <p:nvSpPr>
            <p:cNvPr id="28710" name="Oval 38">
              <a:extLst>
                <a:ext uri="{FF2B5EF4-FFF2-40B4-BE49-F238E27FC236}">
                  <a16:creationId xmlns:a16="http://schemas.microsoft.com/office/drawing/2014/main" id="{798394BC-5FF7-F630-1F0C-694D123428DF}"/>
                </a:ext>
              </a:extLst>
            </p:cNvPr>
            <p:cNvSpPr>
              <a:spLocks noChangeAspect="1" noChangeArrowheads="1"/>
            </p:cNvSpPr>
            <p:nvPr/>
          </p:nvSpPr>
          <p:spPr bwMode="auto">
            <a:xfrm>
              <a:off x="1906" y="3292"/>
              <a:ext cx="47" cy="49"/>
            </a:xfrm>
            <a:prstGeom prst="ellipse">
              <a:avLst/>
            </a:prstGeom>
            <a:solidFill>
              <a:srgbClr val="2175D9"/>
            </a:solidFill>
            <a:ln w="9525">
              <a:solidFill>
                <a:srgbClr val="2175D9"/>
              </a:solidFill>
              <a:round/>
              <a:headEnd/>
              <a:tailEnd/>
            </a:ln>
          </p:spPr>
          <p:txBody>
            <a:bodyPr wrap="none" anchor="ctr"/>
            <a:lstStyle/>
            <a:p>
              <a:endParaRPr lang="en-US" sz="1350"/>
            </a:p>
          </p:txBody>
        </p:sp>
        <p:sp>
          <p:nvSpPr>
            <p:cNvPr id="28711" name="Oval 39">
              <a:extLst>
                <a:ext uri="{FF2B5EF4-FFF2-40B4-BE49-F238E27FC236}">
                  <a16:creationId xmlns:a16="http://schemas.microsoft.com/office/drawing/2014/main" id="{4E383BDE-5793-920A-C565-91964BF0AEAC}"/>
                </a:ext>
              </a:extLst>
            </p:cNvPr>
            <p:cNvSpPr>
              <a:spLocks noChangeAspect="1" noChangeArrowheads="1"/>
            </p:cNvSpPr>
            <p:nvPr/>
          </p:nvSpPr>
          <p:spPr bwMode="auto">
            <a:xfrm>
              <a:off x="1956" y="3403"/>
              <a:ext cx="47" cy="50"/>
            </a:xfrm>
            <a:prstGeom prst="ellipse">
              <a:avLst/>
            </a:prstGeom>
            <a:solidFill>
              <a:srgbClr val="2175D9"/>
            </a:solidFill>
            <a:ln w="9525">
              <a:solidFill>
                <a:srgbClr val="2175D9"/>
              </a:solidFill>
              <a:round/>
              <a:headEnd/>
              <a:tailEnd/>
            </a:ln>
          </p:spPr>
          <p:txBody>
            <a:bodyPr wrap="none" anchor="ctr"/>
            <a:lstStyle/>
            <a:p>
              <a:endParaRPr lang="en-US" sz="1350"/>
            </a:p>
          </p:txBody>
        </p:sp>
        <p:sp>
          <p:nvSpPr>
            <p:cNvPr id="28712" name="Oval 40">
              <a:extLst>
                <a:ext uri="{FF2B5EF4-FFF2-40B4-BE49-F238E27FC236}">
                  <a16:creationId xmlns:a16="http://schemas.microsoft.com/office/drawing/2014/main" id="{94037259-5EB4-3D65-9444-A43754D55192}"/>
                </a:ext>
              </a:extLst>
            </p:cNvPr>
            <p:cNvSpPr>
              <a:spLocks noChangeAspect="1" noChangeArrowheads="1"/>
            </p:cNvSpPr>
            <p:nvPr/>
          </p:nvSpPr>
          <p:spPr bwMode="auto">
            <a:xfrm>
              <a:off x="1735" y="3292"/>
              <a:ext cx="47" cy="49"/>
            </a:xfrm>
            <a:prstGeom prst="ellipse">
              <a:avLst/>
            </a:prstGeom>
            <a:solidFill>
              <a:srgbClr val="2175D9"/>
            </a:solidFill>
            <a:ln w="9525">
              <a:solidFill>
                <a:srgbClr val="2175D9"/>
              </a:solidFill>
              <a:round/>
              <a:headEnd/>
              <a:tailEnd/>
            </a:ln>
          </p:spPr>
          <p:txBody>
            <a:bodyPr wrap="none" anchor="ctr"/>
            <a:lstStyle/>
            <a:p>
              <a:endParaRPr lang="en-US" sz="1350"/>
            </a:p>
          </p:txBody>
        </p:sp>
        <p:sp>
          <p:nvSpPr>
            <p:cNvPr id="28713" name="Oval 41">
              <a:extLst>
                <a:ext uri="{FF2B5EF4-FFF2-40B4-BE49-F238E27FC236}">
                  <a16:creationId xmlns:a16="http://schemas.microsoft.com/office/drawing/2014/main" id="{82083A55-852A-A855-D84A-4A656E4B02A7}"/>
                </a:ext>
              </a:extLst>
            </p:cNvPr>
            <p:cNvSpPr>
              <a:spLocks noChangeAspect="1" noChangeArrowheads="1"/>
            </p:cNvSpPr>
            <p:nvPr/>
          </p:nvSpPr>
          <p:spPr bwMode="auto">
            <a:xfrm>
              <a:off x="2659" y="3515"/>
              <a:ext cx="47" cy="49"/>
            </a:xfrm>
            <a:prstGeom prst="ellipse">
              <a:avLst/>
            </a:prstGeom>
            <a:solidFill>
              <a:srgbClr val="2175D9"/>
            </a:solidFill>
            <a:ln w="9525">
              <a:solidFill>
                <a:srgbClr val="2175D9"/>
              </a:solidFill>
              <a:round/>
              <a:headEnd/>
              <a:tailEnd/>
            </a:ln>
          </p:spPr>
          <p:txBody>
            <a:bodyPr wrap="none" anchor="ctr"/>
            <a:lstStyle/>
            <a:p>
              <a:endParaRPr lang="en-US" sz="1350"/>
            </a:p>
          </p:txBody>
        </p:sp>
        <p:sp>
          <p:nvSpPr>
            <p:cNvPr id="28714" name="Oval 42">
              <a:extLst>
                <a:ext uri="{FF2B5EF4-FFF2-40B4-BE49-F238E27FC236}">
                  <a16:creationId xmlns:a16="http://schemas.microsoft.com/office/drawing/2014/main" id="{A633F720-AEAE-D551-C9FF-8AC64CE915B8}"/>
                </a:ext>
              </a:extLst>
            </p:cNvPr>
            <p:cNvSpPr>
              <a:spLocks noChangeAspect="1" noChangeArrowheads="1"/>
            </p:cNvSpPr>
            <p:nvPr/>
          </p:nvSpPr>
          <p:spPr bwMode="auto">
            <a:xfrm>
              <a:off x="2749" y="3678"/>
              <a:ext cx="47" cy="49"/>
            </a:xfrm>
            <a:prstGeom prst="ellipse">
              <a:avLst/>
            </a:prstGeom>
            <a:solidFill>
              <a:srgbClr val="2175D9"/>
            </a:solidFill>
            <a:ln w="9525">
              <a:solidFill>
                <a:srgbClr val="2175D9"/>
              </a:solidFill>
              <a:round/>
              <a:headEnd/>
              <a:tailEnd/>
            </a:ln>
          </p:spPr>
          <p:txBody>
            <a:bodyPr wrap="none" anchor="ctr"/>
            <a:lstStyle/>
            <a:p>
              <a:endParaRPr lang="en-US" sz="1350"/>
            </a:p>
          </p:txBody>
        </p:sp>
        <p:sp>
          <p:nvSpPr>
            <p:cNvPr id="28715" name="Oval 43">
              <a:extLst>
                <a:ext uri="{FF2B5EF4-FFF2-40B4-BE49-F238E27FC236}">
                  <a16:creationId xmlns:a16="http://schemas.microsoft.com/office/drawing/2014/main" id="{5C563BEF-B5F3-D8EA-1E8D-DE2657267763}"/>
                </a:ext>
              </a:extLst>
            </p:cNvPr>
            <p:cNvSpPr>
              <a:spLocks noChangeAspect="1" noChangeArrowheads="1"/>
            </p:cNvSpPr>
            <p:nvPr/>
          </p:nvSpPr>
          <p:spPr bwMode="auto">
            <a:xfrm>
              <a:off x="2847" y="3506"/>
              <a:ext cx="47" cy="50"/>
            </a:xfrm>
            <a:prstGeom prst="ellipse">
              <a:avLst/>
            </a:prstGeom>
            <a:solidFill>
              <a:srgbClr val="2175D9"/>
            </a:solidFill>
            <a:ln w="9525">
              <a:solidFill>
                <a:srgbClr val="2175D9"/>
              </a:solidFill>
              <a:round/>
              <a:headEnd/>
              <a:tailEnd/>
            </a:ln>
          </p:spPr>
          <p:txBody>
            <a:bodyPr wrap="none" anchor="ctr"/>
            <a:lstStyle/>
            <a:p>
              <a:endParaRPr lang="en-US" sz="1350"/>
            </a:p>
          </p:txBody>
        </p:sp>
        <p:sp>
          <p:nvSpPr>
            <p:cNvPr id="28716" name="Oval 44">
              <a:extLst>
                <a:ext uri="{FF2B5EF4-FFF2-40B4-BE49-F238E27FC236}">
                  <a16:creationId xmlns:a16="http://schemas.microsoft.com/office/drawing/2014/main" id="{5C0D64DC-1978-8140-C715-249F02DA7A9E}"/>
                </a:ext>
              </a:extLst>
            </p:cNvPr>
            <p:cNvSpPr>
              <a:spLocks noChangeAspect="1" noChangeArrowheads="1"/>
            </p:cNvSpPr>
            <p:nvPr/>
          </p:nvSpPr>
          <p:spPr bwMode="auto">
            <a:xfrm>
              <a:off x="2798" y="3627"/>
              <a:ext cx="47" cy="49"/>
            </a:xfrm>
            <a:prstGeom prst="ellipse">
              <a:avLst/>
            </a:prstGeom>
            <a:solidFill>
              <a:srgbClr val="2175D9"/>
            </a:solidFill>
            <a:ln w="9525">
              <a:solidFill>
                <a:srgbClr val="2175D9"/>
              </a:solidFill>
              <a:round/>
              <a:headEnd/>
              <a:tailEnd/>
            </a:ln>
          </p:spPr>
          <p:txBody>
            <a:bodyPr wrap="none" anchor="ctr"/>
            <a:lstStyle/>
            <a:p>
              <a:endParaRPr lang="en-US" sz="1350"/>
            </a:p>
          </p:txBody>
        </p:sp>
        <p:sp>
          <p:nvSpPr>
            <p:cNvPr id="28717" name="Oval 45">
              <a:extLst>
                <a:ext uri="{FF2B5EF4-FFF2-40B4-BE49-F238E27FC236}">
                  <a16:creationId xmlns:a16="http://schemas.microsoft.com/office/drawing/2014/main" id="{5D948DE7-B303-FFDE-52F2-1C743D5612D9}"/>
                </a:ext>
              </a:extLst>
            </p:cNvPr>
            <p:cNvSpPr>
              <a:spLocks noChangeAspect="1" noChangeArrowheads="1"/>
            </p:cNvSpPr>
            <p:nvPr/>
          </p:nvSpPr>
          <p:spPr bwMode="auto">
            <a:xfrm>
              <a:off x="2879" y="3738"/>
              <a:ext cx="47" cy="50"/>
            </a:xfrm>
            <a:prstGeom prst="ellipse">
              <a:avLst/>
            </a:prstGeom>
            <a:solidFill>
              <a:srgbClr val="2175D9"/>
            </a:solidFill>
            <a:ln w="9525">
              <a:solidFill>
                <a:srgbClr val="2175D9"/>
              </a:solidFill>
              <a:round/>
              <a:headEnd/>
              <a:tailEnd/>
            </a:ln>
          </p:spPr>
          <p:txBody>
            <a:bodyPr wrap="none" anchor="ctr"/>
            <a:lstStyle/>
            <a:p>
              <a:endParaRPr lang="en-US" sz="1350"/>
            </a:p>
          </p:txBody>
        </p:sp>
        <p:sp>
          <p:nvSpPr>
            <p:cNvPr id="28718" name="Oval 46">
              <a:extLst>
                <a:ext uri="{FF2B5EF4-FFF2-40B4-BE49-F238E27FC236}">
                  <a16:creationId xmlns:a16="http://schemas.microsoft.com/office/drawing/2014/main" id="{AB2E6FF6-E525-84DF-A5DE-1EA85DB3856A}"/>
                </a:ext>
              </a:extLst>
            </p:cNvPr>
            <p:cNvSpPr>
              <a:spLocks noChangeAspect="1" noChangeArrowheads="1"/>
            </p:cNvSpPr>
            <p:nvPr/>
          </p:nvSpPr>
          <p:spPr bwMode="auto">
            <a:xfrm>
              <a:off x="2691" y="3687"/>
              <a:ext cx="47" cy="49"/>
            </a:xfrm>
            <a:prstGeom prst="ellipse">
              <a:avLst/>
            </a:prstGeom>
            <a:solidFill>
              <a:srgbClr val="2175D9"/>
            </a:solidFill>
            <a:ln w="9525">
              <a:solidFill>
                <a:srgbClr val="2175D9"/>
              </a:solidFill>
              <a:round/>
              <a:headEnd/>
              <a:tailEnd/>
            </a:ln>
          </p:spPr>
          <p:txBody>
            <a:bodyPr wrap="none" anchor="ctr"/>
            <a:lstStyle/>
            <a:p>
              <a:endParaRPr lang="en-US" sz="1350"/>
            </a:p>
          </p:txBody>
        </p:sp>
        <p:sp>
          <p:nvSpPr>
            <p:cNvPr id="28719" name="Oval 47">
              <a:extLst>
                <a:ext uri="{FF2B5EF4-FFF2-40B4-BE49-F238E27FC236}">
                  <a16:creationId xmlns:a16="http://schemas.microsoft.com/office/drawing/2014/main" id="{A5CB9392-9A9E-294E-897C-1D5F799D6594}"/>
                </a:ext>
              </a:extLst>
            </p:cNvPr>
            <p:cNvSpPr>
              <a:spLocks noChangeAspect="1" noChangeArrowheads="1"/>
            </p:cNvSpPr>
            <p:nvPr/>
          </p:nvSpPr>
          <p:spPr bwMode="auto">
            <a:xfrm>
              <a:off x="3664" y="3326"/>
              <a:ext cx="47" cy="49"/>
            </a:xfrm>
            <a:prstGeom prst="ellipse">
              <a:avLst/>
            </a:prstGeom>
            <a:solidFill>
              <a:srgbClr val="2175D9"/>
            </a:solidFill>
            <a:ln w="9525">
              <a:solidFill>
                <a:srgbClr val="2175D9"/>
              </a:solidFill>
              <a:round/>
              <a:headEnd/>
              <a:tailEnd/>
            </a:ln>
          </p:spPr>
          <p:txBody>
            <a:bodyPr wrap="none" anchor="ctr"/>
            <a:lstStyle/>
            <a:p>
              <a:endParaRPr lang="en-US" sz="1350"/>
            </a:p>
          </p:txBody>
        </p:sp>
        <p:sp>
          <p:nvSpPr>
            <p:cNvPr id="28720" name="Oval 48">
              <a:extLst>
                <a:ext uri="{FF2B5EF4-FFF2-40B4-BE49-F238E27FC236}">
                  <a16:creationId xmlns:a16="http://schemas.microsoft.com/office/drawing/2014/main" id="{0B979FE9-2011-8F3E-9740-10B61220F141}"/>
                </a:ext>
              </a:extLst>
            </p:cNvPr>
            <p:cNvSpPr>
              <a:spLocks noChangeAspect="1" noChangeArrowheads="1"/>
            </p:cNvSpPr>
            <p:nvPr/>
          </p:nvSpPr>
          <p:spPr bwMode="auto">
            <a:xfrm>
              <a:off x="3795" y="3292"/>
              <a:ext cx="47" cy="49"/>
            </a:xfrm>
            <a:prstGeom prst="ellipse">
              <a:avLst/>
            </a:prstGeom>
            <a:solidFill>
              <a:srgbClr val="2175D9"/>
            </a:solidFill>
            <a:ln w="9525">
              <a:solidFill>
                <a:srgbClr val="2175D9"/>
              </a:solidFill>
              <a:round/>
              <a:headEnd/>
              <a:tailEnd/>
            </a:ln>
          </p:spPr>
          <p:txBody>
            <a:bodyPr wrap="none" anchor="ctr"/>
            <a:lstStyle/>
            <a:p>
              <a:endParaRPr lang="en-US" sz="1350"/>
            </a:p>
          </p:txBody>
        </p:sp>
        <p:sp>
          <p:nvSpPr>
            <p:cNvPr id="28721" name="Oval 49">
              <a:extLst>
                <a:ext uri="{FF2B5EF4-FFF2-40B4-BE49-F238E27FC236}">
                  <a16:creationId xmlns:a16="http://schemas.microsoft.com/office/drawing/2014/main" id="{A61DF995-BDB9-D42D-31AC-A846409053D5}"/>
                </a:ext>
              </a:extLst>
            </p:cNvPr>
            <p:cNvSpPr>
              <a:spLocks noChangeAspect="1" noChangeArrowheads="1"/>
            </p:cNvSpPr>
            <p:nvPr/>
          </p:nvSpPr>
          <p:spPr bwMode="auto">
            <a:xfrm>
              <a:off x="3738" y="3438"/>
              <a:ext cx="47" cy="49"/>
            </a:xfrm>
            <a:prstGeom prst="ellipse">
              <a:avLst/>
            </a:prstGeom>
            <a:solidFill>
              <a:srgbClr val="2175D9"/>
            </a:solidFill>
            <a:ln w="9525">
              <a:solidFill>
                <a:srgbClr val="2175D9"/>
              </a:solidFill>
              <a:round/>
              <a:headEnd/>
              <a:tailEnd/>
            </a:ln>
          </p:spPr>
          <p:txBody>
            <a:bodyPr wrap="none" anchor="ctr"/>
            <a:lstStyle/>
            <a:p>
              <a:endParaRPr lang="en-US" sz="1350"/>
            </a:p>
          </p:txBody>
        </p:sp>
        <p:sp>
          <p:nvSpPr>
            <p:cNvPr id="28722" name="Oval 50">
              <a:extLst>
                <a:ext uri="{FF2B5EF4-FFF2-40B4-BE49-F238E27FC236}">
                  <a16:creationId xmlns:a16="http://schemas.microsoft.com/office/drawing/2014/main" id="{027FE437-CDFE-0152-13AD-4B0BA712E9A5}"/>
                </a:ext>
              </a:extLst>
            </p:cNvPr>
            <p:cNvSpPr>
              <a:spLocks noChangeAspect="1" noChangeArrowheads="1"/>
            </p:cNvSpPr>
            <p:nvPr/>
          </p:nvSpPr>
          <p:spPr bwMode="auto">
            <a:xfrm>
              <a:off x="3681" y="3455"/>
              <a:ext cx="47" cy="49"/>
            </a:xfrm>
            <a:prstGeom prst="ellipse">
              <a:avLst/>
            </a:prstGeom>
            <a:solidFill>
              <a:srgbClr val="2175D9"/>
            </a:solidFill>
            <a:ln w="9525">
              <a:solidFill>
                <a:srgbClr val="2175D9"/>
              </a:solidFill>
              <a:round/>
              <a:headEnd/>
              <a:tailEnd/>
            </a:ln>
          </p:spPr>
          <p:txBody>
            <a:bodyPr wrap="none" anchor="ctr"/>
            <a:lstStyle/>
            <a:p>
              <a:endParaRPr lang="en-US" sz="1350"/>
            </a:p>
          </p:txBody>
        </p:sp>
        <p:sp>
          <p:nvSpPr>
            <p:cNvPr id="28723" name="Oval 51">
              <a:extLst>
                <a:ext uri="{FF2B5EF4-FFF2-40B4-BE49-F238E27FC236}">
                  <a16:creationId xmlns:a16="http://schemas.microsoft.com/office/drawing/2014/main" id="{5F07AEB2-2871-F6AD-242A-A3B22E0A80B4}"/>
                </a:ext>
              </a:extLst>
            </p:cNvPr>
            <p:cNvSpPr>
              <a:spLocks noChangeAspect="1" noChangeArrowheads="1"/>
            </p:cNvSpPr>
            <p:nvPr/>
          </p:nvSpPr>
          <p:spPr bwMode="auto">
            <a:xfrm>
              <a:off x="3754" y="3575"/>
              <a:ext cx="47" cy="49"/>
            </a:xfrm>
            <a:prstGeom prst="ellipse">
              <a:avLst/>
            </a:prstGeom>
            <a:solidFill>
              <a:srgbClr val="2175D9"/>
            </a:solidFill>
            <a:ln w="9525">
              <a:solidFill>
                <a:srgbClr val="2175D9"/>
              </a:solidFill>
              <a:round/>
              <a:headEnd/>
              <a:tailEnd/>
            </a:ln>
          </p:spPr>
          <p:txBody>
            <a:bodyPr wrap="none" anchor="ctr"/>
            <a:lstStyle/>
            <a:p>
              <a:endParaRPr lang="en-US" sz="1350"/>
            </a:p>
          </p:txBody>
        </p:sp>
        <p:sp>
          <p:nvSpPr>
            <p:cNvPr id="28724" name="Oval 52">
              <a:extLst>
                <a:ext uri="{FF2B5EF4-FFF2-40B4-BE49-F238E27FC236}">
                  <a16:creationId xmlns:a16="http://schemas.microsoft.com/office/drawing/2014/main" id="{6C0613EF-1E18-5AC5-07B3-ED11E3C5A875}"/>
                </a:ext>
              </a:extLst>
            </p:cNvPr>
            <p:cNvSpPr>
              <a:spLocks noChangeAspect="1" noChangeArrowheads="1"/>
            </p:cNvSpPr>
            <p:nvPr/>
          </p:nvSpPr>
          <p:spPr bwMode="auto">
            <a:xfrm>
              <a:off x="3599" y="3446"/>
              <a:ext cx="47" cy="50"/>
            </a:xfrm>
            <a:prstGeom prst="ellipse">
              <a:avLst/>
            </a:prstGeom>
            <a:solidFill>
              <a:srgbClr val="2175D9"/>
            </a:solidFill>
            <a:ln w="9525">
              <a:solidFill>
                <a:srgbClr val="2175D9"/>
              </a:solidFill>
              <a:round/>
              <a:headEnd/>
              <a:tailEnd/>
            </a:ln>
          </p:spPr>
          <p:txBody>
            <a:bodyPr wrap="none" anchor="ctr"/>
            <a:lstStyle/>
            <a:p>
              <a:endParaRPr lang="en-US" sz="1350"/>
            </a:p>
          </p:txBody>
        </p:sp>
        <mc:AlternateContent xmlns:mc="http://schemas.openxmlformats.org/markup-compatibility/2006" xmlns:a14="http://schemas.microsoft.com/office/drawing/2010/main">
          <mc:Choice Requires="a14">
            <p:sp>
              <p:nvSpPr>
                <p:cNvPr id="28725" name="Rectangle 53">
                  <a:extLst>
                    <a:ext uri="{FF2B5EF4-FFF2-40B4-BE49-F238E27FC236}">
                      <a16:creationId xmlns:a16="http://schemas.microsoft.com/office/drawing/2014/main" id="{3789EE65-8046-5507-B05D-7AF3732EA1C3}"/>
                    </a:ext>
                  </a:extLst>
                </p:cNvPr>
                <p:cNvSpPr>
                  <a:spLocks noChangeArrowheads="1"/>
                </p:cNvSpPr>
                <p:nvPr/>
              </p:nvSpPr>
              <p:spPr bwMode="auto">
                <a:xfrm>
                  <a:off x="1440" y="2951"/>
                  <a:ext cx="394" cy="286"/>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r>
                          <a:rPr lang="en-US" sz="1650" b="1" i="1" dirty="0">
                            <a:solidFill>
                              <a:srgbClr val="7030A0"/>
                            </a:solidFill>
                            <a:latin typeface="Cambria Math" panose="02040503050406030204" pitchFamily="18" charset="0"/>
                          </a:rPr>
                          <m:t>𝒙</m:t>
                        </m:r>
                        <m:r>
                          <a:rPr lang="en-US" sz="1650" i="1" baseline="-25000" dirty="0">
                            <a:solidFill>
                              <a:srgbClr val="7030A0"/>
                            </a:solidFill>
                            <a:latin typeface="Cambria Math" panose="02040503050406030204" pitchFamily="18" charset="0"/>
                          </a:rPr>
                          <m:t>1</m:t>
                        </m:r>
                        <m:r>
                          <a:rPr lang="en-US" sz="1650" i="1" baseline="-25000" dirty="0">
                            <a:solidFill>
                              <a:srgbClr val="7030A0"/>
                            </a:solidFill>
                            <a:latin typeface="Cambria Math" panose="02040503050406030204" pitchFamily="18" charset="0"/>
                          </a:rPr>
                          <m:t>𝑗</m:t>
                        </m:r>
                      </m:oMath>
                    </m:oMathPara>
                  </a14:m>
                  <a:endParaRPr lang="en-US" sz="1650" i="1" baseline="-25000" dirty="0">
                    <a:solidFill>
                      <a:srgbClr val="7030A0"/>
                    </a:solidFill>
                  </a:endParaRPr>
                </a:p>
              </p:txBody>
            </p:sp>
          </mc:Choice>
          <mc:Fallback xmlns="">
            <p:sp>
              <p:nvSpPr>
                <p:cNvPr id="28725" name="Rectangle 53">
                  <a:extLst>
                    <a:ext uri="{FF2B5EF4-FFF2-40B4-BE49-F238E27FC236}">
                      <a16:creationId xmlns:a16="http://schemas.microsoft.com/office/drawing/2014/main" id="{3789EE65-8046-5507-B05D-7AF3732EA1C3}"/>
                    </a:ext>
                  </a:extLst>
                </p:cNvPr>
                <p:cNvSpPr>
                  <a:spLocks noRot="1" noChangeAspect="1" noMove="1" noResize="1" noEditPoints="1" noAdjustHandles="1" noChangeArrowheads="1" noChangeShapeType="1" noTextEdit="1"/>
                </p:cNvSpPr>
                <p:nvPr/>
              </p:nvSpPr>
              <p:spPr bwMode="auto">
                <a:xfrm>
                  <a:off x="1440" y="2951"/>
                  <a:ext cx="394" cy="286"/>
                </a:xfrm>
                <a:prstGeom prst="rect">
                  <a:avLst/>
                </a:prstGeom>
                <a:blipFill>
                  <a:blip r:embed="rId4"/>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726" name="Rectangle 54">
                  <a:extLst>
                    <a:ext uri="{FF2B5EF4-FFF2-40B4-BE49-F238E27FC236}">
                      <a16:creationId xmlns:a16="http://schemas.microsoft.com/office/drawing/2014/main" id="{53EC7CA9-4743-0A6A-D64F-C46577254038}"/>
                    </a:ext>
                  </a:extLst>
                </p:cNvPr>
                <p:cNvSpPr>
                  <a:spLocks noChangeArrowheads="1"/>
                </p:cNvSpPr>
                <p:nvPr/>
              </p:nvSpPr>
              <p:spPr bwMode="auto">
                <a:xfrm>
                  <a:off x="2377" y="3439"/>
                  <a:ext cx="394" cy="286"/>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r>
                          <a:rPr lang="en-US" sz="1650" b="1" i="1" dirty="0">
                            <a:solidFill>
                              <a:srgbClr val="7030A0"/>
                            </a:solidFill>
                            <a:latin typeface="Cambria Math" panose="02040503050406030204" pitchFamily="18" charset="0"/>
                          </a:rPr>
                          <m:t>𝒙</m:t>
                        </m:r>
                        <m:r>
                          <a:rPr lang="en-US" sz="1650" i="1" baseline="-25000" dirty="0">
                            <a:solidFill>
                              <a:srgbClr val="7030A0"/>
                            </a:solidFill>
                            <a:latin typeface="Cambria Math" panose="02040503050406030204" pitchFamily="18" charset="0"/>
                          </a:rPr>
                          <m:t>2</m:t>
                        </m:r>
                        <m:r>
                          <a:rPr lang="en-US" sz="1650" i="1" baseline="-25000" dirty="0">
                            <a:solidFill>
                              <a:srgbClr val="7030A0"/>
                            </a:solidFill>
                            <a:latin typeface="Cambria Math" panose="02040503050406030204" pitchFamily="18" charset="0"/>
                          </a:rPr>
                          <m:t>𝑗</m:t>
                        </m:r>
                      </m:oMath>
                    </m:oMathPara>
                  </a14:m>
                  <a:endParaRPr lang="en-US" sz="1650" i="1" baseline="-25000" dirty="0">
                    <a:solidFill>
                      <a:srgbClr val="7030A0"/>
                    </a:solidFill>
                  </a:endParaRPr>
                </a:p>
              </p:txBody>
            </p:sp>
          </mc:Choice>
          <mc:Fallback xmlns="">
            <p:sp>
              <p:nvSpPr>
                <p:cNvPr id="28726" name="Rectangle 54">
                  <a:extLst>
                    <a:ext uri="{FF2B5EF4-FFF2-40B4-BE49-F238E27FC236}">
                      <a16:creationId xmlns:a16="http://schemas.microsoft.com/office/drawing/2014/main" id="{53EC7CA9-4743-0A6A-D64F-C46577254038}"/>
                    </a:ext>
                  </a:extLst>
                </p:cNvPr>
                <p:cNvSpPr>
                  <a:spLocks noRot="1" noChangeAspect="1" noMove="1" noResize="1" noEditPoints="1" noAdjustHandles="1" noChangeArrowheads="1" noChangeShapeType="1" noTextEdit="1"/>
                </p:cNvSpPr>
                <p:nvPr/>
              </p:nvSpPr>
              <p:spPr bwMode="auto">
                <a:xfrm>
                  <a:off x="2377" y="3439"/>
                  <a:ext cx="394" cy="286"/>
                </a:xfrm>
                <a:prstGeom prst="rect">
                  <a:avLst/>
                </a:prstGeom>
                <a:blipFill>
                  <a:blip r:embed="rId5"/>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727" name="Rectangle 55">
                  <a:extLst>
                    <a:ext uri="{FF2B5EF4-FFF2-40B4-BE49-F238E27FC236}">
                      <a16:creationId xmlns:a16="http://schemas.microsoft.com/office/drawing/2014/main" id="{F63C1137-9DC8-C14B-1C7F-BB6EE722153E}"/>
                    </a:ext>
                  </a:extLst>
                </p:cNvPr>
                <p:cNvSpPr>
                  <a:spLocks noChangeArrowheads="1"/>
                </p:cNvSpPr>
                <p:nvPr/>
              </p:nvSpPr>
              <p:spPr bwMode="auto">
                <a:xfrm>
                  <a:off x="4107" y="3236"/>
                  <a:ext cx="394" cy="286"/>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r>
                          <a:rPr lang="en-US" sz="1650" b="1" i="1" dirty="0">
                            <a:solidFill>
                              <a:srgbClr val="7030A0"/>
                            </a:solidFill>
                            <a:latin typeface="Cambria Math" panose="02040503050406030204" pitchFamily="18" charset="0"/>
                          </a:rPr>
                          <m:t>𝒙</m:t>
                        </m:r>
                        <m:r>
                          <a:rPr lang="en-US" sz="1650" i="1" baseline="-25000" dirty="0">
                            <a:solidFill>
                              <a:srgbClr val="7030A0"/>
                            </a:solidFill>
                            <a:latin typeface="Cambria Math" panose="02040503050406030204" pitchFamily="18" charset="0"/>
                          </a:rPr>
                          <m:t>3</m:t>
                        </m:r>
                        <m:r>
                          <a:rPr lang="en-US" sz="1650" i="1" baseline="-25000" dirty="0">
                            <a:solidFill>
                              <a:srgbClr val="7030A0"/>
                            </a:solidFill>
                            <a:latin typeface="Cambria Math" panose="02040503050406030204" pitchFamily="18" charset="0"/>
                          </a:rPr>
                          <m:t>𝑗</m:t>
                        </m:r>
                      </m:oMath>
                    </m:oMathPara>
                  </a14:m>
                  <a:endParaRPr lang="en-US" sz="1650" i="1" baseline="-25000" dirty="0">
                    <a:solidFill>
                      <a:srgbClr val="7030A0"/>
                    </a:solidFill>
                  </a:endParaRPr>
                </a:p>
              </p:txBody>
            </p:sp>
          </mc:Choice>
          <mc:Fallback xmlns="">
            <p:sp>
              <p:nvSpPr>
                <p:cNvPr id="28727" name="Rectangle 55">
                  <a:extLst>
                    <a:ext uri="{FF2B5EF4-FFF2-40B4-BE49-F238E27FC236}">
                      <a16:creationId xmlns:a16="http://schemas.microsoft.com/office/drawing/2014/main" id="{F63C1137-9DC8-C14B-1C7F-BB6EE722153E}"/>
                    </a:ext>
                  </a:extLst>
                </p:cNvPr>
                <p:cNvSpPr>
                  <a:spLocks noRot="1" noChangeAspect="1" noMove="1" noResize="1" noEditPoints="1" noAdjustHandles="1" noChangeArrowheads="1" noChangeShapeType="1" noTextEdit="1"/>
                </p:cNvSpPr>
                <p:nvPr/>
              </p:nvSpPr>
              <p:spPr bwMode="auto">
                <a:xfrm>
                  <a:off x="4107" y="3236"/>
                  <a:ext cx="394" cy="286"/>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728" name="Rectangle 56">
                  <a:extLst>
                    <a:ext uri="{FF2B5EF4-FFF2-40B4-BE49-F238E27FC236}">
                      <a16:creationId xmlns:a16="http://schemas.microsoft.com/office/drawing/2014/main" id="{2573A94B-DBDA-11EA-ABA8-743EBD76E79A}"/>
                    </a:ext>
                  </a:extLst>
                </p:cNvPr>
                <p:cNvSpPr>
                  <a:spLocks noChangeArrowheads="1"/>
                </p:cNvSpPr>
                <p:nvPr/>
              </p:nvSpPr>
              <p:spPr bwMode="auto">
                <a:xfrm>
                  <a:off x="2511" y="1824"/>
                  <a:ext cx="314" cy="248"/>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r>
                          <a:rPr lang="en-US" sz="1350" b="1" i="1" dirty="0">
                            <a:solidFill>
                              <a:srgbClr val="C00000"/>
                            </a:solidFill>
                            <a:latin typeface="Cambria Math" panose="02040503050406030204" pitchFamily="18" charset="0"/>
                          </a:rPr>
                          <m:t>𝑿</m:t>
                        </m:r>
                        <m:r>
                          <a:rPr lang="en-US" sz="1350" i="1" baseline="-25000" dirty="0">
                            <a:solidFill>
                              <a:srgbClr val="C00000"/>
                            </a:solidFill>
                            <a:latin typeface="Cambria Math" panose="02040503050406030204" pitchFamily="18" charset="0"/>
                          </a:rPr>
                          <m:t>𝑗</m:t>
                        </m:r>
                      </m:oMath>
                    </m:oMathPara>
                  </a14:m>
                  <a:endParaRPr lang="en-US" sz="1350" i="1" baseline="-25000" dirty="0">
                    <a:solidFill>
                      <a:srgbClr val="C00000"/>
                    </a:solidFill>
                  </a:endParaRPr>
                </a:p>
              </p:txBody>
            </p:sp>
          </mc:Choice>
          <mc:Fallback xmlns="">
            <p:sp>
              <p:nvSpPr>
                <p:cNvPr id="28728" name="Rectangle 56">
                  <a:extLst>
                    <a:ext uri="{FF2B5EF4-FFF2-40B4-BE49-F238E27FC236}">
                      <a16:creationId xmlns:a16="http://schemas.microsoft.com/office/drawing/2014/main" id="{2573A94B-DBDA-11EA-ABA8-743EBD76E79A}"/>
                    </a:ext>
                  </a:extLst>
                </p:cNvPr>
                <p:cNvSpPr>
                  <a:spLocks noRot="1" noChangeAspect="1" noMove="1" noResize="1" noEditPoints="1" noAdjustHandles="1" noChangeArrowheads="1" noChangeShapeType="1" noTextEdit="1"/>
                </p:cNvSpPr>
                <p:nvPr/>
              </p:nvSpPr>
              <p:spPr bwMode="auto">
                <a:xfrm>
                  <a:off x="2511" y="1824"/>
                  <a:ext cx="314" cy="248"/>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729" name="Rectangle 57">
                  <a:extLst>
                    <a:ext uri="{FF2B5EF4-FFF2-40B4-BE49-F238E27FC236}">
                      <a16:creationId xmlns:a16="http://schemas.microsoft.com/office/drawing/2014/main" id="{72F087BF-0E23-9545-3D6C-6BE2613516E2}"/>
                    </a:ext>
                  </a:extLst>
                </p:cNvPr>
                <p:cNvSpPr>
                  <a:spLocks noChangeArrowheads="1"/>
                </p:cNvSpPr>
                <p:nvPr/>
              </p:nvSpPr>
              <p:spPr bwMode="auto">
                <a:xfrm>
                  <a:off x="1296" y="3562"/>
                  <a:ext cx="329" cy="248"/>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r>
                          <a:rPr lang="en-US" sz="1350" b="1" i="1" dirty="0">
                            <a:solidFill>
                              <a:srgbClr val="C00000"/>
                            </a:solidFill>
                            <a:latin typeface="Cambria Math" panose="02040503050406030204" pitchFamily="18" charset="0"/>
                          </a:rPr>
                          <m:t>𝑷</m:t>
                        </m:r>
                        <m:r>
                          <a:rPr lang="en-US" sz="1350" i="1" baseline="-25000" dirty="0">
                            <a:solidFill>
                              <a:srgbClr val="C00000"/>
                            </a:solidFill>
                            <a:latin typeface="Cambria Math" panose="02040503050406030204" pitchFamily="18" charset="0"/>
                          </a:rPr>
                          <m:t>1</m:t>
                        </m:r>
                      </m:oMath>
                    </m:oMathPara>
                  </a14:m>
                  <a:endParaRPr lang="en-US" sz="1350" i="1" baseline="-25000" dirty="0">
                    <a:solidFill>
                      <a:srgbClr val="C00000"/>
                    </a:solidFill>
                  </a:endParaRPr>
                </a:p>
              </p:txBody>
            </p:sp>
          </mc:Choice>
          <mc:Fallback xmlns="">
            <p:sp>
              <p:nvSpPr>
                <p:cNvPr id="28729" name="Rectangle 57">
                  <a:extLst>
                    <a:ext uri="{FF2B5EF4-FFF2-40B4-BE49-F238E27FC236}">
                      <a16:creationId xmlns:a16="http://schemas.microsoft.com/office/drawing/2014/main" id="{72F087BF-0E23-9545-3D6C-6BE2613516E2}"/>
                    </a:ext>
                  </a:extLst>
                </p:cNvPr>
                <p:cNvSpPr>
                  <a:spLocks noRot="1" noChangeAspect="1" noMove="1" noResize="1" noEditPoints="1" noAdjustHandles="1" noChangeArrowheads="1" noChangeShapeType="1" noTextEdit="1"/>
                </p:cNvSpPr>
                <p:nvPr/>
              </p:nvSpPr>
              <p:spPr bwMode="auto">
                <a:xfrm>
                  <a:off x="1296" y="3562"/>
                  <a:ext cx="329" cy="248"/>
                </a:xfrm>
                <a:prstGeom prst="rect">
                  <a:avLst/>
                </a:prstGeom>
                <a:blipFill>
                  <a:blip r:embed="rId8"/>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730" name="Rectangle 58">
                  <a:extLst>
                    <a:ext uri="{FF2B5EF4-FFF2-40B4-BE49-F238E27FC236}">
                      <a16:creationId xmlns:a16="http://schemas.microsoft.com/office/drawing/2014/main" id="{16D93D1C-5668-BBB6-AC8B-0D2B70512ADB}"/>
                    </a:ext>
                  </a:extLst>
                </p:cNvPr>
                <p:cNvSpPr>
                  <a:spLocks noChangeArrowheads="1"/>
                </p:cNvSpPr>
                <p:nvPr/>
              </p:nvSpPr>
              <p:spPr bwMode="auto">
                <a:xfrm>
                  <a:off x="2793" y="4009"/>
                  <a:ext cx="329" cy="248"/>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r>
                          <a:rPr lang="en-US" sz="1350" b="1" i="1" dirty="0">
                            <a:solidFill>
                              <a:srgbClr val="C00000"/>
                            </a:solidFill>
                            <a:latin typeface="Cambria Math" panose="02040503050406030204" pitchFamily="18" charset="0"/>
                          </a:rPr>
                          <m:t>𝑷</m:t>
                        </m:r>
                        <m:r>
                          <a:rPr lang="en-US" sz="1350" i="1" baseline="-25000" dirty="0">
                            <a:solidFill>
                              <a:srgbClr val="C00000"/>
                            </a:solidFill>
                            <a:latin typeface="Cambria Math" panose="02040503050406030204" pitchFamily="18" charset="0"/>
                          </a:rPr>
                          <m:t>2</m:t>
                        </m:r>
                      </m:oMath>
                    </m:oMathPara>
                  </a14:m>
                  <a:endParaRPr lang="en-US" sz="1350" i="1" baseline="-25000" dirty="0">
                    <a:solidFill>
                      <a:srgbClr val="C00000"/>
                    </a:solidFill>
                  </a:endParaRPr>
                </a:p>
              </p:txBody>
            </p:sp>
          </mc:Choice>
          <mc:Fallback xmlns="">
            <p:sp>
              <p:nvSpPr>
                <p:cNvPr id="28730" name="Rectangle 58">
                  <a:extLst>
                    <a:ext uri="{FF2B5EF4-FFF2-40B4-BE49-F238E27FC236}">
                      <a16:creationId xmlns:a16="http://schemas.microsoft.com/office/drawing/2014/main" id="{16D93D1C-5668-BBB6-AC8B-0D2B70512ADB}"/>
                    </a:ext>
                  </a:extLst>
                </p:cNvPr>
                <p:cNvSpPr>
                  <a:spLocks noRot="1" noChangeAspect="1" noMove="1" noResize="1" noEditPoints="1" noAdjustHandles="1" noChangeArrowheads="1" noChangeShapeType="1" noTextEdit="1"/>
                </p:cNvSpPr>
                <p:nvPr/>
              </p:nvSpPr>
              <p:spPr bwMode="auto">
                <a:xfrm>
                  <a:off x="2793" y="4009"/>
                  <a:ext cx="329" cy="248"/>
                </a:xfrm>
                <a:prstGeom prst="rect">
                  <a:avLst/>
                </a:prstGeom>
                <a:blipFill>
                  <a:blip r:embed="rId9"/>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731" name="Rectangle 59">
                  <a:extLst>
                    <a:ext uri="{FF2B5EF4-FFF2-40B4-BE49-F238E27FC236}">
                      <a16:creationId xmlns:a16="http://schemas.microsoft.com/office/drawing/2014/main" id="{35A92FEB-0D5B-EC52-389B-2D6881792AD0}"/>
                    </a:ext>
                  </a:extLst>
                </p:cNvPr>
                <p:cNvSpPr>
                  <a:spLocks noChangeArrowheads="1"/>
                </p:cNvSpPr>
                <p:nvPr/>
              </p:nvSpPr>
              <p:spPr bwMode="auto">
                <a:xfrm>
                  <a:off x="4169" y="3765"/>
                  <a:ext cx="329" cy="248"/>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r>
                          <a:rPr lang="en-US" sz="1350" b="1" i="1" dirty="0">
                            <a:solidFill>
                              <a:srgbClr val="C00000"/>
                            </a:solidFill>
                            <a:latin typeface="Cambria Math" panose="02040503050406030204" pitchFamily="18" charset="0"/>
                          </a:rPr>
                          <m:t>𝑷</m:t>
                        </m:r>
                        <m:r>
                          <a:rPr lang="en-US" sz="1350" i="1" baseline="-25000" dirty="0">
                            <a:solidFill>
                              <a:srgbClr val="C00000"/>
                            </a:solidFill>
                            <a:latin typeface="Cambria Math" panose="02040503050406030204" pitchFamily="18" charset="0"/>
                          </a:rPr>
                          <m:t>3</m:t>
                        </m:r>
                      </m:oMath>
                    </m:oMathPara>
                  </a14:m>
                  <a:endParaRPr lang="en-US" sz="1350" i="1" baseline="-25000" dirty="0">
                    <a:solidFill>
                      <a:srgbClr val="C00000"/>
                    </a:solidFill>
                  </a:endParaRPr>
                </a:p>
              </p:txBody>
            </p:sp>
          </mc:Choice>
          <mc:Fallback xmlns="">
            <p:sp>
              <p:nvSpPr>
                <p:cNvPr id="28731" name="Rectangle 59">
                  <a:extLst>
                    <a:ext uri="{FF2B5EF4-FFF2-40B4-BE49-F238E27FC236}">
                      <a16:creationId xmlns:a16="http://schemas.microsoft.com/office/drawing/2014/main" id="{35A92FEB-0D5B-EC52-389B-2D6881792AD0}"/>
                    </a:ext>
                  </a:extLst>
                </p:cNvPr>
                <p:cNvSpPr>
                  <a:spLocks noRot="1" noChangeAspect="1" noMove="1" noResize="1" noEditPoints="1" noAdjustHandles="1" noChangeArrowheads="1" noChangeShapeType="1" noTextEdit="1"/>
                </p:cNvSpPr>
                <p:nvPr/>
              </p:nvSpPr>
              <p:spPr bwMode="auto">
                <a:xfrm>
                  <a:off x="4169" y="3765"/>
                  <a:ext cx="329" cy="248"/>
                </a:xfrm>
                <a:prstGeom prst="rect">
                  <a:avLst/>
                </a:prstGeom>
                <a:blipFill>
                  <a:blip r:embed="rId10"/>
                  <a:stretch>
                    <a:fillRect/>
                  </a:stretch>
                </a:blipFill>
                <a:ln w="9525">
                  <a:noFill/>
                  <a:miter lim="800000"/>
                  <a:headEnd/>
                  <a:tailEnd/>
                </a:ln>
              </p:spPr>
              <p:txBody>
                <a:bodyPr/>
                <a:lstStyle/>
                <a:p>
                  <a:r>
                    <a:rPr lang="en-US">
                      <a:noFill/>
                    </a:rPr>
                    <a:t> </a:t>
                  </a:r>
                </a:p>
              </p:txBody>
            </p:sp>
          </mc:Fallback>
        </mc:AlternateContent>
        <p:sp>
          <p:nvSpPr>
            <p:cNvPr id="28732" name="Line 61">
              <a:extLst>
                <a:ext uri="{FF2B5EF4-FFF2-40B4-BE49-F238E27FC236}">
                  <a16:creationId xmlns:a16="http://schemas.microsoft.com/office/drawing/2014/main" id="{A8D437D9-6A1A-525D-E239-F7B40F1E17E3}"/>
                </a:ext>
              </a:extLst>
            </p:cNvPr>
            <p:cNvSpPr>
              <a:spLocks noChangeShapeType="1"/>
            </p:cNvSpPr>
            <p:nvPr/>
          </p:nvSpPr>
          <p:spPr bwMode="auto">
            <a:xfrm flipH="1" flipV="1">
              <a:off x="3726" y="3354"/>
              <a:ext cx="405" cy="43"/>
            </a:xfrm>
            <a:prstGeom prst="line">
              <a:avLst/>
            </a:prstGeom>
            <a:noFill/>
            <a:ln w="9525">
              <a:solidFill>
                <a:schemeClr val="tx1"/>
              </a:solidFill>
              <a:round/>
              <a:headEnd/>
              <a:tailEnd type="triangle" w="med" len="med"/>
            </a:ln>
          </p:spPr>
          <p:txBody>
            <a:bodyPr/>
            <a:lstStyle/>
            <a:p>
              <a:endParaRPr lang="en-US" sz="1350"/>
            </a:p>
          </p:txBody>
        </p:sp>
      </p:grpSp>
    </p:spTree>
    <p:extLst>
      <p:ext uri="{BB962C8B-B14F-4D97-AF65-F5344CB8AC3E}">
        <p14:creationId xmlns:p14="http://schemas.microsoft.com/office/powerpoint/2010/main" val="3508872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105F8-8060-72C2-2C99-697866D22FCF}"/>
              </a:ext>
            </a:extLst>
          </p:cNvPr>
          <p:cNvSpPr>
            <a:spLocks noGrp="1"/>
          </p:cNvSpPr>
          <p:nvPr>
            <p:ph type="title"/>
          </p:nvPr>
        </p:nvSpPr>
        <p:spPr/>
        <p:txBody>
          <a:bodyPr/>
          <a:lstStyle/>
          <a:p>
            <a:r>
              <a:rPr lang="en-US" dirty="0"/>
              <a:t>Cases:</a:t>
            </a:r>
          </a:p>
        </p:txBody>
      </p:sp>
      <p:sp>
        <p:nvSpPr>
          <p:cNvPr id="3" name="Content Placeholder 2">
            <a:extLst>
              <a:ext uri="{FF2B5EF4-FFF2-40B4-BE49-F238E27FC236}">
                <a16:creationId xmlns:a16="http://schemas.microsoft.com/office/drawing/2014/main" id="{82454CF1-3314-A6CE-FFB5-465914633702}"/>
              </a:ext>
            </a:extLst>
          </p:cNvPr>
          <p:cNvSpPr>
            <a:spLocks noGrp="1"/>
          </p:cNvSpPr>
          <p:nvPr>
            <p:ph idx="1"/>
          </p:nvPr>
        </p:nvSpPr>
        <p:spPr/>
        <p:txBody>
          <a:bodyPr>
            <a:normAutofit fontScale="70000" lnSpcReduction="20000"/>
          </a:bodyPr>
          <a:lstStyle/>
          <a:p>
            <a:r>
              <a:rPr lang="en-US" dirty="0"/>
              <a:t>Offline</a:t>
            </a:r>
          </a:p>
          <a:p>
            <a:pPr lvl="1"/>
            <a:r>
              <a:rPr lang="en-US" dirty="0"/>
              <a:t>work with all images</a:t>
            </a:r>
          </a:p>
          <a:p>
            <a:pPr lvl="1"/>
            <a:r>
              <a:rPr lang="en-US" dirty="0">
                <a:solidFill>
                  <a:srgbClr val="FF0000"/>
                </a:solidFill>
              </a:rPr>
              <a:t>structure from motion</a:t>
            </a:r>
          </a:p>
          <a:p>
            <a:pPr lvl="2"/>
            <a:r>
              <a:rPr lang="en-US" dirty="0"/>
              <a:t>underlying Q:</a:t>
            </a:r>
          </a:p>
          <a:p>
            <a:pPr lvl="3"/>
            <a:r>
              <a:rPr lang="en-US" dirty="0"/>
              <a:t>how to make best use of all information</a:t>
            </a:r>
          </a:p>
          <a:p>
            <a:pPr lvl="2"/>
            <a:r>
              <a:rPr lang="en-US" dirty="0"/>
              <a:t>roughly familiar structure</a:t>
            </a:r>
          </a:p>
          <a:p>
            <a:pPr lvl="3"/>
            <a:r>
              <a:rPr lang="en-US" dirty="0"/>
              <a:t>set up huge optimization problem by constructing start point</a:t>
            </a:r>
          </a:p>
          <a:p>
            <a:pPr lvl="3"/>
            <a:r>
              <a:rPr lang="en-US" dirty="0"/>
              <a:t>efficiency is now a serious issue		</a:t>
            </a:r>
          </a:p>
          <a:p>
            <a:r>
              <a:rPr lang="en-US" dirty="0"/>
              <a:t>Online</a:t>
            </a:r>
          </a:p>
          <a:p>
            <a:pPr lvl="1"/>
            <a:r>
              <a:rPr lang="en-US" dirty="0"/>
              <a:t>build best estimate available up to time t</a:t>
            </a:r>
          </a:p>
          <a:p>
            <a:pPr lvl="1"/>
            <a:r>
              <a:rPr lang="en-US" dirty="0">
                <a:solidFill>
                  <a:srgbClr val="FF0000"/>
                </a:solidFill>
              </a:rPr>
              <a:t>SLAM </a:t>
            </a:r>
          </a:p>
          <a:p>
            <a:pPr lvl="2"/>
            <a:r>
              <a:rPr lang="en-US" dirty="0"/>
              <a:t>simultaneous localization and mapping</a:t>
            </a:r>
          </a:p>
          <a:p>
            <a:pPr lvl="2"/>
            <a:r>
              <a:rPr lang="en-US" dirty="0"/>
              <a:t>build a map at the same time as determining where you are</a:t>
            </a:r>
          </a:p>
          <a:p>
            <a:pPr lvl="2"/>
            <a:r>
              <a:rPr lang="en-US" dirty="0"/>
              <a:t>new Q: </a:t>
            </a:r>
          </a:p>
          <a:p>
            <a:pPr lvl="3"/>
            <a:r>
              <a:rPr lang="en-US" dirty="0"/>
              <a:t>how do you make best use of all information up to now </a:t>
            </a:r>
          </a:p>
          <a:p>
            <a:pPr lvl="3"/>
            <a:r>
              <a:rPr lang="en-US" dirty="0"/>
              <a:t>efficiency often crucial</a:t>
            </a:r>
          </a:p>
          <a:p>
            <a:r>
              <a:rPr lang="en-US" dirty="0"/>
              <a:t>Hybrids are quite usual, and important</a:t>
            </a:r>
          </a:p>
        </p:txBody>
      </p:sp>
    </p:spTree>
    <p:extLst>
      <p:ext uri="{BB962C8B-B14F-4D97-AF65-F5344CB8AC3E}">
        <p14:creationId xmlns:p14="http://schemas.microsoft.com/office/powerpoint/2010/main" val="91792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BED66-6661-B7DA-802D-B108AEA8A8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05DD4B-CEFD-F01A-DB9E-53C1E00D42E8}"/>
              </a:ext>
            </a:extLst>
          </p:cNvPr>
          <p:cNvSpPr>
            <a:spLocks noGrp="1"/>
          </p:cNvSpPr>
          <p:nvPr>
            <p:ph type="title"/>
          </p:nvPr>
        </p:nvSpPr>
        <p:spPr/>
        <p:txBody>
          <a:bodyPr/>
          <a:lstStyle/>
          <a:p>
            <a:r>
              <a:rPr lang="en-US" dirty="0"/>
              <a:t>Difficulties</a:t>
            </a:r>
          </a:p>
        </p:txBody>
      </p:sp>
      <p:sp>
        <p:nvSpPr>
          <p:cNvPr id="3" name="Content Placeholder 2">
            <a:extLst>
              <a:ext uri="{FF2B5EF4-FFF2-40B4-BE49-F238E27FC236}">
                <a16:creationId xmlns:a16="http://schemas.microsoft.com/office/drawing/2014/main" id="{FEB777B4-CC92-707F-01E5-115769C5ED3B}"/>
              </a:ext>
            </a:extLst>
          </p:cNvPr>
          <p:cNvSpPr>
            <a:spLocks noGrp="1"/>
          </p:cNvSpPr>
          <p:nvPr>
            <p:ph idx="1"/>
          </p:nvPr>
        </p:nvSpPr>
        <p:spPr/>
        <p:txBody>
          <a:bodyPr/>
          <a:lstStyle/>
          <a:p>
            <a:pPr>
              <a:buFont typeface="Arial" panose="020B0604020202020204" pitchFamily="34" charset="0"/>
              <a:buChar char="•"/>
            </a:pPr>
            <a:r>
              <a:rPr lang="en-US" sz="2100" dirty="0"/>
              <a:t>Degenerate configurations </a:t>
            </a:r>
          </a:p>
          <a:p>
            <a:pPr>
              <a:buFont typeface="Arial" panose="020B0604020202020204" pitchFamily="34" charset="0"/>
              <a:buChar char="•"/>
            </a:pPr>
            <a:r>
              <a:rPr lang="en-US" sz="2100" dirty="0"/>
              <a:t>Dealing with repetitions and symmetries</a:t>
            </a:r>
          </a:p>
          <a:p>
            <a:pPr lvl="1"/>
            <a:r>
              <a:rPr lang="en-US" sz="1700" dirty="0"/>
              <a:t>which cause matching errors</a:t>
            </a:r>
          </a:p>
          <a:p>
            <a:pPr>
              <a:buFont typeface="Arial" panose="020B0604020202020204" pitchFamily="34" charset="0"/>
              <a:buChar char="•"/>
            </a:pPr>
            <a:r>
              <a:rPr lang="en-US" sz="2100" dirty="0"/>
              <a:t>Reducing error accumulation and closing loops</a:t>
            </a:r>
          </a:p>
          <a:p>
            <a:pPr>
              <a:buFont typeface="Arial" panose="020B0604020202020204" pitchFamily="34" charset="0"/>
              <a:buChar char="•"/>
            </a:pPr>
            <a:r>
              <a:rPr lang="en-US" sz="2100" dirty="0"/>
              <a:t>Making the whole thing efficient!</a:t>
            </a:r>
          </a:p>
          <a:p>
            <a:pPr lvl="1">
              <a:buFont typeface="Arial" panose="020B0604020202020204" pitchFamily="34" charset="0"/>
              <a:buChar char="•"/>
            </a:pPr>
            <a:r>
              <a:rPr lang="en-US" sz="1800" dirty="0"/>
              <a:t>See, e.g., </a:t>
            </a:r>
            <a:r>
              <a:rPr lang="en-US" sz="1800" dirty="0">
                <a:hlinkClick r:id="rId2"/>
              </a:rPr>
              <a:t>Towards Linear-Time Incremental Structure from Motion</a:t>
            </a:r>
            <a:endParaRPr lang="en-US" sz="18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440829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B340A-7C87-818C-CAB1-339E0B112D39}"/>
            </a:ext>
          </a:extLst>
        </p:cNvPr>
        <p:cNvGrpSpPr/>
        <p:nvPr/>
      </p:nvGrpSpPr>
      <p:grpSpPr>
        <a:xfrm>
          <a:off x="0" y="0"/>
          <a:ext cx="0" cy="0"/>
          <a:chOff x="0" y="0"/>
          <a:chExt cx="0" cy="0"/>
        </a:xfrm>
      </p:grpSpPr>
      <p:sp>
        <p:nvSpPr>
          <p:cNvPr id="25602" name="Title 1">
            <a:extLst>
              <a:ext uri="{FF2B5EF4-FFF2-40B4-BE49-F238E27FC236}">
                <a16:creationId xmlns:a16="http://schemas.microsoft.com/office/drawing/2014/main" id="{2E39BFF1-4E1E-4A18-D474-C1645F432C42}"/>
              </a:ext>
            </a:extLst>
          </p:cNvPr>
          <p:cNvSpPr>
            <a:spLocks noGrp="1"/>
          </p:cNvSpPr>
          <p:nvPr>
            <p:ph type="title"/>
          </p:nvPr>
        </p:nvSpPr>
        <p:spPr/>
        <p:txBody>
          <a:bodyPr/>
          <a:lstStyle/>
          <a:p>
            <a:r>
              <a:rPr lang="en-US" altLang="en-US" dirty="0"/>
              <a:t>Is SFM always uniquely solvable?</a:t>
            </a:r>
          </a:p>
        </p:txBody>
      </p:sp>
      <p:pic>
        <p:nvPicPr>
          <p:cNvPr id="25604" name="Picture 2" descr="rotating necker cube">
            <a:extLst>
              <a:ext uri="{FF2B5EF4-FFF2-40B4-BE49-F238E27FC236}">
                <a16:creationId xmlns:a16="http://schemas.microsoft.com/office/drawing/2014/main" id="{CF9C08D9-02DA-6383-5610-011227793B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1971675"/>
            <a:ext cx="4000500" cy="30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61E8934-0559-B850-FBCA-3A1AF66608A2}"/>
              </a:ext>
            </a:extLst>
          </p:cNvPr>
          <p:cNvSpPr txBox="1"/>
          <p:nvPr/>
        </p:nvSpPr>
        <p:spPr>
          <a:xfrm>
            <a:off x="6711945" y="5769918"/>
            <a:ext cx="1273105" cy="253916"/>
          </a:xfrm>
          <a:prstGeom prst="rect">
            <a:avLst/>
          </a:prstGeom>
          <a:noFill/>
        </p:spPr>
        <p:txBody>
          <a:bodyPr wrap="none" rtlCol="0">
            <a:spAutoFit/>
          </a:bodyPr>
          <a:lstStyle/>
          <a:p>
            <a:r>
              <a:rPr lang="en-US" sz="1050" dirty="0"/>
              <a:t>Source: N. </a:t>
            </a:r>
            <a:r>
              <a:rPr lang="en-US" sz="1050" dirty="0" err="1"/>
              <a:t>Snavely</a:t>
            </a:r>
            <a:endParaRPr lang="en-US" sz="1050" dirty="0"/>
          </a:p>
        </p:txBody>
      </p:sp>
      <p:sp>
        <p:nvSpPr>
          <p:cNvPr id="2" name="Content Placeholder 1">
            <a:extLst>
              <a:ext uri="{FF2B5EF4-FFF2-40B4-BE49-F238E27FC236}">
                <a16:creationId xmlns:a16="http://schemas.microsoft.com/office/drawing/2014/main" id="{E677E5C0-BD28-78D1-0FE9-20AF314CE6DA}"/>
              </a:ext>
            </a:extLst>
          </p:cNvPr>
          <p:cNvSpPr>
            <a:spLocks noGrp="1"/>
          </p:cNvSpPr>
          <p:nvPr>
            <p:ph idx="1"/>
          </p:nvPr>
        </p:nvSpPr>
        <p:spPr>
          <a:xfrm>
            <a:off x="1657350" y="5143500"/>
            <a:ext cx="5829300" cy="342900"/>
          </a:xfrm>
        </p:spPr>
        <p:txBody>
          <a:bodyPr>
            <a:normAutofit fontScale="70000" lnSpcReduction="20000"/>
          </a:bodyPr>
          <a:lstStyle/>
          <a:p>
            <a:pPr algn="ctr"/>
            <a:r>
              <a:rPr lang="en-US" dirty="0">
                <a:hlinkClick r:id="rId3"/>
              </a:rPr>
              <a:t>Necker cube</a:t>
            </a:r>
            <a:endParaRPr lang="en-US" dirty="0"/>
          </a:p>
        </p:txBody>
      </p:sp>
    </p:spTree>
    <p:extLst>
      <p:ext uri="{BB962C8B-B14F-4D97-AF65-F5344CB8AC3E}">
        <p14:creationId xmlns:p14="http://schemas.microsoft.com/office/powerpoint/2010/main" val="389887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3">
          <a:extLst>
            <a:ext uri="{FF2B5EF4-FFF2-40B4-BE49-F238E27FC236}">
              <a16:creationId xmlns:a16="http://schemas.microsoft.com/office/drawing/2014/main" id="{D41F82B8-8EC0-8D60-3FD4-82BD311B0661}"/>
            </a:ext>
          </a:extLst>
        </p:cNvPr>
        <p:cNvGrpSpPr/>
        <p:nvPr/>
      </p:nvGrpSpPr>
      <p:grpSpPr>
        <a:xfrm>
          <a:off x="0" y="0"/>
          <a:ext cx="0" cy="0"/>
          <a:chOff x="0" y="0"/>
          <a:chExt cx="0" cy="0"/>
        </a:xfrm>
      </p:grpSpPr>
      <p:pic>
        <p:nvPicPr>
          <p:cNvPr id="1434" name="Shape 1434" descr="C:\snavely\talks\2008\DEFENSE\images\failure\godzilla\GodzillaNecker.png">
            <a:extLst>
              <a:ext uri="{FF2B5EF4-FFF2-40B4-BE49-F238E27FC236}">
                <a16:creationId xmlns:a16="http://schemas.microsoft.com/office/drawing/2014/main" id="{88BDB167-AF58-4018-8A06-36DA927FD90A}"/>
              </a:ext>
            </a:extLst>
          </p:cNvPr>
          <p:cNvPicPr preferRelativeResize="0"/>
          <p:nvPr/>
        </p:nvPicPr>
        <p:blipFill rotWithShape="1">
          <a:blip r:embed="rId3">
            <a:alphaModFix/>
          </a:blip>
          <a:srcRect/>
          <a:stretch/>
        </p:blipFill>
        <p:spPr>
          <a:xfrm>
            <a:off x="4852694" y="3893999"/>
            <a:ext cx="2228393" cy="1671295"/>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1435" name="Shape 1435" descr="C:\snavely\talks\2008\DEFENSE\images\failure\godzilla\GodzillaCorrect.png">
            <a:extLst>
              <a:ext uri="{FF2B5EF4-FFF2-40B4-BE49-F238E27FC236}">
                <a16:creationId xmlns:a16="http://schemas.microsoft.com/office/drawing/2014/main" id="{16A7766C-9A23-B17D-506D-B234C05FD0CA}"/>
              </a:ext>
            </a:extLst>
          </p:cNvPr>
          <p:cNvPicPr preferRelativeResize="0"/>
          <p:nvPr/>
        </p:nvPicPr>
        <p:blipFill rotWithShape="1">
          <a:blip r:embed="rId4">
            <a:alphaModFix/>
          </a:blip>
          <a:srcRect/>
          <a:stretch/>
        </p:blipFill>
        <p:spPr>
          <a:xfrm>
            <a:off x="2023769" y="3902571"/>
            <a:ext cx="2228393" cy="1671295"/>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grpSp>
        <p:nvGrpSpPr>
          <p:cNvPr id="4" name="Group 3">
            <a:extLst>
              <a:ext uri="{FF2B5EF4-FFF2-40B4-BE49-F238E27FC236}">
                <a16:creationId xmlns:a16="http://schemas.microsoft.com/office/drawing/2014/main" id="{3934135B-F17C-3388-0237-AF4868D6EA97}"/>
              </a:ext>
            </a:extLst>
          </p:cNvPr>
          <p:cNvGrpSpPr/>
          <p:nvPr/>
        </p:nvGrpSpPr>
        <p:grpSpPr>
          <a:xfrm>
            <a:off x="392932" y="2501539"/>
            <a:ext cx="8358137" cy="1013186"/>
            <a:chOff x="2006202" y="2549526"/>
            <a:chExt cx="8227458" cy="997345"/>
          </a:xfrm>
        </p:grpSpPr>
        <p:pic>
          <p:nvPicPr>
            <p:cNvPr id="1436" name="Shape 1436" descr="C:\snavely\talks\2008\DEFENSE\images\godzilla\viff.035-0.jpg">
              <a:extLst>
                <a:ext uri="{FF2B5EF4-FFF2-40B4-BE49-F238E27FC236}">
                  <a16:creationId xmlns:a16="http://schemas.microsoft.com/office/drawing/2014/main" id="{1C1A55F0-40BD-A8C1-C9AD-42D56A0F0BFB}"/>
                </a:ext>
              </a:extLst>
            </p:cNvPr>
            <p:cNvPicPr preferRelativeResize="0"/>
            <p:nvPr/>
          </p:nvPicPr>
          <p:blipFill rotWithShape="1">
            <a:blip r:embed="rId5">
              <a:alphaModFix/>
            </a:blip>
            <a:srcRect/>
            <a:stretch/>
          </p:blipFill>
          <p:spPr>
            <a:xfrm>
              <a:off x="2006202" y="2549526"/>
              <a:ext cx="1198200" cy="997345"/>
            </a:xfrm>
            <a:prstGeom prst="rect">
              <a:avLst/>
            </a:prstGeom>
            <a:noFill/>
            <a:ln>
              <a:noFill/>
            </a:ln>
          </p:spPr>
        </p:pic>
        <p:pic>
          <p:nvPicPr>
            <p:cNvPr id="1437" name="Shape 1437" descr="C:\snavely\talks\2008\DEFENSE\images\godzilla\viff.000-0.jpg">
              <a:extLst>
                <a:ext uri="{FF2B5EF4-FFF2-40B4-BE49-F238E27FC236}">
                  <a16:creationId xmlns:a16="http://schemas.microsoft.com/office/drawing/2014/main" id="{A57A9188-4E36-86E6-370E-DB65324BD6D0}"/>
                </a:ext>
              </a:extLst>
            </p:cNvPr>
            <p:cNvPicPr preferRelativeResize="0"/>
            <p:nvPr/>
          </p:nvPicPr>
          <p:blipFill rotWithShape="1">
            <a:blip r:embed="rId6">
              <a:alphaModFix/>
            </a:blip>
            <a:srcRect/>
            <a:stretch/>
          </p:blipFill>
          <p:spPr>
            <a:xfrm>
              <a:off x="3177745" y="2549526"/>
              <a:ext cx="1198200" cy="997345"/>
            </a:xfrm>
            <a:prstGeom prst="rect">
              <a:avLst/>
            </a:prstGeom>
            <a:noFill/>
            <a:ln>
              <a:noFill/>
            </a:ln>
          </p:spPr>
        </p:pic>
        <p:pic>
          <p:nvPicPr>
            <p:cNvPr id="1438" name="Shape 1438" descr="C:\snavely\talks\2008\DEFENSE\images\godzilla\viff.005-0.jpg">
              <a:extLst>
                <a:ext uri="{FF2B5EF4-FFF2-40B4-BE49-F238E27FC236}">
                  <a16:creationId xmlns:a16="http://schemas.microsoft.com/office/drawing/2014/main" id="{88944395-3EC2-48CE-05B3-E726818CFF3C}"/>
                </a:ext>
              </a:extLst>
            </p:cNvPr>
            <p:cNvPicPr preferRelativeResize="0"/>
            <p:nvPr/>
          </p:nvPicPr>
          <p:blipFill rotWithShape="1">
            <a:blip r:embed="rId7">
              <a:alphaModFix/>
            </a:blip>
            <a:srcRect/>
            <a:stretch/>
          </p:blipFill>
          <p:spPr>
            <a:xfrm>
              <a:off x="4349288" y="2549526"/>
              <a:ext cx="1198200" cy="997345"/>
            </a:xfrm>
            <a:prstGeom prst="rect">
              <a:avLst/>
            </a:prstGeom>
            <a:noFill/>
            <a:ln>
              <a:noFill/>
            </a:ln>
          </p:spPr>
        </p:pic>
        <p:pic>
          <p:nvPicPr>
            <p:cNvPr id="1439" name="Shape 1439" descr="C:\snavely\talks\2008\DEFENSE\images\godzilla\viff.010-0.jpg">
              <a:extLst>
                <a:ext uri="{FF2B5EF4-FFF2-40B4-BE49-F238E27FC236}">
                  <a16:creationId xmlns:a16="http://schemas.microsoft.com/office/drawing/2014/main" id="{74874875-A3E6-7888-9CA1-8B237EA02EE6}"/>
                </a:ext>
              </a:extLst>
            </p:cNvPr>
            <p:cNvPicPr preferRelativeResize="0"/>
            <p:nvPr/>
          </p:nvPicPr>
          <p:blipFill rotWithShape="1">
            <a:blip r:embed="rId8">
              <a:alphaModFix/>
            </a:blip>
            <a:srcRect/>
            <a:stretch/>
          </p:blipFill>
          <p:spPr>
            <a:xfrm>
              <a:off x="5520831" y="2549526"/>
              <a:ext cx="1198200" cy="997345"/>
            </a:xfrm>
            <a:prstGeom prst="rect">
              <a:avLst/>
            </a:prstGeom>
            <a:noFill/>
            <a:ln>
              <a:noFill/>
            </a:ln>
          </p:spPr>
        </p:pic>
        <p:pic>
          <p:nvPicPr>
            <p:cNvPr id="1440" name="Shape 1440" descr="C:\snavely\talks\2008\DEFENSE\images\godzilla\viff.015-0.jpg">
              <a:extLst>
                <a:ext uri="{FF2B5EF4-FFF2-40B4-BE49-F238E27FC236}">
                  <a16:creationId xmlns:a16="http://schemas.microsoft.com/office/drawing/2014/main" id="{48F0F08B-A2CF-B9B2-FD51-2F7F4CE15C81}"/>
                </a:ext>
              </a:extLst>
            </p:cNvPr>
            <p:cNvPicPr preferRelativeResize="0"/>
            <p:nvPr/>
          </p:nvPicPr>
          <p:blipFill rotWithShape="1">
            <a:blip r:embed="rId9">
              <a:alphaModFix/>
            </a:blip>
            <a:srcRect/>
            <a:stretch/>
          </p:blipFill>
          <p:spPr>
            <a:xfrm>
              <a:off x="6692374" y="2549526"/>
              <a:ext cx="1198200" cy="997345"/>
            </a:xfrm>
            <a:prstGeom prst="rect">
              <a:avLst/>
            </a:prstGeom>
            <a:noFill/>
            <a:ln>
              <a:noFill/>
            </a:ln>
          </p:spPr>
        </p:pic>
        <p:pic>
          <p:nvPicPr>
            <p:cNvPr id="1441" name="Shape 1441" descr="C:\snavely\talks\2008\DEFENSE\images\godzilla\viff.020-0.jpg">
              <a:extLst>
                <a:ext uri="{FF2B5EF4-FFF2-40B4-BE49-F238E27FC236}">
                  <a16:creationId xmlns:a16="http://schemas.microsoft.com/office/drawing/2014/main" id="{B58AABA4-91C5-A6B5-C228-D0B8CA3C8A02}"/>
                </a:ext>
              </a:extLst>
            </p:cNvPr>
            <p:cNvPicPr preferRelativeResize="0"/>
            <p:nvPr/>
          </p:nvPicPr>
          <p:blipFill rotWithShape="1">
            <a:blip r:embed="rId10">
              <a:alphaModFix/>
            </a:blip>
            <a:srcRect/>
            <a:stretch/>
          </p:blipFill>
          <p:spPr>
            <a:xfrm>
              <a:off x="7863917" y="2549526"/>
              <a:ext cx="1198200" cy="997345"/>
            </a:xfrm>
            <a:prstGeom prst="rect">
              <a:avLst/>
            </a:prstGeom>
            <a:noFill/>
            <a:ln>
              <a:noFill/>
            </a:ln>
          </p:spPr>
        </p:pic>
        <p:pic>
          <p:nvPicPr>
            <p:cNvPr id="1442" name="Shape 1442" descr="C:\snavely\talks\2008\DEFENSE\images\godzilla\viff.025-0.jpg">
              <a:extLst>
                <a:ext uri="{FF2B5EF4-FFF2-40B4-BE49-F238E27FC236}">
                  <a16:creationId xmlns:a16="http://schemas.microsoft.com/office/drawing/2014/main" id="{0421DD96-5DB8-41B8-C6B6-F4A0DDCB4463}"/>
                </a:ext>
              </a:extLst>
            </p:cNvPr>
            <p:cNvPicPr preferRelativeResize="0"/>
            <p:nvPr/>
          </p:nvPicPr>
          <p:blipFill rotWithShape="1">
            <a:blip r:embed="rId11">
              <a:alphaModFix/>
            </a:blip>
            <a:srcRect/>
            <a:stretch/>
          </p:blipFill>
          <p:spPr>
            <a:xfrm>
              <a:off x="9035460" y="2549526"/>
              <a:ext cx="1198200" cy="997345"/>
            </a:xfrm>
            <a:prstGeom prst="rect">
              <a:avLst/>
            </a:prstGeom>
            <a:noFill/>
            <a:ln>
              <a:noFill/>
            </a:ln>
          </p:spPr>
        </p:pic>
      </p:grpSp>
      <p:sp>
        <p:nvSpPr>
          <p:cNvPr id="13" name="TextBox 12">
            <a:extLst>
              <a:ext uri="{FF2B5EF4-FFF2-40B4-BE49-F238E27FC236}">
                <a16:creationId xmlns:a16="http://schemas.microsoft.com/office/drawing/2014/main" id="{15C9ACEF-81A3-9C05-FCA9-6C92C596341E}"/>
              </a:ext>
            </a:extLst>
          </p:cNvPr>
          <p:cNvSpPr txBox="1"/>
          <p:nvPr/>
        </p:nvSpPr>
        <p:spPr>
          <a:xfrm>
            <a:off x="6711945" y="5769918"/>
            <a:ext cx="1273105" cy="253916"/>
          </a:xfrm>
          <a:prstGeom prst="rect">
            <a:avLst/>
          </a:prstGeom>
          <a:noFill/>
        </p:spPr>
        <p:txBody>
          <a:bodyPr wrap="none" rtlCol="0">
            <a:spAutoFit/>
          </a:bodyPr>
          <a:lstStyle/>
          <a:p>
            <a:r>
              <a:rPr lang="en-US" sz="1050" dirty="0"/>
              <a:t>Source: N. </a:t>
            </a:r>
            <a:r>
              <a:rPr lang="en-US" sz="1050" dirty="0" err="1"/>
              <a:t>Snavely</a:t>
            </a:r>
            <a:endParaRPr lang="en-US" sz="1050" dirty="0"/>
          </a:p>
        </p:txBody>
      </p:sp>
      <p:sp>
        <p:nvSpPr>
          <p:cNvPr id="2" name="Title 1">
            <a:extLst>
              <a:ext uri="{FF2B5EF4-FFF2-40B4-BE49-F238E27FC236}">
                <a16:creationId xmlns:a16="http://schemas.microsoft.com/office/drawing/2014/main" id="{28BE8663-912B-646B-84DC-6CF66612EFC8}"/>
              </a:ext>
            </a:extLst>
          </p:cNvPr>
          <p:cNvSpPr>
            <a:spLocks noGrp="1"/>
          </p:cNvSpPr>
          <p:nvPr>
            <p:ph type="title"/>
          </p:nvPr>
        </p:nvSpPr>
        <p:spPr/>
        <p:txBody>
          <a:bodyPr/>
          <a:lstStyle/>
          <a:p>
            <a:r>
              <a:rPr lang="en-US" altLang="en-US" dirty="0"/>
              <a:t>Is SFM always uniquely solvable?</a:t>
            </a:r>
            <a:endParaRPr lang="en-US" dirty="0"/>
          </a:p>
        </p:txBody>
      </p:sp>
      <p:sp>
        <p:nvSpPr>
          <p:cNvPr id="3" name="Content Placeholder 2">
            <a:extLst>
              <a:ext uri="{FF2B5EF4-FFF2-40B4-BE49-F238E27FC236}">
                <a16:creationId xmlns:a16="http://schemas.microsoft.com/office/drawing/2014/main" id="{B25642EA-E190-85F6-1B86-F88CBAB3EA06}"/>
              </a:ext>
            </a:extLst>
          </p:cNvPr>
          <p:cNvSpPr>
            <a:spLocks noGrp="1"/>
          </p:cNvSpPr>
          <p:nvPr>
            <p:ph idx="1"/>
          </p:nvPr>
        </p:nvSpPr>
        <p:spPr/>
        <p:txBody>
          <a:bodyPr/>
          <a:lstStyle/>
          <a:p>
            <a:pPr>
              <a:buFont typeface="Arial" panose="020B0604020202020204" pitchFamily="34" charset="0"/>
              <a:buChar char="•"/>
            </a:pPr>
            <a:r>
              <a:rPr lang="en-US" sz="2100" dirty="0"/>
              <a:t>Could actually happen in affine structure from motion:</a:t>
            </a:r>
          </a:p>
        </p:txBody>
      </p:sp>
    </p:spTree>
    <p:extLst>
      <p:ext uri="{BB962C8B-B14F-4D97-AF65-F5344CB8AC3E}">
        <p14:creationId xmlns:p14="http://schemas.microsoft.com/office/powerpoint/2010/main" val="570159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8">
          <a:extLst>
            <a:ext uri="{FF2B5EF4-FFF2-40B4-BE49-F238E27FC236}">
              <a16:creationId xmlns:a16="http://schemas.microsoft.com/office/drawing/2014/main" id="{C20D5CE4-8E0F-B440-557B-9F1DA68F1526}"/>
            </a:ext>
          </a:extLst>
        </p:cNvPr>
        <p:cNvGrpSpPr/>
        <p:nvPr/>
      </p:nvGrpSpPr>
      <p:grpSpPr>
        <a:xfrm>
          <a:off x="0" y="0"/>
          <a:ext cx="0" cy="0"/>
          <a:chOff x="0" y="0"/>
          <a:chExt cx="0" cy="0"/>
        </a:xfrm>
      </p:grpSpPr>
      <p:pic>
        <p:nvPicPr>
          <p:cNvPr id="1470" name="Shape 1470">
            <a:extLst>
              <a:ext uri="{FF2B5EF4-FFF2-40B4-BE49-F238E27FC236}">
                <a16:creationId xmlns:a16="http://schemas.microsoft.com/office/drawing/2014/main" id="{0275CB4E-29F4-2108-5D47-8FC189678F27}"/>
              </a:ext>
            </a:extLst>
          </p:cNvPr>
          <p:cNvPicPr preferRelativeResize="0"/>
          <p:nvPr/>
        </p:nvPicPr>
        <p:blipFill>
          <a:blip r:embed="rId3">
            <a:alphaModFix/>
          </a:blip>
          <a:stretch>
            <a:fillRect/>
          </a:stretch>
        </p:blipFill>
        <p:spPr>
          <a:xfrm>
            <a:off x="2286001" y="1774920"/>
            <a:ext cx="1986851" cy="1195166"/>
          </a:xfrm>
          <a:prstGeom prst="rect">
            <a:avLst/>
          </a:prstGeom>
          <a:noFill/>
          <a:ln>
            <a:noFill/>
          </a:ln>
        </p:spPr>
      </p:pic>
      <p:pic>
        <p:nvPicPr>
          <p:cNvPr id="1471" name="Shape 1471">
            <a:extLst>
              <a:ext uri="{FF2B5EF4-FFF2-40B4-BE49-F238E27FC236}">
                <a16:creationId xmlns:a16="http://schemas.microsoft.com/office/drawing/2014/main" id="{B8594487-3987-A7D6-C846-7AB88D5401E0}"/>
              </a:ext>
            </a:extLst>
          </p:cNvPr>
          <p:cNvPicPr preferRelativeResize="0"/>
          <p:nvPr/>
        </p:nvPicPr>
        <p:blipFill>
          <a:blip r:embed="rId4">
            <a:alphaModFix/>
          </a:blip>
          <a:stretch>
            <a:fillRect/>
          </a:stretch>
        </p:blipFill>
        <p:spPr>
          <a:xfrm>
            <a:off x="4655459" y="1616832"/>
            <a:ext cx="1103293" cy="1471057"/>
          </a:xfrm>
          <a:prstGeom prst="rect">
            <a:avLst/>
          </a:prstGeom>
          <a:noFill/>
          <a:ln>
            <a:noFill/>
          </a:ln>
        </p:spPr>
      </p:pic>
      <p:pic>
        <p:nvPicPr>
          <p:cNvPr id="1472" name="Shape 1472">
            <a:extLst>
              <a:ext uri="{FF2B5EF4-FFF2-40B4-BE49-F238E27FC236}">
                <a16:creationId xmlns:a16="http://schemas.microsoft.com/office/drawing/2014/main" id="{3F03E8AB-6745-958E-7A9C-965059E67BE4}"/>
              </a:ext>
            </a:extLst>
          </p:cNvPr>
          <p:cNvPicPr preferRelativeResize="0"/>
          <p:nvPr/>
        </p:nvPicPr>
        <p:blipFill>
          <a:blip r:embed="rId5">
            <a:alphaModFix/>
          </a:blip>
          <a:stretch>
            <a:fillRect/>
          </a:stretch>
        </p:blipFill>
        <p:spPr>
          <a:xfrm>
            <a:off x="6121219" y="1616832"/>
            <a:ext cx="965381" cy="1471055"/>
          </a:xfrm>
          <a:prstGeom prst="rect">
            <a:avLst/>
          </a:prstGeom>
          <a:noFill/>
          <a:ln>
            <a:noFill/>
          </a:ln>
        </p:spPr>
      </p:pic>
      <p:pic>
        <p:nvPicPr>
          <p:cNvPr id="1473" name="Shape 1473">
            <a:extLst>
              <a:ext uri="{FF2B5EF4-FFF2-40B4-BE49-F238E27FC236}">
                <a16:creationId xmlns:a16="http://schemas.microsoft.com/office/drawing/2014/main" id="{E4E886D9-2833-8BD8-11A8-EDBA144C3817}"/>
              </a:ext>
            </a:extLst>
          </p:cNvPr>
          <p:cNvPicPr preferRelativeResize="0"/>
          <p:nvPr/>
        </p:nvPicPr>
        <p:blipFill>
          <a:blip r:embed="rId6">
            <a:alphaModFix/>
          </a:blip>
          <a:stretch>
            <a:fillRect/>
          </a:stretch>
        </p:blipFill>
        <p:spPr>
          <a:xfrm>
            <a:off x="3023255" y="3137732"/>
            <a:ext cx="3097492" cy="2533268"/>
          </a:xfrm>
          <a:prstGeom prst="rect">
            <a:avLst/>
          </a:prstGeom>
          <a:noFill/>
          <a:ln>
            <a:noFill/>
          </a:ln>
        </p:spPr>
      </p:pic>
      <p:sp>
        <p:nvSpPr>
          <p:cNvPr id="3" name="Title 2">
            <a:extLst>
              <a:ext uri="{FF2B5EF4-FFF2-40B4-BE49-F238E27FC236}">
                <a16:creationId xmlns:a16="http://schemas.microsoft.com/office/drawing/2014/main" id="{B3EDCDE8-72DC-F4D9-81D2-8E69D654C853}"/>
              </a:ext>
            </a:extLst>
          </p:cNvPr>
          <p:cNvSpPr>
            <a:spLocks noGrp="1"/>
          </p:cNvSpPr>
          <p:nvPr>
            <p:ph type="title"/>
          </p:nvPr>
        </p:nvSpPr>
        <p:spPr/>
        <p:txBody>
          <a:bodyPr/>
          <a:lstStyle/>
          <a:p>
            <a:r>
              <a:rPr lang="en-US" dirty="0"/>
              <a:t>Repetitive structures cause catastrophic failures</a:t>
            </a:r>
          </a:p>
        </p:txBody>
      </p:sp>
      <p:sp>
        <p:nvSpPr>
          <p:cNvPr id="4" name="Rectangle 3">
            <a:extLst>
              <a:ext uri="{FF2B5EF4-FFF2-40B4-BE49-F238E27FC236}">
                <a16:creationId xmlns:a16="http://schemas.microsoft.com/office/drawing/2014/main" id="{01CF3703-0B22-609B-2693-753AD5485A41}"/>
              </a:ext>
            </a:extLst>
          </p:cNvPr>
          <p:cNvSpPr/>
          <p:nvPr/>
        </p:nvSpPr>
        <p:spPr>
          <a:xfrm>
            <a:off x="2543175" y="5679241"/>
            <a:ext cx="4057650" cy="276999"/>
          </a:xfrm>
          <a:prstGeom prst="rect">
            <a:avLst/>
          </a:prstGeom>
        </p:spPr>
        <p:txBody>
          <a:bodyPr wrap="square">
            <a:spAutoFit/>
          </a:bodyPr>
          <a:lstStyle/>
          <a:p>
            <a:pPr algn="ctr"/>
            <a:r>
              <a:rPr lang="en-US" sz="1200" dirty="0">
                <a:solidFill>
                  <a:schemeClr val="dk1"/>
                </a:solidFill>
                <a:hlinkClick r:id="rId7"/>
              </a:rPr>
              <a:t>https://</a:t>
            </a:r>
            <a:r>
              <a:rPr lang="en-US" sz="1200" dirty="0" err="1">
                <a:solidFill>
                  <a:schemeClr val="dk1"/>
                </a:solidFill>
                <a:hlinkClick r:id="rId7"/>
              </a:rPr>
              <a:t>demuc.de</a:t>
            </a:r>
            <a:r>
              <a:rPr lang="en-US" sz="1200" dirty="0">
                <a:solidFill>
                  <a:schemeClr val="dk1"/>
                </a:solidFill>
                <a:hlinkClick r:id="rId7"/>
              </a:rPr>
              <a:t>/tutorials/cvpr2017/sparse-</a:t>
            </a:r>
            <a:r>
              <a:rPr lang="en-US" sz="1200" dirty="0" err="1">
                <a:solidFill>
                  <a:schemeClr val="dk1"/>
                </a:solidFill>
                <a:hlinkClick r:id="rId7"/>
              </a:rPr>
              <a:t>modeling.pdf</a:t>
            </a:r>
            <a:endParaRPr lang="en-US" sz="1200" dirty="0">
              <a:solidFill>
                <a:schemeClr val="dk1"/>
              </a:solidFill>
            </a:endParaRPr>
          </a:p>
        </p:txBody>
      </p:sp>
    </p:spTree>
    <p:extLst>
      <p:ext uri="{BB962C8B-B14F-4D97-AF65-F5344CB8AC3E}">
        <p14:creationId xmlns:p14="http://schemas.microsoft.com/office/powerpoint/2010/main" val="1061592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a:extLst>
            <a:ext uri="{FF2B5EF4-FFF2-40B4-BE49-F238E27FC236}">
              <a16:creationId xmlns:a16="http://schemas.microsoft.com/office/drawing/2014/main" id="{592C5AEF-FC07-F05A-BC63-DF22CAB1EF3D}"/>
            </a:ext>
          </a:extLst>
        </p:cNvPr>
        <p:cNvGrpSpPr/>
        <p:nvPr/>
      </p:nvGrpSpPr>
      <p:grpSpPr>
        <a:xfrm>
          <a:off x="0" y="0"/>
          <a:ext cx="0" cy="0"/>
          <a:chOff x="0" y="0"/>
          <a:chExt cx="0" cy="0"/>
        </a:xfrm>
      </p:grpSpPr>
      <p:pic>
        <p:nvPicPr>
          <p:cNvPr id="66" name="Google Shape;66;p14">
            <a:extLst>
              <a:ext uri="{FF2B5EF4-FFF2-40B4-BE49-F238E27FC236}">
                <a16:creationId xmlns:a16="http://schemas.microsoft.com/office/drawing/2014/main" id="{BB6913CF-21E7-98E0-23B2-3E46E8BA81B2}"/>
              </a:ext>
            </a:extLst>
          </p:cNvPr>
          <p:cNvPicPr preferRelativeResize="0"/>
          <p:nvPr/>
        </p:nvPicPr>
        <p:blipFill>
          <a:blip r:embed="rId3">
            <a:alphaModFix/>
          </a:blip>
          <a:stretch>
            <a:fillRect/>
          </a:stretch>
        </p:blipFill>
        <p:spPr>
          <a:xfrm>
            <a:off x="2436168" y="3453114"/>
            <a:ext cx="4271664" cy="2090437"/>
          </a:xfrm>
          <a:prstGeom prst="rect">
            <a:avLst/>
          </a:prstGeom>
          <a:noFill/>
          <a:ln>
            <a:noFill/>
          </a:ln>
        </p:spPr>
      </p:pic>
      <p:pic>
        <p:nvPicPr>
          <p:cNvPr id="68" name="Google Shape;68;p14">
            <a:extLst>
              <a:ext uri="{FF2B5EF4-FFF2-40B4-BE49-F238E27FC236}">
                <a16:creationId xmlns:a16="http://schemas.microsoft.com/office/drawing/2014/main" id="{B9D39DA5-07E8-3F30-691C-A84AC0570354}"/>
              </a:ext>
            </a:extLst>
          </p:cNvPr>
          <p:cNvPicPr preferRelativeResize="0"/>
          <p:nvPr/>
        </p:nvPicPr>
        <p:blipFill>
          <a:blip r:embed="rId4">
            <a:alphaModFix/>
          </a:blip>
          <a:stretch>
            <a:fillRect/>
          </a:stretch>
        </p:blipFill>
        <p:spPr>
          <a:xfrm>
            <a:off x="1828801" y="1606091"/>
            <a:ext cx="5200649" cy="1944831"/>
          </a:xfrm>
          <a:prstGeom prst="rect">
            <a:avLst/>
          </a:prstGeom>
          <a:noFill/>
          <a:ln>
            <a:noFill/>
          </a:ln>
        </p:spPr>
      </p:pic>
      <p:sp>
        <p:nvSpPr>
          <p:cNvPr id="4" name="Title 3">
            <a:extLst>
              <a:ext uri="{FF2B5EF4-FFF2-40B4-BE49-F238E27FC236}">
                <a16:creationId xmlns:a16="http://schemas.microsoft.com/office/drawing/2014/main" id="{F3FD58E1-4C52-243B-E0BC-628A1E6A18F5}"/>
              </a:ext>
            </a:extLst>
          </p:cNvPr>
          <p:cNvSpPr>
            <a:spLocks noGrp="1"/>
          </p:cNvSpPr>
          <p:nvPr>
            <p:ph type="title"/>
          </p:nvPr>
        </p:nvSpPr>
        <p:spPr/>
        <p:txBody>
          <a:bodyPr/>
          <a:lstStyle/>
          <a:p>
            <a:r>
              <a:rPr lang="en-US" dirty="0"/>
              <a:t>Repetitive structures cause catastrophic failures</a:t>
            </a:r>
          </a:p>
        </p:txBody>
      </p:sp>
      <p:sp>
        <p:nvSpPr>
          <p:cNvPr id="6" name="TextBox 5">
            <a:extLst>
              <a:ext uri="{FF2B5EF4-FFF2-40B4-BE49-F238E27FC236}">
                <a16:creationId xmlns:a16="http://schemas.microsoft.com/office/drawing/2014/main" id="{B4D946C5-2356-EBDA-EEA6-26AF8DC67A19}"/>
              </a:ext>
            </a:extLst>
          </p:cNvPr>
          <p:cNvSpPr txBox="1"/>
          <p:nvPr/>
        </p:nvSpPr>
        <p:spPr>
          <a:xfrm>
            <a:off x="1543050" y="5689685"/>
            <a:ext cx="5859617" cy="276999"/>
          </a:xfrm>
          <a:prstGeom prst="rect">
            <a:avLst/>
          </a:prstGeom>
          <a:noFill/>
        </p:spPr>
        <p:txBody>
          <a:bodyPr wrap="none" rtlCol="0">
            <a:spAutoFit/>
          </a:bodyPr>
          <a:lstStyle/>
          <a:p>
            <a:r>
              <a:rPr lang="en-US" sz="1200" dirty="0"/>
              <a:t>R. </a:t>
            </a:r>
            <a:r>
              <a:rPr lang="en-US" sz="1200" dirty="0" err="1"/>
              <a:t>Kataria</a:t>
            </a:r>
            <a:r>
              <a:rPr lang="en-US" sz="1200" dirty="0"/>
              <a:t> et al. </a:t>
            </a:r>
            <a:r>
              <a:rPr lang="en-US" sz="1200" dirty="0">
                <a:hlinkClick r:id="rId5"/>
              </a:rPr>
              <a:t>Improving Structure from Motion with Reliable </a:t>
            </a:r>
            <a:r>
              <a:rPr lang="en-US" sz="1200" dirty="0" err="1">
                <a:hlinkClick r:id="rId5"/>
              </a:rPr>
              <a:t>Resectioning</a:t>
            </a:r>
            <a:r>
              <a:rPr lang="en-US" sz="1200" dirty="0"/>
              <a:t>. 3DV 2020</a:t>
            </a:r>
          </a:p>
        </p:txBody>
      </p:sp>
      <p:sp>
        <p:nvSpPr>
          <p:cNvPr id="7" name="Oval 6">
            <a:extLst>
              <a:ext uri="{FF2B5EF4-FFF2-40B4-BE49-F238E27FC236}">
                <a16:creationId xmlns:a16="http://schemas.microsoft.com/office/drawing/2014/main" id="{1C2A3ABA-D63F-2869-81D3-E24CF5FD18EA}"/>
              </a:ext>
            </a:extLst>
          </p:cNvPr>
          <p:cNvSpPr/>
          <p:nvPr/>
        </p:nvSpPr>
        <p:spPr bwMode="auto">
          <a:xfrm rot="3228558">
            <a:off x="4873168" y="4696988"/>
            <a:ext cx="578471" cy="1087806"/>
          </a:xfrm>
          <a:prstGeom prst="ellipse">
            <a:avLst/>
          </a:prstGeom>
          <a:noFill/>
          <a:ln w="6350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ndParaRPr>
          </a:p>
        </p:txBody>
      </p:sp>
    </p:spTree>
    <p:extLst>
      <p:ext uri="{BB962C8B-B14F-4D97-AF65-F5344CB8AC3E}">
        <p14:creationId xmlns:p14="http://schemas.microsoft.com/office/powerpoint/2010/main" val="2082409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a:extLst>
            <a:ext uri="{FF2B5EF4-FFF2-40B4-BE49-F238E27FC236}">
              <a16:creationId xmlns:a16="http://schemas.microsoft.com/office/drawing/2014/main" id="{092A0982-DFC3-3758-C5A2-610339B3FD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E1E6AE-5C30-03AD-E2A4-DF9C9DD44C96}"/>
              </a:ext>
            </a:extLst>
          </p:cNvPr>
          <p:cNvSpPr>
            <a:spLocks noGrp="1"/>
          </p:cNvSpPr>
          <p:nvPr>
            <p:ph type="title"/>
          </p:nvPr>
        </p:nvSpPr>
        <p:spPr/>
        <p:txBody>
          <a:bodyPr/>
          <a:lstStyle/>
          <a:p>
            <a:r>
              <a:rPr lang="en-US" dirty="0"/>
              <a:t>Repetitive structures cause catastrophic failures</a:t>
            </a:r>
          </a:p>
        </p:txBody>
      </p:sp>
      <p:sp>
        <p:nvSpPr>
          <p:cNvPr id="6" name="TextBox 5">
            <a:extLst>
              <a:ext uri="{FF2B5EF4-FFF2-40B4-BE49-F238E27FC236}">
                <a16:creationId xmlns:a16="http://schemas.microsoft.com/office/drawing/2014/main" id="{AAC03713-229F-147A-C849-876B314B35A1}"/>
              </a:ext>
            </a:extLst>
          </p:cNvPr>
          <p:cNvSpPr txBox="1"/>
          <p:nvPr/>
        </p:nvSpPr>
        <p:spPr>
          <a:xfrm>
            <a:off x="1543050" y="5689685"/>
            <a:ext cx="5859617" cy="276999"/>
          </a:xfrm>
          <a:prstGeom prst="rect">
            <a:avLst/>
          </a:prstGeom>
          <a:noFill/>
        </p:spPr>
        <p:txBody>
          <a:bodyPr wrap="none" rtlCol="0">
            <a:spAutoFit/>
          </a:bodyPr>
          <a:lstStyle/>
          <a:p>
            <a:r>
              <a:rPr lang="en-US" sz="1200" dirty="0"/>
              <a:t>R. </a:t>
            </a:r>
            <a:r>
              <a:rPr lang="en-US" sz="1200" dirty="0" err="1"/>
              <a:t>Kataria</a:t>
            </a:r>
            <a:r>
              <a:rPr lang="en-US" sz="1200" dirty="0"/>
              <a:t> et al. </a:t>
            </a:r>
            <a:r>
              <a:rPr lang="en-US" sz="1200" dirty="0">
                <a:hlinkClick r:id="rId3"/>
              </a:rPr>
              <a:t>Improving Structure from Motion with Reliable </a:t>
            </a:r>
            <a:r>
              <a:rPr lang="en-US" sz="1200" dirty="0" err="1">
                <a:hlinkClick r:id="rId3"/>
              </a:rPr>
              <a:t>Resectioning</a:t>
            </a:r>
            <a:r>
              <a:rPr lang="en-US" sz="1200" dirty="0"/>
              <a:t>. 3DV 2020</a:t>
            </a:r>
          </a:p>
        </p:txBody>
      </p:sp>
      <p:pic>
        <p:nvPicPr>
          <p:cNvPr id="9" name="Picture 8">
            <a:extLst>
              <a:ext uri="{FF2B5EF4-FFF2-40B4-BE49-F238E27FC236}">
                <a16:creationId xmlns:a16="http://schemas.microsoft.com/office/drawing/2014/main" id="{72D276FF-BAA5-58B3-A527-8C62264F39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294" y="1600200"/>
            <a:ext cx="7886700" cy="3985365"/>
          </a:xfrm>
          <a:prstGeom prst="rect">
            <a:avLst/>
          </a:prstGeom>
        </p:spPr>
      </p:pic>
    </p:spTree>
    <p:extLst>
      <p:ext uri="{BB962C8B-B14F-4D97-AF65-F5344CB8AC3E}">
        <p14:creationId xmlns:p14="http://schemas.microsoft.com/office/powerpoint/2010/main" val="32572032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2853</TotalTime>
  <Words>524</Words>
  <Application>Microsoft Macintosh PowerPoint</Application>
  <PresentationFormat>On-screen Show (4:3)</PresentationFormat>
  <Paragraphs>66</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Aptos Display</vt:lpstr>
      <vt:lpstr>Arial</vt:lpstr>
      <vt:lpstr>Cambria Math</vt:lpstr>
      <vt:lpstr>Times New Roman</vt:lpstr>
      <vt:lpstr>Office Theme</vt:lpstr>
      <vt:lpstr>Structure and motion: some ifs ands and buts</vt:lpstr>
      <vt:lpstr>Structure from motion (SFM)</vt:lpstr>
      <vt:lpstr>Cases:</vt:lpstr>
      <vt:lpstr>Difficulties</vt:lpstr>
      <vt:lpstr>Is SFM always uniquely solvable?</vt:lpstr>
      <vt:lpstr>Is SFM always uniquely solvable?</vt:lpstr>
      <vt:lpstr>Repetitive structures cause catastrophic failures</vt:lpstr>
      <vt:lpstr>Repetitive structures cause catastrophic failures</vt:lpstr>
      <vt:lpstr>Repetitive structures cause catastrophic failures</vt:lpstr>
      <vt:lpstr>Reducing error accumulation and closing loops</vt:lpstr>
      <vt:lpstr>Reducing error accumulation and closing loops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Forsyth, David Alexander</dc:creator>
  <cp:lastModifiedBy>Forsyth, David Alexander</cp:lastModifiedBy>
  <cp:revision>10</cp:revision>
  <dcterms:created xsi:type="dcterms:W3CDTF">2026-03-12T21:54:17Z</dcterms:created>
  <dcterms:modified xsi:type="dcterms:W3CDTF">2026-03-25T14:13:51Z</dcterms:modified>
</cp:coreProperties>
</file>