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56" r:id="rId2"/>
    <p:sldId id="399" r:id="rId3"/>
    <p:sldId id="316" r:id="rId4"/>
    <p:sldId id="923" r:id="rId5"/>
    <p:sldId id="396" r:id="rId6"/>
    <p:sldId id="924" r:id="rId7"/>
    <p:sldId id="931" r:id="rId8"/>
    <p:sldId id="908" r:id="rId9"/>
    <p:sldId id="515" r:id="rId10"/>
    <p:sldId id="516" r:id="rId11"/>
    <p:sldId id="933" r:id="rId12"/>
    <p:sldId id="466" r:id="rId13"/>
    <p:sldId id="934" r:id="rId14"/>
    <p:sldId id="436" r:id="rId15"/>
    <p:sldId id="925" r:id="rId16"/>
    <p:sldId id="935" r:id="rId17"/>
    <p:sldId id="937" r:id="rId18"/>
    <p:sldId id="936" r:id="rId19"/>
    <p:sldId id="938" r:id="rId20"/>
    <p:sldId id="939" r:id="rId21"/>
    <p:sldId id="940" r:id="rId22"/>
    <p:sldId id="941" r:id="rId23"/>
    <p:sldId id="942" r:id="rId24"/>
    <p:sldId id="943" r:id="rId25"/>
    <p:sldId id="907" r:id="rId26"/>
    <p:sldId id="90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E778A-AE98-7A4E-BE09-242C8238808F}" type="datetimeFigureOut">
              <a:rPr lang="en-US" smtClean="0"/>
              <a:t>3/10/26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EBBA9-041F-A543-861F-D56570924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05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25EEB1-E60F-4EF6-923A-02850D2BBA3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93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4BC48A-BF89-445B-AF44-FD2D86C68FC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smaller window:  more detail, more noise</a:t>
            </a:r>
          </a:p>
          <a:p>
            <a:r>
              <a:rPr lang="en-US"/>
              <a:t>bigger window:  less noise, more detail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CC163A-32B3-4499-BF81-D4925C1C94C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04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4910F2-E273-4817-9D11-AADDB219A9F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1907DB-3105-4D62-BED0-F3990BF5DFF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6C8F-9965-B44E-888B-096FC274B959}" type="datetimeFigureOut">
              <a:rPr lang="en-US" smtClean="0"/>
              <a:t>3/10/26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CE0C-6D45-504F-B4D6-B37C275AD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00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6C8F-9965-B44E-888B-096FC274B959}" type="datetimeFigureOut">
              <a:rPr lang="en-US" smtClean="0"/>
              <a:t>3/10/26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CE0C-6D45-504F-B4D6-B37C275AD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41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6C8F-9965-B44E-888B-096FC274B959}" type="datetimeFigureOut">
              <a:rPr lang="en-US" smtClean="0"/>
              <a:t>3/10/26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CE0C-6D45-504F-B4D6-B37C275AD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3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6C8F-9965-B44E-888B-096FC274B959}" type="datetimeFigureOut">
              <a:rPr lang="en-US" smtClean="0"/>
              <a:t>3/10/26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CE0C-6D45-504F-B4D6-B37C275AD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30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6C8F-9965-B44E-888B-096FC274B959}" type="datetimeFigureOut">
              <a:rPr lang="en-US" smtClean="0"/>
              <a:t>3/10/26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CE0C-6D45-504F-B4D6-B37C275AD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1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6C8F-9965-B44E-888B-096FC274B959}" type="datetimeFigureOut">
              <a:rPr lang="en-US" smtClean="0"/>
              <a:t>3/10/26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CE0C-6D45-504F-B4D6-B37C275AD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4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6C8F-9965-B44E-888B-096FC274B959}" type="datetimeFigureOut">
              <a:rPr lang="en-US" smtClean="0"/>
              <a:t>3/10/26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CE0C-6D45-504F-B4D6-B37C275AD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9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6C8F-9965-B44E-888B-096FC274B959}" type="datetimeFigureOut">
              <a:rPr lang="en-US" smtClean="0"/>
              <a:t>3/10/26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CE0C-6D45-504F-B4D6-B37C275AD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4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6C8F-9965-B44E-888B-096FC274B959}" type="datetimeFigureOut">
              <a:rPr lang="en-US" smtClean="0"/>
              <a:t>3/10/26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CE0C-6D45-504F-B4D6-B37C275AD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16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6C8F-9965-B44E-888B-096FC274B959}" type="datetimeFigureOut">
              <a:rPr lang="en-US" smtClean="0"/>
              <a:t>3/10/26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CE0C-6D45-504F-B4D6-B37C275AD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25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6C8F-9965-B44E-888B-096FC274B959}" type="datetimeFigureOut">
              <a:rPr lang="en-US" smtClean="0"/>
              <a:t>3/10/26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CE0C-6D45-504F-B4D6-B37C275AD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7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436C8F-9965-B44E-888B-096FC274B959}" type="datetimeFigureOut">
              <a:rPr lang="en-US" smtClean="0"/>
              <a:t>3/10/26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F1CE0C-6D45-504F-B4D6-B37C275AD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0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helf2.library.cmu.edu/Tech/11868174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d.uwo.ca/~yuri/Papers/pami01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vlibs.net/datasets/kitti/" TargetMode="External"/><Relationship Id="rId2" Type="http://schemas.openxmlformats.org/officeDocument/2006/relationships/hyperlink" Target="http://vision.middlebury.edu/stereo/data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109.07547.pd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arxiv.org/pdf/1603.04992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0EADF-FB17-3ACC-3AA2-5DF6CE09E3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Stereo Matching Methods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196193-9315-4BB2-0FD6-74112F68E3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D.A. Forsyth,</a:t>
            </a:r>
          </a:p>
          <a:p>
            <a:r>
              <a:rPr lang="en-US" dirty="0"/>
              <a:t>University of Illinois at Urbana Champaign</a:t>
            </a:r>
          </a:p>
        </p:txBody>
      </p:sp>
    </p:spTree>
    <p:extLst>
      <p:ext uri="{BB962C8B-B14F-4D97-AF65-F5344CB8AC3E}">
        <p14:creationId xmlns:p14="http://schemas.microsoft.com/office/powerpoint/2010/main" val="4136822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6EE02-D591-46A2-9873-1BDA9F4BF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Disparity gradient constraint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CBD2A-AE16-4B3B-93B3-767378AC7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3050"/>
            <a:ext cx="8001000" cy="3943350"/>
          </a:xfrm>
        </p:spPr>
        <p:txBody>
          <a:bodyPr/>
          <a:lstStyle/>
          <a:p>
            <a:pPr marL="342900" indent="-342900"/>
            <a:r>
              <a:rPr lang="en-US" sz="2100" dirty="0"/>
              <a:t>The disparity gradient is limited</a:t>
            </a:r>
          </a:p>
          <a:p>
            <a:pPr marL="0" indent="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945A67-55E8-D945-2B1F-4E92B38EB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690" y="1935119"/>
            <a:ext cx="6421820" cy="484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13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456C9-47E4-4A8C-3BF3-9149BD77D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873D4-6946-02B0-FD89-FEF0DA7CE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disparity gradients should be rare</a:t>
            </a:r>
          </a:p>
          <a:p>
            <a:pPr lvl="1"/>
            <a:r>
              <a:rPr lang="en-US" dirty="0"/>
              <a:t>because they imply sharp depth gradients</a:t>
            </a:r>
          </a:p>
          <a:p>
            <a:pPr lvl="1"/>
            <a:r>
              <a:rPr lang="en-US" dirty="0"/>
              <a:t>and depth gradients tend to be small</a:t>
            </a:r>
          </a:p>
        </p:txBody>
      </p:sp>
    </p:spTree>
    <p:extLst>
      <p:ext uri="{BB962C8B-B14F-4D97-AF65-F5344CB8AC3E}">
        <p14:creationId xmlns:p14="http://schemas.microsoft.com/office/powerpoint/2010/main" val="3477324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Matching by dynamic programming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2100" dirty="0"/>
              <a:t>Match pixels along the entire scanline while preserving uniqueness and ordering</a:t>
            </a:r>
          </a:p>
          <a:p>
            <a:pPr>
              <a:buFontTx/>
              <a:buChar char="•"/>
            </a:pPr>
            <a:r>
              <a:rPr lang="en-US" sz="2100" dirty="0"/>
              <a:t>Different scanlines are still optimized independently</a:t>
            </a:r>
          </a:p>
        </p:txBody>
      </p:sp>
      <p:sp>
        <p:nvSpPr>
          <p:cNvPr id="12" name="Rectangle 198">
            <a:extLst>
              <a:ext uri="{FF2B5EF4-FFF2-40B4-BE49-F238E27FC236}">
                <a16:creationId xmlns:a16="http://schemas.microsoft.com/office/drawing/2014/main" id="{CB1869B7-1790-2D4F-8E51-EFE90FA52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" y="5657851"/>
            <a:ext cx="88271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spcBef>
                <a:spcPct val="50000"/>
              </a:spcBef>
              <a:buClr>
                <a:schemeClr val="tx1"/>
              </a:buClr>
              <a:buSzPct val="100000"/>
            </a:pPr>
            <a:r>
              <a:rPr lang="en-US" sz="1200" dirty="0"/>
              <a:t>Y. </a:t>
            </a:r>
            <a:r>
              <a:rPr lang="en-US" sz="1200" dirty="0" err="1"/>
              <a:t>Ohta</a:t>
            </a:r>
            <a:r>
              <a:rPr lang="en-US" sz="1200" dirty="0"/>
              <a:t> and T. </a:t>
            </a:r>
            <a:r>
              <a:rPr lang="en-US" sz="1200" dirty="0" err="1"/>
              <a:t>Kanade</a:t>
            </a:r>
            <a:r>
              <a:rPr lang="en-US" sz="1200" dirty="0"/>
              <a:t>. </a:t>
            </a:r>
            <a:r>
              <a:rPr lang="en-US" sz="1200" dirty="0">
                <a:hlinkClick r:id="rId3"/>
              </a:rPr>
              <a:t>Stereo by Intra- and Inter-Scanline Search Using Dynamic Programming</a:t>
            </a:r>
            <a:r>
              <a:rPr lang="en-US" sz="1200" dirty="0"/>
              <a:t>. IEEE Trans. PAMI, 1985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78473-A0AE-611B-5482-27F92156C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9E82A4E-3CD3-08AA-63FA-CEFF2C293E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4200" dirty="0"/>
              <a:t>Matching by dynamic programming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E10A39-8BC0-C27E-D565-45444C576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864" y="1279902"/>
            <a:ext cx="5674272" cy="557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44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2100" dirty="0"/>
              <a:t>Generates streaking artifacts!</a:t>
            </a:r>
            <a:endParaRPr lang="en-US" sz="1800" dirty="0"/>
          </a:p>
        </p:txBody>
      </p:sp>
      <p:pic>
        <p:nvPicPr>
          <p:cNvPr id="720900" name="Picture 4" descr="c_scene1-c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0300" y="2400300"/>
            <a:ext cx="4352762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05E145F-8D02-4578-1987-38BAD9B927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4200" dirty="0"/>
              <a:t>Matching by dynamic programming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3C7A3-BD17-418E-88F7-A08E59C76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Stereo as a conditional random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C41C3-6A12-601D-A727-C7D6B9A84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3100" dirty="0"/>
              <a:t>Originally:</a:t>
            </a:r>
          </a:p>
          <a:p>
            <a:pPr lvl="1"/>
            <a:r>
              <a:rPr lang="en-US" sz="2700" dirty="0"/>
              <a:t>find x_1, x_2 that match, compute depth</a:t>
            </a:r>
          </a:p>
          <a:p>
            <a:endParaRPr lang="en-US" sz="3100" dirty="0"/>
          </a:p>
          <a:p>
            <a:r>
              <a:rPr lang="en-US" sz="3100" dirty="0"/>
              <a:t>Now:</a:t>
            </a:r>
          </a:p>
          <a:p>
            <a:pPr lvl="1"/>
            <a:r>
              <a:rPr lang="en-US" sz="2700" dirty="0"/>
              <a:t>choose depth/disparity at x_1 that causes x_2 to be best match</a:t>
            </a:r>
          </a:p>
        </p:txBody>
      </p:sp>
    </p:spTree>
    <p:extLst>
      <p:ext uri="{BB962C8B-B14F-4D97-AF65-F5344CB8AC3E}">
        <p14:creationId xmlns:p14="http://schemas.microsoft.com/office/powerpoint/2010/main" val="2494355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928B7-364B-604C-8600-05EF6EA7B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A5EAB-8BCA-9652-3D57-2095A4AFB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Discretize disparity</a:t>
            </a:r>
          </a:p>
          <a:p>
            <a:pPr lvl="1"/>
            <a:r>
              <a:rPr lang="en-US" dirty="0"/>
              <a:t>For example, 256 values</a:t>
            </a:r>
          </a:p>
          <a:p>
            <a:pPr lvl="1"/>
            <a:r>
              <a:rPr lang="en-US" dirty="0"/>
              <a:t>Seek one-hot vector at each pixel</a:t>
            </a:r>
          </a:p>
          <a:p>
            <a:pPr lvl="2"/>
            <a:r>
              <a:rPr lang="en-US" dirty="0"/>
              <a:t>where the 1 tells which disparity at that pixel</a:t>
            </a:r>
          </a:p>
          <a:p>
            <a:r>
              <a:rPr lang="en-US" dirty="0"/>
              <a:t>Set up cost function</a:t>
            </a:r>
          </a:p>
          <a:p>
            <a:pPr lvl="1"/>
            <a:r>
              <a:rPr lang="en-US" dirty="0"/>
              <a:t>Per pixel cost</a:t>
            </a:r>
          </a:p>
          <a:p>
            <a:pPr lvl="2"/>
            <a:r>
              <a:rPr lang="en-US" dirty="0"/>
              <a:t>disparity at this location implies match</a:t>
            </a:r>
          </a:p>
          <a:p>
            <a:pPr lvl="3"/>
            <a:r>
              <a:rPr lang="en-US" dirty="0"/>
              <a:t>is color (</a:t>
            </a:r>
            <a:r>
              <a:rPr lang="en-US" dirty="0" err="1"/>
              <a:t>etc</a:t>
            </a:r>
            <a:r>
              <a:rPr lang="en-US" dirty="0"/>
              <a:t>) at the matching location the same as at pixel?</a:t>
            </a:r>
          </a:p>
          <a:p>
            <a:pPr lvl="1"/>
            <a:r>
              <a:rPr lang="en-US" dirty="0"/>
              <a:t>Pairwise cost</a:t>
            </a:r>
          </a:p>
          <a:p>
            <a:pPr lvl="2"/>
            <a:r>
              <a:rPr lang="en-US" dirty="0"/>
              <a:t>is disparity at this location compatible with disparity at that?</a:t>
            </a:r>
          </a:p>
        </p:txBody>
      </p:sp>
    </p:spTree>
    <p:extLst>
      <p:ext uri="{BB962C8B-B14F-4D97-AF65-F5344CB8AC3E}">
        <p14:creationId xmlns:p14="http://schemas.microsoft.com/office/powerpoint/2010/main" val="185260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47B14-7B46-3553-0734-C03EBE13A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pixel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9D9FD-3C57-317D-117D-05E62D541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Decide photometric cost: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Now use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725A3A-8CA9-5756-6630-0F4917FBF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517" y="2569013"/>
            <a:ext cx="3954653" cy="6840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222B26-C422-E021-3068-E1C806870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517" y="4292490"/>
            <a:ext cx="5642583" cy="12859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B8505C-D5A1-E987-18BD-59C00E6405B1}"/>
              </a:ext>
            </a:extLst>
          </p:cNvPr>
          <p:cNvSpPr txBox="1"/>
          <p:nvPr/>
        </p:nvSpPr>
        <p:spPr>
          <a:xfrm>
            <a:off x="3605048" y="6369269"/>
            <a:ext cx="3940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Basically, the one-hot vector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86FA8D6-5987-3BF2-EA0C-F12B2EAD603E}"/>
              </a:ext>
            </a:extLst>
          </p:cNvPr>
          <p:cNvCxnSpPr/>
          <p:nvPr/>
        </p:nvCxnSpPr>
        <p:spPr>
          <a:xfrm flipV="1">
            <a:off x="5854262" y="5325625"/>
            <a:ext cx="0" cy="851338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762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1651D-0AC8-AF02-7BC8-7C101DED6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Pairwise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11D12-12B9-CFF3-DFAF-24390C55A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Decide neighbors for a pixel</a:t>
            </a:r>
          </a:p>
          <a:p>
            <a:pPr lvl="1"/>
            <a:r>
              <a:rPr lang="en-US" dirty="0"/>
              <a:t>Examples: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B2D40C-A1CC-BAE9-95CC-D832A3F4E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59" y="3548012"/>
            <a:ext cx="8689082" cy="276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43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6F00F-5C93-74AE-9791-72BF659B1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Pairwise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5F9DB-39C1-90AE-861A-7A30BE27D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A2E4EF-D73F-553F-9475-A8CC42ADC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73" y="2736849"/>
            <a:ext cx="8670475" cy="225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96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reeform 5"/>
          <p:cNvSpPr>
            <a:spLocks/>
          </p:cNvSpPr>
          <p:nvPr/>
        </p:nvSpPr>
        <p:spPr bwMode="auto">
          <a:xfrm>
            <a:off x="5422108" y="3751661"/>
            <a:ext cx="1413272" cy="235744"/>
          </a:xfrm>
          <a:custGeom>
            <a:avLst/>
            <a:gdLst>
              <a:gd name="T0" fmla="*/ 0 w 1468"/>
              <a:gd name="T1" fmla="*/ 2147483647 h 252"/>
              <a:gd name="T2" fmla="*/ 2147483647 w 1468"/>
              <a:gd name="T3" fmla="*/ 2147483647 h 252"/>
              <a:gd name="T4" fmla="*/ 2147483647 w 1468"/>
              <a:gd name="T5" fmla="*/ 2147483647 h 252"/>
              <a:gd name="T6" fmla="*/ 2147483647 w 1468"/>
              <a:gd name="T7" fmla="*/ 2147483647 h 252"/>
              <a:gd name="T8" fmla="*/ 2147483647 w 1468"/>
              <a:gd name="T9" fmla="*/ 2147483647 h 252"/>
              <a:gd name="T10" fmla="*/ 2147483647 w 1468"/>
              <a:gd name="T11" fmla="*/ 0 h 252"/>
              <a:gd name="T12" fmla="*/ 2147483647 w 1468"/>
              <a:gd name="T13" fmla="*/ 2147483647 h 252"/>
              <a:gd name="T14" fmla="*/ 2147483647 w 1468"/>
              <a:gd name="T15" fmla="*/ 2147483647 h 252"/>
              <a:gd name="T16" fmla="*/ 2147483647 w 1468"/>
              <a:gd name="T17" fmla="*/ 2147483647 h 252"/>
              <a:gd name="T18" fmla="*/ 2147483647 w 1468"/>
              <a:gd name="T19" fmla="*/ 2147483647 h 252"/>
              <a:gd name="T20" fmla="*/ 2147483647 w 1468"/>
              <a:gd name="T21" fmla="*/ 2147483647 h 252"/>
              <a:gd name="T22" fmla="*/ 2147483647 w 1468"/>
              <a:gd name="T23" fmla="*/ 2147483647 h 252"/>
              <a:gd name="T24" fmla="*/ 2147483647 w 1468"/>
              <a:gd name="T25" fmla="*/ 2147483647 h 252"/>
              <a:gd name="T26" fmla="*/ 2147483647 w 1468"/>
              <a:gd name="T27" fmla="*/ 2147483647 h 252"/>
              <a:gd name="T28" fmla="*/ 2147483647 w 1468"/>
              <a:gd name="T29" fmla="*/ 2147483647 h 252"/>
              <a:gd name="T30" fmla="*/ 2147483647 w 1468"/>
              <a:gd name="T31" fmla="*/ 2147483647 h 252"/>
              <a:gd name="T32" fmla="*/ 2147483647 w 1468"/>
              <a:gd name="T33" fmla="*/ 2147483647 h 252"/>
              <a:gd name="T34" fmla="*/ 2147483647 w 1468"/>
              <a:gd name="T35" fmla="*/ 2147483647 h 252"/>
              <a:gd name="T36" fmla="*/ 2147483647 w 1468"/>
              <a:gd name="T37" fmla="*/ 2147483647 h 252"/>
              <a:gd name="T38" fmla="*/ 2147483647 w 1468"/>
              <a:gd name="T39" fmla="*/ 2147483647 h 252"/>
              <a:gd name="T40" fmla="*/ 2147483647 w 1468"/>
              <a:gd name="T41" fmla="*/ 2147483647 h 252"/>
              <a:gd name="T42" fmla="*/ 2147483647 w 1468"/>
              <a:gd name="T43" fmla="*/ 2147483647 h 252"/>
              <a:gd name="T44" fmla="*/ 2147483647 w 1468"/>
              <a:gd name="T45" fmla="*/ 2147483647 h 252"/>
              <a:gd name="T46" fmla="*/ 2147483647 w 1468"/>
              <a:gd name="T47" fmla="*/ 2147483647 h 252"/>
              <a:gd name="T48" fmla="*/ 2147483647 w 1468"/>
              <a:gd name="T49" fmla="*/ 2147483647 h 252"/>
              <a:gd name="T50" fmla="*/ 2147483647 w 1468"/>
              <a:gd name="T51" fmla="*/ 2147483647 h 252"/>
              <a:gd name="T52" fmla="*/ 2147483647 w 1468"/>
              <a:gd name="T53" fmla="*/ 2147483647 h 252"/>
              <a:gd name="T54" fmla="*/ 2147483647 w 1468"/>
              <a:gd name="T55" fmla="*/ 2147483647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468"/>
              <a:gd name="T85" fmla="*/ 0 h 252"/>
              <a:gd name="T86" fmla="*/ 1468 w 1468"/>
              <a:gd name="T87" fmla="*/ 252 h 25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468" h="252">
                <a:moveTo>
                  <a:pt x="0" y="5"/>
                </a:moveTo>
                <a:cubicBezTo>
                  <a:pt x="22" y="20"/>
                  <a:pt x="30" y="32"/>
                  <a:pt x="56" y="41"/>
                </a:cubicBezTo>
                <a:cubicBezTo>
                  <a:pt x="61" y="39"/>
                  <a:pt x="67" y="39"/>
                  <a:pt x="71" y="36"/>
                </a:cubicBezTo>
                <a:cubicBezTo>
                  <a:pt x="75" y="33"/>
                  <a:pt x="77" y="27"/>
                  <a:pt x="81" y="25"/>
                </a:cubicBezTo>
                <a:cubicBezTo>
                  <a:pt x="95" y="18"/>
                  <a:pt x="112" y="15"/>
                  <a:pt x="127" y="10"/>
                </a:cubicBezTo>
                <a:cubicBezTo>
                  <a:pt x="137" y="7"/>
                  <a:pt x="157" y="0"/>
                  <a:pt x="157" y="0"/>
                </a:cubicBezTo>
                <a:cubicBezTo>
                  <a:pt x="196" y="13"/>
                  <a:pt x="233" y="31"/>
                  <a:pt x="273" y="41"/>
                </a:cubicBezTo>
                <a:cubicBezTo>
                  <a:pt x="283" y="40"/>
                  <a:pt x="353" y="26"/>
                  <a:pt x="369" y="30"/>
                </a:cubicBezTo>
                <a:cubicBezTo>
                  <a:pt x="390" y="54"/>
                  <a:pt x="366" y="30"/>
                  <a:pt x="395" y="46"/>
                </a:cubicBezTo>
                <a:cubicBezTo>
                  <a:pt x="406" y="52"/>
                  <a:pt x="450" y="137"/>
                  <a:pt x="455" y="121"/>
                </a:cubicBezTo>
                <a:cubicBezTo>
                  <a:pt x="486" y="168"/>
                  <a:pt x="519" y="233"/>
                  <a:pt x="576" y="252"/>
                </a:cubicBezTo>
                <a:cubicBezTo>
                  <a:pt x="603" y="245"/>
                  <a:pt x="593" y="186"/>
                  <a:pt x="615" y="171"/>
                </a:cubicBezTo>
                <a:cubicBezTo>
                  <a:pt x="618" y="161"/>
                  <a:pt x="624" y="139"/>
                  <a:pt x="627" y="129"/>
                </a:cubicBezTo>
                <a:cubicBezTo>
                  <a:pt x="629" y="124"/>
                  <a:pt x="646" y="102"/>
                  <a:pt x="651" y="99"/>
                </a:cubicBezTo>
                <a:cubicBezTo>
                  <a:pt x="661" y="92"/>
                  <a:pt x="681" y="78"/>
                  <a:pt x="681" y="78"/>
                </a:cubicBezTo>
                <a:cubicBezTo>
                  <a:pt x="694" y="59"/>
                  <a:pt x="724" y="71"/>
                  <a:pt x="747" y="78"/>
                </a:cubicBezTo>
                <a:cubicBezTo>
                  <a:pt x="768" y="86"/>
                  <a:pt x="791" y="116"/>
                  <a:pt x="809" y="126"/>
                </a:cubicBezTo>
                <a:cubicBezTo>
                  <a:pt x="824" y="127"/>
                  <a:pt x="854" y="137"/>
                  <a:pt x="854" y="137"/>
                </a:cubicBezTo>
                <a:cubicBezTo>
                  <a:pt x="919" y="131"/>
                  <a:pt x="895" y="133"/>
                  <a:pt x="935" y="106"/>
                </a:cubicBezTo>
                <a:cubicBezTo>
                  <a:pt x="954" y="94"/>
                  <a:pt x="979" y="98"/>
                  <a:pt x="1001" y="96"/>
                </a:cubicBezTo>
                <a:cubicBezTo>
                  <a:pt x="1020" y="83"/>
                  <a:pt x="1042" y="78"/>
                  <a:pt x="1062" y="66"/>
                </a:cubicBezTo>
                <a:cubicBezTo>
                  <a:pt x="1096" y="71"/>
                  <a:pt x="1169" y="82"/>
                  <a:pt x="1198" y="101"/>
                </a:cubicBezTo>
                <a:cubicBezTo>
                  <a:pt x="1221" y="117"/>
                  <a:pt x="1247" y="133"/>
                  <a:pt x="1274" y="142"/>
                </a:cubicBezTo>
                <a:cubicBezTo>
                  <a:pt x="1291" y="159"/>
                  <a:pt x="1312" y="170"/>
                  <a:pt x="1334" y="177"/>
                </a:cubicBezTo>
                <a:cubicBezTo>
                  <a:pt x="1370" y="173"/>
                  <a:pt x="1383" y="175"/>
                  <a:pt x="1410" y="157"/>
                </a:cubicBezTo>
                <a:cubicBezTo>
                  <a:pt x="1417" y="135"/>
                  <a:pt x="1429" y="117"/>
                  <a:pt x="1446" y="101"/>
                </a:cubicBezTo>
                <a:cubicBezTo>
                  <a:pt x="1448" y="96"/>
                  <a:pt x="1447" y="90"/>
                  <a:pt x="1451" y="86"/>
                </a:cubicBezTo>
                <a:cubicBezTo>
                  <a:pt x="1468" y="69"/>
                  <a:pt x="1466" y="90"/>
                  <a:pt x="1466" y="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grpSp>
        <p:nvGrpSpPr>
          <p:cNvPr id="24579" name="Group 6"/>
          <p:cNvGrpSpPr>
            <a:grpSpLocks/>
          </p:cNvGrpSpPr>
          <p:nvPr/>
        </p:nvGrpSpPr>
        <p:grpSpPr bwMode="auto">
          <a:xfrm>
            <a:off x="5424489" y="3648075"/>
            <a:ext cx="1432322" cy="358379"/>
            <a:chOff x="2064" y="2160"/>
            <a:chExt cx="1488" cy="384"/>
          </a:xfrm>
        </p:grpSpPr>
        <p:sp>
          <p:nvSpPr>
            <p:cNvPr id="24598" name="Line 7"/>
            <p:cNvSpPr>
              <a:spLocks noChangeShapeType="1"/>
            </p:cNvSpPr>
            <p:nvPr/>
          </p:nvSpPr>
          <p:spPr bwMode="auto">
            <a:xfrm flipV="1">
              <a:off x="2064" y="216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599" name="Line 8"/>
            <p:cNvSpPr>
              <a:spLocks noChangeShapeType="1"/>
            </p:cNvSpPr>
            <p:nvPr/>
          </p:nvSpPr>
          <p:spPr bwMode="auto">
            <a:xfrm>
              <a:off x="2064" y="2544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24580" name="Text Box 9"/>
          <p:cNvSpPr txBox="1">
            <a:spLocks noChangeArrowheads="1"/>
          </p:cNvSpPr>
          <p:nvPr/>
        </p:nvSpPr>
        <p:spPr bwMode="auto">
          <a:xfrm>
            <a:off x="4400551" y="3543301"/>
            <a:ext cx="10631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Matching cost</a:t>
            </a:r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6869907" y="3829051"/>
            <a:ext cx="7248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disparity</a:t>
            </a:r>
          </a:p>
        </p:txBody>
      </p:sp>
      <p:pic>
        <p:nvPicPr>
          <p:cNvPr id="24582" name="Picture 11" descr="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1010" y="1766889"/>
            <a:ext cx="2218134" cy="161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2" descr="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1804" y="1766889"/>
            <a:ext cx="2218134" cy="161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Line 13"/>
          <p:cNvSpPr>
            <a:spLocks noChangeShapeType="1"/>
          </p:cNvSpPr>
          <p:nvPr/>
        </p:nvSpPr>
        <p:spPr bwMode="auto">
          <a:xfrm>
            <a:off x="2222898" y="2438400"/>
            <a:ext cx="5035153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24585" name="Rectangle 14"/>
          <p:cNvSpPr>
            <a:spLocks noChangeArrowheads="1"/>
          </p:cNvSpPr>
          <p:nvPr/>
        </p:nvSpPr>
        <p:spPr bwMode="auto">
          <a:xfrm>
            <a:off x="3406380" y="2394347"/>
            <a:ext cx="92869" cy="89297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grpSp>
        <p:nvGrpSpPr>
          <p:cNvPr id="24586" name="Group 15"/>
          <p:cNvGrpSpPr>
            <a:grpSpLocks/>
          </p:cNvGrpSpPr>
          <p:nvPr/>
        </p:nvGrpSpPr>
        <p:grpSpPr bwMode="auto">
          <a:xfrm>
            <a:off x="5659041" y="2394347"/>
            <a:ext cx="646509" cy="89297"/>
            <a:chOff x="3111" y="3838"/>
            <a:chExt cx="672" cy="96"/>
          </a:xfrm>
        </p:grpSpPr>
        <p:sp>
          <p:nvSpPr>
            <p:cNvPr id="24593" name="Rectangle 16"/>
            <p:cNvSpPr>
              <a:spLocks noChangeArrowheads="1"/>
            </p:cNvSpPr>
            <p:nvPr/>
          </p:nvSpPr>
          <p:spPr bwMode="auto">
            <a:xfrm>
              <a:off x="3399" y="3838"/>
              <a:ext cx="96" cy="96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594" name="Rectangle 17"/>
            <p:cNvSpPr>
              <a:spLocks noChangeArrowheads="1"/>
            </p:cNvSpPr>
            <p:nvPr/>
          </p:nvSpPr>
          <p:spPr bwMode="auto">
            <a:xfrm>
              <a:off x="3111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595" name="Rectangle 18"/>
            <p:cNvSpPr>
              <a:spLocks noChangeArrowheads="1"/>
            </p:cNvSpPr>
            <p:nvPr/>
          </p:nvSpPr>
          <p:spPr bwMode="auto">
            <a:xfrm>
              <a:off x="3255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596" name="Rectangle 19"/>
            <p:cNvSpPr>
              <a:spLocks noChangeArrowheads="1"/>
            </p:cNvSpPr>
            <p:nvPr/>
          </p:nvSpPr>
          <p:spPr bwMode="auto">
            <a:xfrm>
              <a:off x="3543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597" name="Rectangle 20"/>
            <p:cNvSpPr>
              <a:spLocks noChangeArrowheads="1"/>
            </p:cNvSpPr>
            <p:nvPr/>
          </p:nvSpPr>
          <p:spPr bwMode="auto">
            <a:xfrm>
              <a:off x="3687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24587" name="Text Box 21"/>
          <p:cNvSpPr txBox="1">
            <a:spLocks noChangeArrowheads="1"/>
          </p:cNvSpPr>
          <p:nvPr/>
        </p:nvSpPr>
        <p:spPr bwMode="auto">
          <a:xfrm>
            <a:off x="3337323" y="1543051"/>
            <a:ext cx="4427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Left</a:t>
            </a:r>
          </a:p>
        </p:txBody>
      </p:sp>
      <p:sp>
        <p:nvSpPr>
          <p:cNvPr id="24588" name="Text Box 22"/>
          <p:cNvSpPr txBox="1">
            <a:spLocks noChangeArrowheads="1"/>
          </p:cNvSpPr>
          <p:nvPr/>
        </p:nvSpPr>
        <p:spPr bwMode="auto">
          <a:xfrm>
            <a:off x="5810250" y="1543051"/>
            <a:ext cx="5277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Right</a:t>
            </a:r>
          </a:p>
        </p:txBody>
      </p:sp>
      <p:sp>
        <p:nvSpPr>
          <p:cNvPr id="24589" name="Freeform 23"/>
          <p:cNvSpPr>
            <a:spLocks/>
          </p:cNvSpPr>
          <p:nvPr/>
        </p:nvSpPr>
        <p:spPr bwMode="auto">
          <a:xfrm>
            <a:off x="5966222" y="1766887"/>
            <a:ext cx="17859" cy="2414588"/>
          </a:xfrm>
          <a:custGeom>
            <a:avLst/>
            <a:gdLst>
              <a:gd name="T0" fmla="*/ 2147483647 w 18"/>
              <a:gd name="T1" fmla="*/ 0 h 2587"/>
              <a:gd name="T2" fmla="*/ 0 w 18"/>
              <a:gd name="T3" fmla="*/ 2147483647 h 2587"/>
              <a:gd name="T4" fmla="*/ 0 60000 65536"/>
              <a:gd name="T5" fmla="*/ 0 60000 65536"/>
              <a:gd name="T6" fmla="*/ 0 w 18"/>
              <a:gd name="T7" fmla="*/ 0 h 2587"/>
              <a:gd name="T8" fmla="*/ 18 w 18"/>
              <a:gd name="T9" fmla="*/ 2587 h 25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" h="2587">
                <a:moveTo>
                  <a:pt x="18" y="0"/>
                </a:moveTo>
                <a:lnTo>
                  <a:pt x="0" y="2587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24590" name="Text Box 24"/>
          <p:cNvSpPr txBox="1">
            <a:spLocks noChangeArrowheads="1"/>
          </p:cNvSpPr>
          <p:nvPr/>
        </p:nvSpPr>
        <p:spPr bwMode="auto">
          <a:xfrm>
            <a:off x="1589486" y="2286001"/>
            <a:ext cx="6912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scanline</a:t>
            </a:r>
          </a:p>
        </p:txBody>
      </p:sp>
      <p:sp>
        <p:nvSpPr>
          <p:cNvPr id="24592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1657350" y="4286250"/>
            <a:ext cx="5829300" cy="1485900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•"/>
            </a:pPr>
            <a:r>
              <a:rPr lang="en-US" dirty="0"/>
              <a:t>Slide a window along the right </a:t>
            </a:r>
            <a:r>
              <a:rPr lang="en-US" dirty="0" err="1"/>
              <a:t>scanline</a:t>
            </a:r>
            <a:r>
              <a:rPr lang="en-US" dirty="0"/>
              <a:t> and compare contents of that window with the reference window in the left image</a:t>
            </a:r>
          </a:p>
          <a:p>
            <a:pPr>
              <a:buFontTx/>
              <a:buChar char="•"/>
            </a:pPr>
            <a:r>
              <a:rPr lang="en-US" dirty="0"/>
              <a:t>Matching cost: SSD or normalized correlation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EBCD0B2-F0F2-004C-9A6C-B877ECFCA0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Correspondence search</a:t>
            </a:r>
          </a:p>
        </p:txBody>
      </p:sp>
    </p:spTree>
    <p:extLst>
      <p:ext uri="{BB962C8B-B14F-4D97-AF65-F5344CB8AC3E}">
        <p14:creationId xmlns:p14="http://schemas.microsoft.com/office/powerpoint/2010/main" val="1981715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59A3C-1A7A-1971-0186-92DDBB06B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solve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7494D0-A869-0571-FD1B-1176C19BD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52533"/>
            <a:ext cx="7701455" cy="23314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E957DB-EDB5-DC72-5B90-DC007013F36D}"/>
              </a:ext>
            </a:extLst>
          </p:cNvPr>
          <p:cNvSpPr txBox="1"/>
          <p:nvPr/>
        </p:nvSpPr>
        <p:spPr>
          <a:xfrm>
            <a:off x="3605048" y="6369269"/>
            <a:ext cx="3940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Basically, the one-hot vector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307F408-BC7F-9E12-0100-D1BB6B57B555}"/>
              </a:ext>
            </a:extLst>
          </p:cNvPr>
          <p:cNvCxnSpPr>
            <a:cxnSpLocks/>
          </p:cNvCxnSpPr>
          <p:nvPr/>
        </p:nvCxnSpPr>
        <p:spPr>
          <a:xfrm flipV="1">
            <a:off x="4361793" y="4309241"/>
            <a:ext cx="0" cy="1804659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47CD323-FF50-D86F-3C6F-3F2E51ABBA13}"/>
              </a:ext>
            </a:extLst>
          </p:cNvPr>
          <p:cNvCxnSpPr>
            <a:cxnSpLocks/>
          </p:cNvCxnSpPr>
          <p:nvPr/>
        </p:nvCxnSpPr>
        <p:spPr>
          <a:xfrm flipV="1">
            <a:off x="5796455" y="4309241"/>
            <a:ext cx="0" cy="1804659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744888A-F461-05E8-AC4C-22BE3F437A0A}"/>
              </a:ext>
            </a:extLst>
          </p:cNvPr>
          <p:cNvCxnSpPr>
            <a:cxnSpLocks/>
          </p:cNvCxnSpPr>
          <p:nvPr/>
        </p:nvCxnSpPr>
        <p:spPr>
          <a:xfrm flipV="1">
            <a:off x="6059213" y="3138818"/>
            <a:ext cx="0" cy="2975082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EDB5AAD-2C7B-A63E-5EBC-09A96C877078}"/>
              </a:ext>
            </a:extLst>
          </p:cNvPr>
          <p:cNvSpPr txBox="1"/>
          <p:nvPr/>
        </p:nvSpPr>
        <p:spPr>
          <a:xfrm>
            <a:off x="2343807" y="2086311"/>
            <a:ext cx="1616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per pixel costs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3E55B3-802B-02C1-7874-91D0ABB60FC1}"/>
              </a:ext>
            </a:extLst>
          </p:cNvPr>
          <p:cNvSpPr txBox="1"/>
          <p:nvPr/>
        </p:nvSpPr>
        <p:spPr>
          <a:xfrm>
            <a:off x="541283" y="4380881"/>
            <a:ext cx="1620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pairwise costs</a:t>
            </a:r>
          </a:p>
        </p:txBody>
      </p:sp>
    </p:spTree>
    <p:extLst>
      <p:ext uri="{BB962C8B-B14F-4D97-AF65-F5344CB8AC3E}">
        <p14:creationId xmlns:p14="http://schemas.microsoft.com/office/powerpoint/2010/main" val="1713633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EF24F-319E-88E3-614F-A66A9A24C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7D96D-3EB3-1C81-CF7F-99EE6F86B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an intractable optimization problem</a:t>
            </a:r>
          </a:p>
          <a:p>
            <a:pPr lvl="1"/>
            <a:r>
              <a:rPr lang="en-US" dirty="0"/>
              <a:t>with excellent approximation properties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For a small set of cases, true optimum is known</a:t>
            </a:r>
          </a:p>
          <a:p>
            <a:pPr lvl="1"/>
            <a:r>
              <a:rPr lang="en-US" dirty="0"/>
              <a:t>(by good luck)</a:t>
            </a:r>
          </a:p>
          <a:p>
            <a:endParaRPr lang="en-US" dirty="0"/>
          </a:p>
          <a:p>
            <a:r>
              <a:rPr lang="en-US" dirty="0"/>
              <a:t>Yields: </a:t>
            </a:r>
          </a:p>
          <a:p>
            <a:pPr lvl="1"/>
            <a:r>
              <a:rPr lang="en-US" dirty="0"/>
              <a:t>excellent stereo algorithms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Box 31">
            <a:extLst>
              <a:ext uri="{FF2B5EF4-FFF2-40B4-BE49-F238E27FC236}">
                <a16:creationId xmlns:a16="http://schemas.microsoft.com/office/drawing/2014/main" id="{DC3C126B-BCD0-B132-45CC-D72CE9220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12413"/>
            <a:ext cx="9144000" cy="28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>
              <a:lnSpc>
                <a:spcPct val="90000"/>
              </a:lnSpc>
              <a:spcBef>
                <a:spcPct val="20000"/>
              </a:spcBef>
            </a:pPr>
            <a:r>
              <a:rPr lang="en-US" sz="1350" dirty="0">
                <a:sym typeface="Symbol" pitchFamily="18" charset="2"/>
              </a:rPr>
              <a:t>Y. </a:t>
            </a:r>
            <a:r>
              <a:rPr lang="en-US" sz="1350" dirty="0" err="1">
                <a:sym typeface="Symbol" pitchFamily="18" charset="2"/>
              </a:rPr>
              <a:t>Boykov</a:t>
            </a:r>
            <a:r>
              <a:rPr lang="en-US" sz="1350" dirty="0">
                <a:sym typeface="Symbol" pitchFamily="18" charset="2"/>
              </a:rPr>
              <a:t>, O. </a:t>
            </a:r>
            <a:r>
              <a:rPr lang="en-US" sz="1350" dirty="0" err="1">
                <a:sym typeface="Symbol" pitchFamily="18" charset="2"/>
              </a:rPr>
              <a:t>Veksler</a:t>
            </a:r>
            <a:r>
              <a:rPr lang="en-US" sz="1350" dirty="0">
                <a:sym typeface="Symbol" pitchFamily="18" charset="2"/>
              </a:rPr>
              <a:t>, and R. </a:t>
            </a:r>
            <a:r>
              <a:rPr lang="en-US" sz="1350" dirty="0" err="1">
                <a:sym typeface="Symbol" pitchFamily="18" charset="2"/>
              </a:rPr>
              <a:t>Zabih</a:t>
            </a:r>
            <a:r>
              <a:rPr lang="en-US" sz="1350" dirty="0">
                <a:sym typeface="Symbol" pitchFamily="18" charset="2"/>
              </a:rPr>
              <a:t>, </a:t>
            </a:r>
            <a:r>
              <a:rPr lang="en-US" sz="1350" dirty="0">
                <a:sym typeface="Symbol" pitchFamily="18" charset="2"/>
                <a:hlinkClick r:id="rId2"/>
              </a:rPr>
              <a:t>Fast Approximate Energy Minimization via Graph Cuts</a:t>
            </a:r>
            <a:r>
              <a:rPr lang="en-US" sz="1350" dirty="0">
                <a:sym typeface="Symbol" pitchFamily="18" charset="2"/>
              </a:rPr>
              <a:t>,  PAMI 2001</a:t>
            </a:r>
          </a:p>
        </p:txBody>
      </p:sp>
    </p:spTree>
    <p:extLst>
      <p:ext uri="{BB962C8B-B14F-4D97-AF65-F5344CB8AC3E}">
        <p14:creationId xmlns:p14="http://schemas.microsoft.com/office/powerpoint/2010/main" val="6897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5C75C-614F-2677-E94D-C3A5E3171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3BB34-6439-42E4-33FC-A2A5A2BC2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6.png" descr="im6.png">
            <a:extLst>
              <a:ext uri="{FF2B5EF4-FFF2-40B4-BE49-F238E27FC236}">
                <a16:creationId xmlns:a16="http://schemas.microsoft.com/office/drawing/2014/main" id="{152C7B3B-D44E-73E4-F613-A57D49FD1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040" y="1825625"/>
            <a:ext cx="2748916" cy="2290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2.png" descr="im2.png">
            <a:extLst>
              <a:ext uri="{FF2B5EF4-FFF2-40B4-BE49-F238E27FC236}">
                <a16:creationId xmlns:a16="http://schemas.microsoft.com/office/drawing/2014/main" id="{05F9DDBC-DE49-EDC1-37FD-42F6EC669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873" y="1825625"/>
            <a:ext cx="2748916" cy="2290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disp6.png" descr="disp6.png">
            <a:extLst>
              <a:ext uri="{FF2B5EF4-FFF2-40B4-BE49-F238E27FC236}">
                <a16:creationId xmlns:a16="http://schemas.microsoft.com/office/drawing/2014/main" id="{FF5648DC-70F9-585F-66EF-885458557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789" y="4116387"/>
            <a:ext cx="2748916" cy="2290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disp2.png" descr="disp2.png">
            <a:extLst>
              <a:ext uri="{FF2B5EF4-FFF2-40B4-BE49-F238E27FC236}">
                <a16:creationId xmlns:a16="http://schemas.microsoft.com/office/drawing/2014/main" id="{780C6D6C-7F95-1454-3F69-44300EE327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2873" y="4116387"/>
            <a:ext cx="2748916" cy="22907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37116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CCA76-A602-2CEC-9ECE-A6C8DDE41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49E24-CE76-A472-13B2-A9EDE2AD8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>
                <a:hlinkClick r:id="rId2"/>
              </a:rPr>
              <a:t>Middlebury stereo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/>
              <a:t>start at</a:t>
            </a:r>
          </a:p>
          <a:p>
            <a:pPr lvl="2">
              <a:buFont typeface="Arial"/>
              <a:buChar char="•"/>
            </a:pPr>
            <a:r>
              <a:rPr lang="en-US" dirty="0"/>
              <a:t>https://</a:t>
            </a:r>
            <a:r>
              <a:rPr lang="en-US" dirty="0" err="1"/>
              <a:t>vision.middlebury.edu</a:t>
            </a:r>
            <a:r>
              <a:rPr lang="en-US" dirty="0"/>
              <a:t>/stereo/</a:t>
            </a:r>
          </a:p>
          <a:p>
            <a:pPr>
              <a:buFont typeface="Arial"/>
              <a:buChar char="•"/>
            </a:pPr>
            <a:r>
              <a:rPr lang="en-US" dirty="0">
                <a:hlinkClick r:id="rId3"/>
              </a:rPr>
              <a:t>KITTI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/>
              <a:t>start at</a:t>
            </a:r>
          </a:p>
          <a:p>
            <a:pPr lvl="2">
              <a:buFont typeface="Arial"/>
              <a:buChar char="•"/>
            </a:pPr>
            <a:r>
              <a:rPr lang="en-US" dirty="0"/>
              <a:t>https://</a:t>
            </a:r>
            <a:r>
              <a:rPr lang="en-US" dirty="0" err="1"/>
              <a:t>www.cvlibs.net</a:t>
            </a:r>
            <a:r>
              <a:rPr lang="en-US" dirty="0"/>
              <a:t>/datasets/</a:t>
            </a:r>
            <a:r>
              <a:rPr lang="en-US" dirty="0" err="1"/>
              <a:t>kitti</a:t>
            </a:r>
            <a:r>
              <a:rPr lang="en-US" dirty="0"/>
              <a:t>/</a:t>
            </a:r>
            <a:r>
              <a:rPr lang="en-US" dirty="0" err="1"/>
              <a:t>eval_stereo.php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235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BADDA-06E9-5809-9510-73760E7E4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application of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2E34F-180D-2749-4E0F-1C5CA0257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like optic flow</a:t>
            </a:r>
          </a:p>
          <a:p>
            <a:pPr lvl="1"/>
            <a:r>
              <a:rPr lang="en-US" dirty="0"/>
              <a:t>RAFT works rather well</a:t>
            </a:r>
          </a:p>
          <a:p>
            <a:r>
              <a:rPr lang="en-US" dirty="0"/>
              <a:t>Tremendous opportunity for self-supervision</a:t>
            </a:r>
          </a:p>
          <a:p>
            <a:pPr lvl="1"/>
            <a:r>
              <a:rPr lang="en-US" dirty="0"/>
              <a:t>with photometric consistency</a:t>
            </a:r>
          </a:p>
        </p:txBody>
      </p:sp>
    </p:spTree>
    <p:extLst>
      <p:ext uri="{BB962C8B-B14F-4D97-AF65-F5344CB8AC3E}">
        <p14:creationId xmlns:p14="http://schemas.microsoft.com/office/powerpoint/2010/main" val="2903999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F748B-3A8A-A846-B816-E1E9CD025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Stereo matching with deep networks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F35670-1559-DA40-BFB1-D101FCFED7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" y="1771650"/>
            <a:ext cx="8858663" cy="36004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3877B1-10ED-494D-B3AE-E61BBE0ED513}"/>
              </a:ext>
            </a:extLst>
          </p:cNvPr>
          <p:cNvSpPr txBox="1"/>
          <p:nvPr/>
        </p:nvSpPr>
        <p:spPr>
          <a:xfrm>
            <a:off x="457200" y="5689685"/>
            <a:ext cx="8172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L. Lipson et al. </a:t>
            </a:r>
            <a:r>
              <a:rPr lang="en-US" sz="1200" dirty="0">
                <a:hlinkClick r:id="rId3"/>
              </a:rPr>
              <a:t>RAFT-Stereo: Multilevel Recurrent Field Transforms for Stereo Matching</a:t>
            </a:r>
            <a:r>
              <a:rPr lang="en-US" sz="1200" dirty="0"/>
              <a:t>. </a:t>
            </a:r>
            <a:r>
              <a:rPr lang="en-US" sz="1200" dirty="0" err="1"/>
              <a:t>arXiv</a:t>
            </a:r>
            <a:r>
              <a:rPr lang="en-US" sz="1200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39124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Self-supervised depth estimation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689685"/>
            <a:ext cx="8172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R. Garg et al. </a:t>
            </a:r>
            <a:r>
              <a:rPr lang="en-US" sz="1200" dirty="0">
                <a:hlinkClick r:id="rId2"/>
              </a:rPr>
              <a:t>Unsupervised CNN for Single View Depth Estimation: Geometry to the Rescue</a:t>
            </a:r>
            <a:r>
              <a:rPr lang="en-US" sz="1200" dirty="0"/>
              <a:t>. ECCV 2016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D1F87F-A8A6-B04A-BBAF-728D89BD4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3330"/>
            <a:ext cx="9144000" cy="34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32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window size on correspondence search</a:t>
            </a:r>
          </a:p>
        </p:txBody>
      </p:sp>
      <p:sp>
        <p:nvSpPr>
          <p:cNvPr id="396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314700" y="3984498"/>
            <a:ext cx="2971800" cy="1828800"/>
          </a:xfrm>
        </p:spPr>
        <p:txBody>
          <a:bodyPr/>
          <a:lstStyle/>
          <a:p>
            <a:pPr lvl="1"/>
            <a:r>
              <a:rPr lang="en-US" sz="1800" dirty="0"/>
              <a:t>Smaller window:</a:t>
            </a:r>
          </a:p>
          <a:p>
            <a:pPr lvl="2">
              <a:buFont typeface="Times New Roman" pitchFamily="18" charset="0"/>
              <a:buChar char="+"/>
            </a:pPr>
            <a:r>
              <a:rPr lang="en-US" sz="1800" dirty="0"/>
              <a:t> </a:t>
            </a:r>
            <a:r>
              <a:rPr lang="en-US" sz="1650" dirty="0"/>
              <a:t>More detail</a:t>
            </a:r>
          </a:p>
          <a:p>
            <a:pPr lvl="2"/>
            <a:r>
              <a:rPr lang="en-US" sz="1650" dirty="0"/>
              <a:t> More noise</a:t>
            </a:r>
            <a:br>
              <a:rPr lang="en-US" sz="1650" dirty="0"/>
            </a:br>
            <a:endParaRPr lang="en-US" sz="1650" dirty="0"/>
          </a:p>
        </p:txBody>
      </p:sp>
      <p:pic>
        <p:nvPicPr>
          <p:cNvPr id="30724" name="Picture 5" descr="sri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3050" y="1650207"/>
            <a:ext cx="1891904" cy="17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2" descr="SSDWindowSiz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616869"/>
            <a:ext cx="41719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886201" y="3486150"/>
            <a:ext cx="1246367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 dirty="0"/>
              <a:t>Window size 3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5943600" y="3486150"/>
            <a:ext cx="133934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 dirty="0"/>
              <a:t>Window size 20</a:t>
            </a:r>
          </a:p>
        </p:txBody>
      </p:sp>
      <p:pic>
        <p:nvPicPr>
          <p:cNvPr id="30728" name="Picture 9" descr="sri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7350" y="1764507"/>
            <a:ext cx="1891904" cy="172164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3743C79E-B24D-774F-8EF0-D5A1C8AF5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539" y="3966210"/>
            <a:ext cx="402993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sz="1800" kern="0" dirty="0"/>
              <a:t>Larger window:</a:t>
            </a:r>
          </a:p>
          <a:p>
            <a:pPr lvl="2">
              <a:buFont typeface="Times New Roman" pitchFamily="18" charset="0"/>
              <a:buChar char="+"/>
            </a:pPr>
            <a:r>
              <a:rPr lang="en-US" sz="1650" kern="0" dirty="0"/>
              <a:t> Smoother disparity maps</a:t>
            </a:r>
          </a:p>
          <a:p>
            <a:pPr lvl="2"/>
            <a:r>
              <a:rPr lang="en-US" sz="1650" kern="0" dirty="0"/>
              <a:t> Less detail</a:t>
            </a:r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E9941-32D0-A59B-FFE2-58FA91F35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interesting matching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BE782-02C5-117A-160C-8A4A12465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400" dirty="0"/>
              <a:t>Compute filter outputs for many filters</a:t>
            </a:r>
          </a:p>
          <a:p>
            <a:r>
              <a:rPr lang="en-US" sz="2400" dirty="0"/>
              <a:t> SSD those</a:t>
            </a:r>
          </a:p>
          <a:p>
            <a:r>
              <a:rPr lang="en-US" sz="2400" dirty="0"/>
              <a:t>Advantage: more detailed description of points</a:t>
            </a:r>
          </a:p>
          <a:p>
            <a:r>
              <a:rPr lang="en-US" sz="2400" dirty="0"/>
              <a:t>Disadvantage:  Filter support  interacts badly with fast changes in depth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D5988F-61E8-3068-3446-DE70BD6C6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370" y="4071732"/>
            <a:ext cx="2866796" cy="278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34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will basic search fail?</a:t>
            </a:r>
          </a:p>
        </p:txBody>
      </p:sp>
      <p:pic>
        <p:nvPicPr>
          <p:cNvPr id="6246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5900" y="1663305"/>
            <a:ext cx="2800350" cy="161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850" y="1657350"/>
            <a:ext cx="314325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46" name="Text Box 6"/>
          <p:cNvSpPr txBox="1">
            <a:spLocks noChangeArrowheads="1"/>
          </p:cNvSpPr>
          <p:nvPr/>
        </p:nvSpPr>
        <p:spPr bwMode="auto">
          <a:xfrm>
            <a:off x="1791891" y="3256360"/>
            <a:ext cx="170162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 dirty="0" err="1"/>
              <a:t>Textureless</a:t>
            </a:r>
            <a:r>
              <a:rPr lang="en-US" sz="1350" dirty="0"/>
              <a:t> surfaces</a:t>
            </a:r>
          </a:p>
        </p:txBody>
      </p:sp>
      <p:sp>
        <p:nvSpPr>
          <p:cNvPr id="624647" name="Text Box 7"/>
          <p:cNvSpPr txBox="1">
            <a:spLocks noChangeArrowheads="1"/>
          </p:cNvSpPr>
          <p:nvPr/>
        </p:nvSpPr>
        <p:spPr bwMode="auto">
          <a:xfrm>
            <a:off x="4857750" y="3256360"/>
            <a:ext cx="184223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 dirty="0"/>
              <a:t>Occlusions, repetition</a:t>
            </a:r>
          </a:p>
        </p:txBody>
      </p:sp>
      <p:sp>
        <p:nvSpPr>
          <p:cNvPr id="624648" name="Text Box 8"/>
          <p:cNvSpPr txBox="1">
            <a:spLocks noChangeArrowheads="1"/>
          </p:cNvSpPr>
          <p:nvPr/>
        </p:nvSpPr>
        <p:spPr bwMode="auto">
          <a:xfrm>
            <a:off x="2465786" y="5543550"/>
            <a:ext cx="314849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/>
              <a:t>Non-Lambertian surfaces, specularities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344B63-D514-E74C-8505-9206C9D97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3131" y="3762305"/>
            <a:ext cx="4643438" cy="172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79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B6403-628B-0625-2260-BD695E667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Da Vinci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80E3D-E80C-E464-395B-3B50DBACD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363" y="1834065"/>
            <a:ext cx="4104587" cy="394335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Consequence:  </a:t>
            </a:r>
          </a:p>
          <a:p>
            <a:r>
              <a:rPr lang="en-US" dirty="0"/>
              <a:t>    some points in L (R) image do not </a:t>
            </a:r>
          </a:p>
          <a:p>
            <a:r>
              <a:rPr lang="en-US" dirty="0"/>
              <a:t>    have matches in R (L) image</a:t>
            </a:r>
          </a:p>
          <a:p>
            <a:r>
              <a:rPr lang="en-US" dirty="0"/>
              <a:t>Note asymmetry in previous algorithm</a:t>
            </a:r>
          </a:p>
          <a:p>
            <a:r>
              <a:rPr lang="en-US" dirty="0"/>
              <a:t>	(find best matching point in other side - what if best matches aren’t consistent?)</a:t>
            </a:r>
          </a:p>
          <a:p>
            <a:endParaRPr lang="en-US" dirty="0"/>
          </a:p>
          <a:p>
            <a:r>
              <a:rPr lang="en-US" dirty="0"/>
              <a:t>Strategy:</a:t>
            </a:r>
          </a:p>
          <a:p>
            <a:r>
              <a:rPr lang="en-US" dirty="0"/>
              <a:t>	match L to R</a:t>
            </a:r>
          </a:p>
          <a:p>
            <a:r>
              <a:rPr lang="en-US" dirty="0"/>
              <a:t>    match R to L</a:t>
            </a:r>
          </a:p>
          <a:p>
            <a:r>
              <a:rPr lang="en-US" dirty="0"/>
              <a:t>    use only consistent matches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5EDE9F-BF48-1D1F-E241-1718B691C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1650"/>
            <a:ext cx="4605338" cy="406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21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36C45-47D8-F1F2-0288-6D3C3DFA3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Stereo as optimization, simple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673D6-CC6A-984F-1AD1-A96EFD45B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this line by line</a:t>
            </a:r>
          </a:p>
          <a:p>
            <a:pPr lvl="1"/>
            <a:r>
              <a:rPr lang="en-US" dirty="0"/>
              <a:t>move along line in left image</a:t>
            </a:r>
          </a:p>
          <a:p>
            <a:pPr lvl="2"/>
            <a:r>
              <a:rPr lang="en-US" dirty="0"/>
              <a:t>parameters:</a:t>
            </a:r>
          </a:p>
          <a:p>
            <a:pPr lvl="3"/>
            <a:r>
              <a:rPr lang="en-US" dirty="0"/>
              <a:t>at each location x in left, best matching location b(x) in right.</a:t>
            </a:r>
          </a:p>
          <a:p>
            <a:pPr lvl="1"/>
            <a:r>
              <a:rPr lang="en-US" dirty="0"/>
              <a:t>objective:</a:t>
            </a:r>
          </a:p>
          <a:p>
            <a:pPr lvl="2"/>
            <a:r>
              <a:rPr lang="en-US" dirty="0"/>
              <a:t>photometric consistency</a:t>
            </a:r>
          </a:p>
          <a:p>
            <a:pPr lvl="3"/>
            <a:r>
              <a:rPr lang="en-US" dirty="0"/>
              <a:t>compare I_2(b(x)) to I_1(x)</a:t>
            </a:r>
          </a:p>
          <a:p>
            <a:r>
              <a:rPr lang="en-US" dirty="0"/>
              <a:t>Constraints</a:t>
            </a:r>
          </a:p>
          <a:p>
            <a:pPr lvl="1"/>
            <a:r>
              <a:rPr lang="en-US" dirty="0"/>
              <a:t>Uniqueness</a:t>
            </a:r>
          </a:p>
          <a:p>
            <a:pPr lvl="1"/>
            <a:r>
              <a:rPr lang="en-US" dirty="0"/>
              <a:t>Ordering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6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E39EB-83C3-40C8-AC73-6B29B2498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Uniqueness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018AB9-E2E3-4D46-97FA-85BC47AE6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sz="2100" dirty="0"/>
              <a:t>Each point in one should match at most one point in the other</a:t>
            </a:r>
          </a:p>
          <a:p>
            <a:pPr marL="800100" lvl="1" indent="-342900"/>
            <a:r>
              <a:rPr lang="en-US" sz="1700" dirty="0"/>
              <a:t>Mostly, but not always, true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5CEF02-C5B9-B8A5-69F1-9A97FB844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950772"/>
            <a:ext cx="7772400" cy="364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7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60A95A88-BD74-C54A-B9E4-C5B16E6F6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43050"/>
            <a:ext cx="7772400" cy="3943350"/>
          </a:xfrm>
        </p:spPr>
        <p:txBody>
          <a:bodyPr/>
          <a:lstStyle/>
          <a:p>
            <a:pPr marL="342900" indent="-342900"/>
            <a:r>
              <a:rPr lang="en-US" sz="2100" dirty="0"/>
              <a:t>Corresponding points should appear in the same order</a:t>
            </a:r>
          </a:p>
          <a:p>
            <a:pPr marL="800100" lvl="1" indent="-342900"/>
            <a:r>
              <a:rPr lang="en-US" sz="1700" dirty="0"/>
              <a:t>Mostly, but not always, true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8E3AFF-BBBA-4DBF-9437-727EB57D3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75AA1C-21BE-1013-4E65-EC1131DA0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38" y="2570181"/>
            <a:ext cx="8276677" cy="39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38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1705</TotalTime>
  <Words>694</Words>
  <Application>Microsoft Macintosh PowerPoint</Application>
  <PresentationFormat>On-screen Show (4:3)</PresentationFormat>
  <Paragraphs>138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Aptos</vt:lpstr>
      <vt:lpstr>Aptos Display</vt:lpstr>
      <vt:lpstr>Arial</vt:lpstr>
      <vt:lpstr>Symbol</vt:lpstr>
      <vt:lpstr>Times New Roman</vt:lpstr>
      <vt:lpstr>Office Theme</vt:lpstr>
      <vt:lpstr>Stereo Matching Methods</vt:lpstr>
      <vt:lpstr>Correspondence search</vt:lpstr>
      <vt:lpstr>Effect of window size on correspondence search</vt:lpstr>
      <vt:lpstr>More interesting matching costs</vt:lpstr>
      <vt:lpstr>Where will basic search fail?</vt:lpstr>
      <vt:lpstr>Dealing with Da Vinci</vt:lpstr>
      <vt:lpstr>Stereo as optimization, simple</vt:lpstr>
      <vt:lpstr>Uniqueness</vt:lpstr>
      <vt:lpstr>Ordering</vt:lpstr>
      <vt:lpstr>Disparity gradient constraint</vt:lpstr>
      <vt:lpstr>Smoothness</vt:lpstr>
      <vt:lpstr>Matching by dynamic programming</vt:lpstr>
      <vt:lpstr>Matching by dynamic programming</vt:lpstr>
      <vt:lpstr>Matching by dynamic programming</vt:lpstr>
      <vt:lpstr>Stereo as a conditional random field</vt:lpstr>
      <vt:lpstr>Setup</vt:lpstr>
      <vt:lpstr>Per pixel cost</vt:lpstr>
      <vt:lpstr>Pairwise costs</vt:lpstr>
      <vt:lpstr>Pairwise costs</vt:lpstr>
      <vt:lpstr>Now solve</vt:lpstr>
      <vt:lpstr>Summary</vt:lpstr>
      <vt:lpstr>Examples</vt:lpstr>
      <vt:lpstr>Resources</vt:lpstr>
      <vt:lpstr>The application of networks</vt:lpstr>
      <vt:lpstr>Stereo matching with deep networks</vt:lpstr>
      <vt:lpstr>Self-supervised depth estimation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Forsyth, David Alexander</dc:creator>
  <cp:lastModifiedBy>Forsyth, David Alexander</cp:lastModifiedBy>
  <cp:revision>17</cp:revision>
  <cp:lastPrinted>2026-03-11T19:50:49Z</cp:lastPrinted>
  <dcterms:created xsi:type="dcterms:W3CDTF">2026-03-10T18:06:15Z</dcterms:created>
  <dcterms:modified xsi:type="dcterms:W3CDTF">2026-03-11T22:31:35Z</dcterms:modified>
</cp:coreProperties>
</file>