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491" r:id="rId6"/>
    <p:sldId id="905" r:id="rId7"/>
    <p:sldId id="492" r:id="rId8"/>
    <p:sldId id="909" r:id="rId9"/>
    <p:sldId id="499" r:id="rId10"/>
    <p:sldId id="257" r:id="rId11"/>
    <p:sldId id="262" r:id="rId12"/>
    <p:sldId id="261" r:id="rId13"/>
    <p:sldId id="263" r:id="rId14"/>
    <p:sldId id="434" r:id="rId15"/>
    <p:sldId id="264" r:id="rId16"/>
    <p:sldId id="265" r:id="rId17"/>
    <p:sldId id="266" r:id="rId18"/>
    <p:sldId id="441" r:id="rId19"/>
    <p:sldId id="920" r:id="rId20"/>
    <p:sldId id="921" r:id="rId21"/>
    <p:sldId id="92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110D5-8ED0-DE4A-91B2-8F86D0E37AE2}" type="datetimeFigureOut">
              <a:rPr lang="en-US" smtClean="0"/>
              <a:t>3/10/26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1908F-8874-0448-B813-987B98F4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6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0D281-6219-44EA-BF3D-2FDFA796B06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 w="12700" cap="flat">
            <a:solidFill>
              <a:schemeClr val="tx1"/>
            </a:solidFill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lIns="108242" tIns="54121" rIns="108242" bIns="541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8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0D281-6219-44EA-BF3D-2FDFA796B06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 w="12700" cap="flat">
            <a:solidFill>
              <a:schemeClr val="tx1"/>
            </a:solidFill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 lIns="108242" tIns="54121" rIns="108242" bIns="541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5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065A7-DD1E-4D29-93F6-41557040461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09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2065A7-DD1E-4D29-93F6-41557040461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76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37C39-4E1F-4267-9A65-2CE09B11E3C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201B7-0B86-4AD3-B2F2-6521A846EC5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9B87-106E-F446-BBA6-AA2A2DD527A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3A1D-F53E-A649-BE09-5DCE71F63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9B87-106E-F446-BBA6-AA2A2DD527A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3A1D-F53E-A649-BE09-5DCE71F63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5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9B87-106E-F446-BBA6-AA2A2DD527A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3A1D-F53E-A649-BE09-5DCE71F63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5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9B87-106E-F446-BBA6-AA2A2DD527A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3A1D-F53E-A649-BE09-5DCE71F63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0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9B87-106E-F446-BBA6-AA2A2DD527A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3A1D-F53E-A649-BE09-5DCE71F63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5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9B87-106E-F446-BBA6-AA2A2DD527A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3A1D-F53E-A649-BE09-5DCE71F63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6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9B87-106E-F446-BBA6-AA2A2DD527A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3A1D-F53E-A649-BE09-5DCE71F63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9B87-106E-F446-BBA6-AA2A2DD527A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3A1D-F53E-A649-BE09-5DCE71F63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7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9B87-106E-F446-BBA6-AA2A2DD527A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3A1D-F53E-A649-BE09-5DCE71F63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4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9B87-106E-F446-BBA6-AA2A2DD527A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3A1D-F53E-A649-BE09-5DCE71F63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6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9B87-106E-F446-BBA6-AA2A2DD527A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3A1D-F53E-A649-BE09-5DCE71F63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7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149B87-106E-F446-BBA6-AA2A2DD527A9}" type="datetimeFigureOut">
              <a:rPr lang="en-US" smtClean="0"/>
              <a:t>3/10/26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3A3A1D-F53E-A649-BE09-5DCE71F63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0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en.wikipedia.org/wiki/Stereoscopy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ev.ipol.im/~morel/Dossier_MVA_2011_Cours_Transparents_Documents/2011_Cours7_Document2_Loop-Zhang-CVPR1999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v.ipol.im/~morel/Dossier_MVA_2011_Cours_Transparents_Documents/2011_Cours7_Document2_Loop-Zhang-CVPR1999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2.informatik.uni-stuttgart.de/bibliothek/ftp/medoc.ustuttgart_fi/DIP-2016-11/DIP-2016-11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2.informatik.uni-stuttgart.de/bibliothek/ftp/medoc.ustuttgart_fi/DIP-2016-11/DIP-2016-1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7233-453A-B862-1878-353AEEE06A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Stereo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A7CB0-91C8-E754-5AAA-5BB445964C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2193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F658-140A-9FCF-F38C-03D580B8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cameras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4E5BC8-F1A4-54C5-BB31-B741FEF78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729" y="4939211"/>
            <a:ext cx="3644462" cy="36248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006F6D-1A78-3D90-D6C1-27EF5D4B5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9" y="1556302"/>
            <a:ext cx="8738542" cy="3241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BEF61-F623-9D7C-6C12-D5967752A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000" y="4939212"/>
            <a:ext cx="4275272" cy="3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45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3F955-0AC3-94CF-5B12-2FFF4588D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9433-8397-B469-FCD0-C6B51DC64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cameras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BFB8A2-C705-84A2-9B62-CA024A73D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6" y="1556301"/>
            <a:ext cx="9035169" cy="335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24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D92A8-30CB-4A76-C210-E8C25BB1C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9A8FF-5861-D345-690A-1D791333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cameras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6C3B165-2AFD-A46F-438E-8FC5955E0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9" y="1385563"/>
            <a:ext cx="5047730" cy="18726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0856B0-62C1-778A-B334-DE03C5346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04" y="3599740"/>
            <a:ext cx="7772400" cy="2838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3182335-80F4-A06E-7941-739ABE32A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292" y="4278698"/>
            <a:ext cx="2070100" cy="4699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7E95644-2F68-6A15-3D71-A89B227E9581}"/>
              </a:ext>
            </a:extLst>
          </p:cNvPr>
          <p:cNvSpPr txBox="1"/>
          <p:nvPr/>
        </p:nvSpPr>
        <p:spPr>
          <a:xfrm>
            <a:off x="2511972" y="5055476"/>
            <a:ext cx="6527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Disparity – the difference in position in the red and blue cameras</a:t>
            </a:r>
          </a:p>
        </p:txBody>
      </p:sp>
    </p:spTree>
    <p:extLst>
      <p:ext uri="{BB962C8B-B14F-4D97-AF65-F5344CB8AC3E}">
        <p14:creationId xmlns:p14="http://schemas.microsoft.com/office/powerpoint/2010/main" val="3246677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54197-9F3B-9017-860A-E9C0A44E6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076C-3FFD-D7E6-D401-18628D630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cameras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9B3643-E84A-BA81-327F-4B7A106A6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9" y="1385563"/>
            <a:ext cx="5047730" cy="18726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064434F-8787-D612-ECE7-E500A9A5B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64" y="3452018"/>
            <a:ext cx="2070100" cy="469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F15345-FDBB-1D35-79A9-3720A09A9635}"/>
              </a:ext>
            </a:extLst>
          </p:cNvPr>
          <p:cNvSpPr txBox="1"/>
          <p:nvPr/>
        </p:nvSpPr>
        <p:spPr>
          <a:xfrm>
            <a:off x="1660014" y="4382814"/>
            <a:ext cx="4317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Bigger baseline == better depth resolution</a:t>
            </a:r>
          </a:p>
          <a:p>
            <a:endParaRPr lang="en-US" dirty="0"/>
          </a:p>
          <a:p>
            <a:r>
              <a:rPr lang="en-US" dirty="0"/>
              <a:t>Key question: which x2 matches x1?</a:t>
            </a:r>
          </a:p>
        </p:txBody>
      </p:sp>
    </p:spTree>
    <p:extLst>
      <p:ext uri="{BB962C8B-B14F-4D97-AF65-F5344CB8AC3E}">
        <p14:creationId xmlns:p14="http://schemas.microsoft.com/office/powerpoint/2010/main" val="3418558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Stereograms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100" dirty="0"/>
              <a:t>Humans can fuse pairs of images to get a sensation of depth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116" y="2311528"/>
            <a:ext cx="1677352" cy="141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 l="31355"/>
          <a:stretch>
            <a:fillRect/>
          </a:stretch>
        </p:blipFill>
        <p:spPr bwMode="auto">
          <a:xfrm>
            <a:off x="674489" y="3753195"/>
            <a:ext cx="3818335" cy="185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66713" y="5606422"/>
            <a:ext cx="432176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50" dirty="0"/>
              <a:t>Stereograms: Invented by Sir Charles Wheatstone, 1838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C86501-D465-1C4D-A9F2-DAB2E93C1D67}"/>
              </a:ext>
            </a:extLst>
          </p:cNvPr>
          <p:cNvSpPr/>
          <p:nvPr/>
        </p:nvSpPr>
        <p:spPr>
          <a:xfrm>
            <a:off x="3220402" y="6026922"/>
            <a:ext cx="328942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hlinkClick r:id="rId5"/>
              </a:rPr>
              <a:t>https://</a:t>
            </a:r>
            <a:r>
              <a:rPr lang="en-US" sz="1350" dirty="0" err="1">
                <a:hlinkClick r:id="rId5"/>
              </a:rPr>
              <a:t>en.wikipedia.org</a:t>
            </a:r>
            <a:r>
              <a:rPr lang="en-US" sz="1350" dirty="0">
                <a:hlinkClick r:id="rId5"/>
              </a:rPr>
              <a:t>/wiki/Stereoscopy</a:t>
            </a:r>
            <a:endParaRPr lang="en-US" sz="1350" dirty="0"/>
          </a:p>
        </p:txBody>
      </p:sp>
      <p:pic>
        <p:nvPicPr>
          <p:cNvPr id="8" name="Picture 5" descr="KU46138small_st">
            <a:extLst>
              <a:ext uri="{FF2B5EF4-FFF2-40B4-BE49-F238E27FC236}">
                <a16:creationId xmlns:a16="http://schemas.microsoft.com/office/drawing/2014/main" id="{7DEE12E6-B188-4F49-A747-F20646907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b="16548"/>
          <a:stretch/>
        </p:blipFill>
        <p:spPr bwMode="auto">
          <a:xfrm>
            <a:off x="5637538" y="3213975"/>
            <a:ext cx="2420612" cy="236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5E80D2-104E-2248-94C5-E50B517C7D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8320" b="27915"/>
          <a:stretch/>
        </p:blipFill>
        <p:spPr>
          <a:xfrm>
            <a:off x="5842870" y="2261578"/>
            <a:ext cx="2009948" cy="8796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74FFA-B3E7-DEF9-9B2D-7E5387B5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 in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75D45-21BF-B3E3-8018-DB154CE6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everyone has it</a:t>
            </a:r>
          </a:p>
          <a:p>
            <a:r>
              <a:rPr lang="en-US" dirty="0"/>
              <a:t>It has nothing to do with semantics</a:t>
            </a:r>
          </a:p>
          <a:p>
            <a:pPr lvl="1"/>
            <a:r>
              <a:rPr lang="en-US" dirty="0"/>
              <a:t>Random Dot Stereogram, due to </a:t>
            </a:r>
            <a:r>
              <a:rPr lang="en-US" dirty="0" err="1"/>
              <a:t>Julesz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6B3D3-39B1-AA77-38C7-B5620167E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7322"/>
            <a:ext cx="8705577" cy="311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18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71C73-2AE8-FBCE-55A1-619CE02D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RDS-II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C07D0-B449-2BA3-08E1-9571BE515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21C3B-30C4-0B99-555C-D7F897BDE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98622"/>
            <a:ext cx="7772400" cy="397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53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88D80-ADE5-FFB9-AE12-FA86BEC99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RDS-III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64AB5-5482-A361-12BF-AF27FBE0F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6EE34-1B80-227F-1F89-A6AFA76E6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8825795" cy="440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99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stereo recipe</a:t>
            </a:r>
          </a:p>
        </p:txBody>
      </p:sp>
      <p:pic>
        <p:nvPicPr>
          <p:cNvPr id="28675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6050" y="1657351"/>
            <a:ext cx="3771900" cy="217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40" name="Line 4"/>
          <p:cNvSpPr>
            <a:spLocks noChangeShapeType="1"/>
          </p:cNvSpPr>
          <p:nvPr/>
        </p:nvSpPr>
        <p:spPr bwMode="auto">
          <a:xfrm>
            <a:off x="4572000" y="3200400"/>
            <a:ext cx="188595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57600" y="3086100"/>
            <a:ext cx="228600" cy="228600"/>
            <a:chOff x="2112" y="1872"/>
            <a:chExt cx="192" cy="192"/>
          </a:xfrm>
        </p:grpSpPr>
        <p:sp>
          <p:nvSpPr>
            <p:cNvPr id="28688" name="Oval 6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689" name="Rectangle 7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31147" name="Rectangle 11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371600" y="3943350"/>
                <a:ext cx="6515100" cy="1828800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buFontTx/>
                  <a:buChar char="•"/>
                </a:pPr>
                <a:r>
                  <a:rPr lang="en-US" dirty="0"/>
                  <a:t>If necessary, rectify the two stereo images to transform </a:t>
                </a:r>
                <a:r>
                  <a:rPr lang="en-US" dirty="0" err="1"/>
                  <a:t>epipolar</a:t>
                </a:r>
                <a:r>
                  <a:rPr lang="en-US" dirty="0"/>
                  <a:t> lines into </a:t>
                </a:r>
                <a:r>
                  <a:rPr lang="en-US" dirty="0" err="1"/>
                  <a:t>scanlines</a:t>
                </a:r>
                <a:endParaRPr lang="en-US" dirty="0"/>
              </a:p>
              <a:p>
                <a:pPr>
                  <a:buFontTx/>
                  <a:buChar char="•"/>
                </a:pPr>
                <a:r>
                  <a:rPr lang="en-US" dirty="0"/>
                  <a:t>For each pixel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the first image</a:t>
                </a:r>
              </a:p>
              <a:p>
                <a:pPr lvl="1"/>
                <a:r>
                  <a:rPr lang="en-US" dirty="0"/>
                  <a:t>Find corresponding </a:t>
                </a:r>
                <a:r>
                  <a:rPr lang="en-US" dirty="0" err="1"/>
                  <a:t>epipolar</a:t>
                </a:r>
                <a:r>
                  <a:rPr lang="en-US" dirty="0"/>
                  <a:t> </a:t>
                </a:r>
                <a:r>
                  <a:rPr lang="en-US" dirty="0" err="1"/>
                  <a:t>scanline</a:t>
                </a:r>
                <a:r>
                  <a:rPr lang="en-US" dirty="0"/>
                  <a:t> in the right image</a:t>
                </a:r>
                <a:endParaRPr lang="en-US" dirty="0">
                  <a:highlight>
                    <a:srgbClr val="FFFF00"/>
                  </a:highlight>
                </a:endParaRPr>
              </a:p>
              <a:p>
                <a:pPr lvl="1"/>
                <a:r>
                  <a:rPr lang="en-US" dirty="0"/>
                  <a:t>Examine all pixels on the </a:t>
                </a:r>
                <a:r>
                  <a:rPr lang="en-US" dirty="0" err="1"/>
                  <a:t>scanline</a:t>
                </a:r>
                <a:r>
                  <a:rPr lang="en-US" dirty="0"/>
                  <a:t> and </a:t>
                </a:r>
                <a:r>
                  <a:rPr lang="en-US" dirty="0">
                    <a:highlight>
                      <a:srgbClr val="FFFF00"/>
                    </a:highlight>
                  </a:rPr>
                  <a:t>pick the best match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7030A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Triangulate the matches to get depth information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731147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71600" y="3943350"/>
                <a:ext cx="6515100" cy="1828800"/>
              </a:xfrm>
              <a:blipFill>
                <a:blip r:embed="rId4"/>
                <a:stretch>
                  <a:fillRect l="-973" t="-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429250" y="3086100"/>
            <a:ext cx="228600" cy="228600"/>
            <a:chOff x="3600" y="1872"/>
            <a:chExt cx="192" cy="192"/>
          </a:xfrm>
        </p:grpSpPr>
        <p:sp>
          <p:nvSpPr>
            <p:cNvPr id="28682" name="Oval 16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683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2A3D88-1184-2C51-53BA-AFD6295832A3}"/>
              </a:ext>
            </a:extLst>
          </p:cNvPr>
          <p:cNvSpPr txBox="1"/>
          <p:nvPr/>
        </p:nvSpPr>
        <p:spPr>
          <a:xfrm>
            <a:off x="4603778" y="5772150"/>
            <a:ext cx="4029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 to pick the best match </a:t>
            </a:r>
          </a:p>
          <a:p>
            <a:r>
              <a:rPr lang="en-US" dirty="0"/>
              <a:t>	--might be far away</a:t>
            </a:r>
          </a:p>
          <a:p>
            <a:r>
              <a:rPr lang="en-US" dirty="0"/>
              <a:t>	– some points don’t have matches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Line 3">
            <a:extLst>
              <a:ext uri="{FF2B5EF4-FFF2-40B4-BE49-F238E27FC236}">
                <a16:creationId xmlns:a16="http://schemas.microsoft.com/office/drawing/2014/main" id="{4BC76F45-C278-6F4B-B4ED-9D510A9A34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74032" y="2308624"/>
            <a:ext cx="969169" cy="16597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591" name="Line 4">
            <a:extLst>
              <a:ext uri="{FF2B5EF4-FFF2-40B4-BE49-F238E27FC236}">
                <a16:creationId xmlns:a16="http://schemas.microsoft.com/office/drawing/2014/main" id="{F33A6319-2BC1-9344-9FC8-AB7389D379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74032" y="2480074"/>
            <a:ext cx="1254919" cy="14882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592" name="Line 5">
            <a:extLst>
              <a:ext uri="{FF2B5EF4-FFF2-40B4-BE49-F238E27FC236}">
                <a16:creationId xmlns:a16="http://schemas.microsoft.com/office/drawing/2014/main" id="{78586680-41FD-E94A-B872-A4412C3D8A5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28850" y="2365772"/>
            <a:ext cx="1143000" cy="1600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593" name="Line 6">
            <a:extLst>
              <a:ext uri="{FF2B5EF4-FFF2-40B4-BE49-F238E27FC236}">
                <a16:creationId xmlns:a16="http://schemas.microsoft.com/office/drawing/2014/main" id="{42120F76-D53E-7242-8874-23D555DCB7C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57400" y="2651522"/>
            <a:ext cx="1314450" cy="131445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594" name="Rectangle 7">
            <a:extLst>
              <a:ext uri="{FF2B5EF4-FFF2-40B4-BE49-F238E27FC236}">
                <a16:creationId xmlns:a16="http://schemas.microsoft.com/office/drawing/2014/main" id="{954A3A47-BBD0-F145-8E0E-52E489AFF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Effect of baseline on stereo results</a:t>
            </a:r>
          </a:p>
        </p:txBody>
      </p:sp>
      <p:sp>
        <p:nvSpPr>
          <p:cNvPr id="67596" name="Oval 9">
            <a:extLst>
              <a:ext uri="{FF2B5EF4-FFF2-40B4-BE49-F238E27FC236}">
                <a16:creationId xmlns:a16="http://schemas.microsoft.com/office/drawing/2014/main" id="{5925615D-3E73-2D4D-879E-DBBB3A25F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3908822"/>
            <a:ext cx="57150" cy="571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k-SK" altLang="en-US" sz="1800"/>
          </a:p>
        </p:txBody>
      </p:sp>
      <p:sp>
        <p:nvSpPr>
          <p:cNvPr id="67597" name="Oval 10">
            <a:extLst>
              <a:ext uri="{FF2B5EF4-FFF2-40B4-BE49-F238E27FC236}">
                <a16:creationId xmlns:a16="http://schemas.microsoft.com/office/drawing/2014/main" id="{604C85F5-EA24-1347-865E-42D0EBDA1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908822"/>
            <a:ext cx="57150" cy="571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k-SK" altLang="en-US" sz="1800"/>
          </a:p>
        </p:txBody>
      </p:sp>
      <p:sp>
        <p:nvSpPr>
          <p:cNvPr id="67598" name="Line 11">
            <a:extLst>
              <a:ext uri="{FF2B5EF4-FFF2-40B4-BE49-F238E27FC236}">
                <a16:creationId xmlns:a16="http://schemas.microsoft.com/office/drawing/2014/main" id="{A1A5AF99-F578-0C41-B427-0E8A77069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8750" y="3680222"/>
            <a:ext cx="7429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599" name="Line 12">
            <a:extLst>
              <a:ext uri="{FF2B5EF4-FFF2-40B4-BE49-F238E27FC236}">
                <a16:creationId xmlns:a16="http://schemas.microsoft.com/office/drawing/2014/main" id="{61B8D38D-D8F2-A740-91E2-7301AAF94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680222"/>
            <a:ext cx="7429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01" name="Line 14">
            <a:extLst>
              <a:ext uri="{FF2B5EF4-FFF2-40B4-BE49-F238E27FC236}">
                <a16:creationId xmlns:a16="http://schemas.microsoft.com/office/drawing/2014/main" id="{142B9305-B83F-8347-852F-D51EFF63D6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2251472"/>
            <a:ext cx="685800" cy="1714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02" name="Line 15">
            <a:extLst>
              <a:ext uri="{FF2B5EF4-FFF2-40B4-BE49-F238E27FC236}">
                <a16:creationId xmlns:a16="http://schemas.microsoft.com/office/drawing/2014/main" id="{54F27120-57DB-2049-97F1-05CB3BBC83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680222"/>
            <a:ext cx="7429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03" name="Line 16">
            <a:extLst>
              <a:ext uri="{FF2B5EF4-FFF2-40B4-BE49-F238E27FC236}">
                <a16:creationId xmlns:a16="http://schemas.microsoft.com/office/drawing/2014/main" id="{3604064D-A17C-264C-8ABA-F194CB9AF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7900" y="3680222"/>
            <a:ext cx="7429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04" name="Line 17">
            <a:extLst>
              <a:ext uri="{FF2B5EF4-FFF2-40B4-BE49-F238E27FC236}">
                <a16:creationId xmlns:a16="http://schemas.microsoft.com/office/drawing/2014/main" id="{6E6F8493-C680-1149-B683-A7A3CFBE66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2137172"/>
            <a:ext cx="34290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05" name="Line 18">
            <a:extLst>
              <a:ext uri="{FF2B5EF4-FFF2-40B4-BE49-F238E27FC236}">
                <a16:creationId xmlns:a16="http://schemas.microsoft.com/office/drawing/2014/main" id="{D0C7BD1E-16D7-7F44-95CF-A868E2BCE7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24576" y="2137172"/>
            <a:ext cx="333374" cy="18288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06" name="Line 19">
            <a:extLst>
              <a:ext uri="{FF2B5EF4-FFF2-40B4-BE49-F238E27FC236}">
                <a16:creationId xmlns:a16="http://schemas.microsoft.com/office/drawing/2014/main" id="{4094E7D9-8DA7-224A-8E5B-6F0E86AD0E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72150" y="2251472"/>
            <a:ext cx="685800" cy="17145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607" name="Oval 20">
            <a:extLst>
              <a:ext uri="{FF2B5EF4-FFF2-40B4-BE49-F238E27FC236}">
                <a16:creationId xmlns:a16="http://schemas.microsoft.com/office/drawing/2014/main" id="{3ED4FA86-CE9A-2D45-99F6-CBBE75919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4119" y="2920604"/>
            <a:ext cx="57150" cy="571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k-SK" altLang="en-US" sz="1800"/>
          </a:p>
        </p:txBody>
      </p:sp>
      <p:sp>
        <p:nvSpPr>
          <p:cNvPr id="67608" name="Oval 21">
            <a:extLst>
              <a:ext uri="{FF2B5EF4-FFF2-40B4-BE49-F238E27FC236}">
                <a16:creationId xmlns:a16="http://schemas.microsoft.com/office/drawing/2014/main" id="{61633288-B551-184C-A824-854EC9828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028950"/>
            <a:ext cx="57150" cy="571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k-SK" altLang="en-US" sz="1800"/>
          </a:p>
        </p:txBody>
      </p:sp>
      <p:sp>
        <p:nvSpPr>
          <p:cNvPr id="67609" name="Oval 22">
            <a:extLst>
              <a:ext uri="{FF2B5EF4-FFF2-40B4-BE49-F238E27FC236}">
                <a16:creationId xmlns:a16="http://schemas.microsoft.com/office/drawing/2014/main" id="{43896F1A-FE5E-8846-8A9C-A0FDC9326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122" y="3908822"/>
            <a:ext cx="57150" cy="571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k-SK" altLang="en-US" sz="1800"/>
          </a:p>
        </p:txBody>
      </p:sp>
      <p:sp>
        <p:nvSpPr>
          <p:cNvPr id="67610" name="Oval 23">
            <a:extLst>
              <a:ext uri="{FF2B5EF4-FFF2-40B4-BE49-F238E27FC236}">
                <a16:creationId xmlns:a16="http://schemas.microsoft.com/office/drawing/2014/main" id="{453A6895-3C49-6F44-A19A-5142A8F25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5804" y="3908822"/>
            <a:ext cx="57150" cy="571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sk-SK" altLang="en-US" sz="1800"/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06F81EF0-27D4-A04D-BCE7-A8FBD3116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4274345"/>
            <a:ext cx="359130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1800" kern="0" dirty="0"/>
              <a:t>Larger baseline</a:t>
            </a:r>
          </a:p>
          <a:p>
            <a:pPr lvl="2">
              <a:buFont typeface="Times New Roman" pitchFamily="18" charset="0"/>
              <a:buChar char="+"/>
            </a:pPr>
            <a:r>
              <a:rPr lang="en-US" kern="0" dirty="0"/>
              <a:t> </a:t>
            </a:r>
            <a:r>
              <a:rPr lang="en-US" sz="1650" kern="0" dirty="0"/>
              <a:t>Smaller triangulation error</a:t>
            </a:r>
          </a:p>
          <a:p>
            <a:pPr lvl="2"/>
            <a:r>
              <a:rPr lang="en-US" sz="1650" kern="0" dirty="0"/>
              <a:t> Matching is more difficult</a:t>
            </a: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CB9302B2-9063-C14A-956B-76788245C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457" y="4265043"/>
            <a:ext cx="402993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1800" kern="0" dirty="0"/>
              <a:t>Smaller baseline</a:t>
            </a:r>
          </a:p>
          <a:p>
            <a:pPr lvl="2"/>
            <a:r>
              <a:rPr lang="en-US" sz="1650" kern="0" dirty="0"/>
              <a:t> Higher triangulation error</a:t>
            </a:r>
          </a:p>
          <a:p>
            <a:pPr lvl="2">
              <a:buFont typeface="Times New Roman" pitchFamily="18" charset="0"/>
              <a:buChar char="+"/>
            </a:pPr>
            <a:r>
              <a:rPr lang="en-US" sz="1650" kern="0" dirty="0"/>
              <a:t> Matching is easier</a:t>
            </a:r>
          </a:p>
        </p:txBody>
      </p:sp>
    </p:spTree>
    <p:extLst>
      <p:ext uri="{BB962C8B-B14F-4D97-AF65-F5344CB8AC3E}">
        <p14:creationId xmlns:p14="http://schemas.microsoft.com/office/powerpoint/2010/main" val="121590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DAD52-FF00-F219-27FF-134D0C84E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triangulation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3FD76-8403-F7B3-25F1-7E6E953D8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734" y="2911365"/>
            <a:ext cx="6144405" cy="379171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ABFE9F-1AE4-6A7D-4B11-8BC910E0E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IF you know m, m’ correspond</a:t>
            </a:r>
          </a:p>
          <a:p>
            <a:pPr lvl="1"/>
            <a:r>
              <a:rPr lang="en-US" dirty="0"/>
              <a:t>you can get X</a:t>
            </a:r>
          </a:p>
        </p:txBody>
      </p:sp>
    </p:spTree>
    <p:extLst>
      <p:ext uri="{BB962C8B-B14F-4D97-AF65-F5344CB8AC3E}">
        <p14:creationId xmlns:p14="http://schemas.microsoft.com/office/powerpoint/2010/main" val="47771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7F871-5FC9-BDCA-75DC-45859F974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points don’t have matches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598815-8FE7-67EB-A4BE-C6906B736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864403"/>
            <a:ext cx="4605338" cy="40681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AC0310-1411-917C-EA7B-ED4039B45E9D}"/>
              </a:ext>
            </a:extLst>
          </p:cNvPr>
          <p:cNvSpPr txBox="1"/>
          <p:nvPr/>
        </p:nvSpPr>
        <p:spPr>
          <a:xfrm>
            <a:off x="5829301" y="2400300"/>
            <a:ext cx="312582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This is a depth cue, though not much used directly</a:t>
            </a:r>
          </a:p>
          <a:p>
            <a:endParaRPr lang="en-US" sz="1350" dirty="0"/>
          </a:p>
          <a:p>
            <a:r>
              <a:rPr lang="en-US" sz="1350" dirty="0"/>
              <a:t>Effect sometimes known as </a:t>
            </a:r>
          </a:p>
          <a:p>
            <a:r>
              <a:rPr lang="en-US" sz="1350" dirty="0"/>
              <a:t>Da Vinci stereopsis</a:t>
            </a:r>
          </a:p>
        </p:txBody>
      </p:sp>
    </p:spTree>
    <p:extLst>
      <p:ext uri="{BB962C8B-B14F-4D97-AF65-F5344CB8AC3E}">
        <p14:creationId xmlns:p14="http://schemas.microsoft.com/office/powerpoint/2010/main" val="3063672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7F871-5FC9-BDCA-75DC-45859F974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points don’t have matches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C0310-1411-917C-EA7B-ED4039B45E9D}"/>
              </a:ext>
            </a:extLst>
          </p:cNvPr>
          <p:cNvSpPr txBox="1"/>
          <p:nvPr/>
        </p:nvSpPr>
        <p:spPr>
          <a:xfrm>
            <a:off x="5829301" y="2400300"/>
            <a:ext cx="312582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This is a depth cue, though not much used directly</a:t>
            </a:r>
          </a:p>
          <a:p>
            <a:endParaRPr lang="en-US" sz="1350" dirty="0"/>
          </a:p>
          <a:p>
            <a:r>
              <a:rPr lang="en-US" sz="1350" dirty="0"/>
              <a:t>Effect sometimes known as </a:t>
            </a:r>
          </a:p>
          <a:p>
            <a:r>
              <a:rPr lang="en-US" sz="1350" dirty="0"/>
              <a:t>Da Vinci stereopsis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DA1AC-3E70-A8E7-2185-2E33FF54A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1551753"/>
            <a:ext cx="4424363" cy="439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0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FE132-358A-1F48-9D59-7EDBFBD8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DBE03-AEBC-7270-344E-988010885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cameras</a:t>
            </a:r>
          </a:p>
          <a:p>
            <a:r>
              <a:rPr lang="en-US" dirty="0"/>
              <a:t>Images </a:t>
            </a:r>
          </a:p>
          <a:p>
            <a:pPr lvl="1"/>
            <a:r>
              <a:rPr lang="en-US" dirty="0"/>
              <a:t>at the same time</a:t>
            </a:r>
          </a:p>
          <a:p>
            <a:pPr lvl="1"/>
            <a:r>
              <a:rPr lang="en-US" dirty="0"/>
              <a:t>OR static scene</a:t>
            </a:r>
          </a:p>
          <a:p>
            <a:r>
              <a:rPr lang="en-US" dirty="0"/>
              <a:t>Issue:</a:t>
            </a:r>
          </a:p>
          <a:p>
            <a:pPr lvl="1"/>
            <a:r>
              <a:rPr lang="en-US" dirty="0"/>
              <a:t>what m’ corresponds to m?</a:t>
            </a:r>
          </a:p>
          <a:p>
            <a:r>
              <a:rPr lang="en-US" dirty="0"/>
              <a:t>Already know:</a:t>
            </a:r>
          </a:p>
          <a:p>
            <a:pPr lvl="1"/>
            <a:r>
              <a:rPr lang="en-US" dirty="0" err="1"/>
              <a:t>epipoles</a:t>
            </a:r>
            <a:r>
              <a:rPr lang="en-US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112402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117E-5AC7-921B-107B-BEF682D24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AD9D-9A72-B920-F916-D122DCCC2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Matching procedures for ”easy” camera pair</a:t>
            </a:r>
          </a:p>
          <a:p>
            <a:pPr lvl="1"/>
            <a:r>
              <a:rPr lang="en-US" dirty="0"/>
              <a:t>camera translated along the x-axis</a:t>
            </a:r>
          </a:p>
          <a:p>
            <a:endParaRPr lang="en-US" dirty="0"/>
          </a:p>
          <a:p>
            <a:r>
              <a:rPr lang="en-US" dirty="0"/>
              <a:t>Rectify other pairs into that frame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5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auto">
          <a:xfrm>
            <a:off x="6840142" y="1638300"/>
            <a:ext cx="915590" cy="629841"/>
          </a:xfrm>
          <a:custGeom>
            <a:avLst/>
            <a:gdLst>
              <a:gd name="T0" fmla="*/ 2147483647 w 865"/>
              <a:gd name="T1" fmla="*/ 0 h 529"/>
              <a:gd name="T2" fmla="*/ 2147483647 w 865"/>
              <a:gd name="T3" fmla="*/ 2147483647 h 529"/>
              <a:gd name="T4" fmla="*/ 2147483647 w 865"/>
              <a:gd name="T5" fmla="*/ 2147483647 h 529"/>
              <a:gd name="T6" fmla="*/ 2147483647 w 865"/>
              <a:gd name="T7" fmla="*/ 2147483647 h 529"/>
              <a:gd name="T8" fmla="*/ 2147483647 w 865"/>
              <a:gd name="T9" fmla="*/ 2147483647 h 529"/>
              <a:gd name="T10" fmla="*/ 2147483647 w 865"/>
              <a:gd name="T11" fmla="*/ 2147483647 h 529"/>
              <a:gd name="T12" fmla="*/ 2147483647 w 865"/>
              <a:gd name="T13" fmla="*/ 2147483647 h 529"/>
              <a:gd name="T14" fmla="*/ 2147483647 w 865"/>
              <a:gd name="T15" fmla="*/ 2147483647 h 529"/>
              <a:gd name="T16" fmla="*/ 2147483647 w 865"/>
              <a:gd name="T17" fmla="*/ 2147483647 h 529"/>
              <a:gd name="T18" fmla="*/ 0 w 865"/>
              <a:gd name="T19" fmla="*/ 2147483647 h 529"/>
              <a:gd name="T20" fmla="*/ 0 w 865"/>
              <a:gd name="T21" fmla="*/ 2147483647 h 529"/>
              <a:gd name="T22" fmla="*/ 0 w 865"/>
              <a:gd name="T23" fmla="*/ 2147483647 h 529"/>
              <a:gd name="T24" fmla="*/ 2147483647 w 865"/>
              <a:gd name="T25" fmla="*/ 2147483647 h 529"/>
              <a:gd name="T26" fmla="*/ 2147483647 w 865"/>
              <a:gd name="T27" fmla="*/ 2147483647 h 529"/>
              <a:gd name="T28" fmla="*/ 2147483647 w 865"/>
              <a:gd name="T29" fmla="*/ 2147483647 h 529"/>
              <a:gd name="T30" fmla="*/ 2147483647 w 865"/>
              <a:gd name="T31" fmla="*/ 2147483647 h 529"/>
              <a:gd name="T32" fmla="*/ 2147483647 w 865"/>
              <a:gd name="T33" fmla="*/ 2147483647 h 529"/>
              <a:gd name="T34" fmla="*/ 2147483647 w 865"/>
              <a:gd name="T35" fmla="*/ 2147483647 h 529"/>
              <a:gd name="T36" fmla="*/ 2147483647 w 865"/>
              <a:gd name="T37" fmla="*/ 2147483647 h 529"/>
              <a:gd name="T38" fmla="*/ 2147483647 w 865"/>
              <a:gd name="T39" fmla="*/ 2147483647 h 529"/>
              <a:gd name="T40" fmla="*/ 2147483647 w 865"/>
              <a:gd name="T41" fmla="*/ 2147483647 h 529"/>
              <a:gd name="T42" fmla="*/ 2147483647 w 865"/>
              <a:gd name="T43" fmla="*/ 2147483647 h 529"/>
              <a:gd name="T44" fmla="*/ 2147483647 w 865"/>
              <a:gd name="T45" fmla="*/ 2147483647 h 529"/>
              <a:gd name="T46" fmla="*/ 2147483647 w 865"/>
              <a:gd name="T47" fmla="*/ 2147483647 h 529"/>
              <a:gd name="T48" fmla="*/ 2147483647 w 865"/>
              <a:gd name="T49" fmla="*/ 2147483647 h 529"/>
              <a:gd name="T50" fmla="*/ 2147483647 w 865"/>
              <a:gd name="T51" fmla="*/ 2147483647 h 529"/>
              <a:gd name="T52" fmla="*/ 2147483647 w 865"/>
              <a:gd name="T53" fmla="*/ 2147483647 h 529"/>
              <a:gd name="T54" fmla="*/ 2147483647 w 865"/>
              <a:gd name="T55" fmla="*/ 2147483647 h 529"/>
              <a:gd name="T56" fmla="*/ 2147483647 w 865"/>
              <a:gd name="T57" fmla="*/ 2147483647 h 529"/>
              <a:gd name="T58" fmla="*/ 2147483647 w 865"/>
              <a:gd name="T59" fmla="*/ 2147483647 h 529"/>
              <a:gd name="T60" fmla="*/ 2147483647 w 865"/>
              <a:gd name="T61" fmla="*/ 2147483647 h 529"/>
              <a:gd name="T62" fmla="*/ 2147483647 w 865"/>
              <a:gd name="T63" fmla="*/ 2147483647 h 529"/>
              <a:gd name="T64" fmla="*/ 2147483647 w 865"/>
              <a:gd name="T65" fmla="*/ 2147483647 h 529"/>
              <a:gd name="T66" fmla="*/ 2147483647 w 865"/>
              <a:gd name="T67" fmla="*/ 2147483647 h 529"/>
              <a:gd name="T68" fmla="*/ 2147483647 w 865"/>
              <a:gd name="T69" fmla="*/ 2147483647 h 529"/>
              <a:gd name="T70" fmla="*/ 2147483647 w 865"/>
              <a:gd name="T71" fmla="*/ 2147483647 h 529"/>
              <a:gd name="T72" fmla="*/ 2147483647 w 865"/>
              <a:gd name="T73" fmla="*/ 2147483647 h 529"/>
              <a:gd name="T74" fmla="*/ 2147483647 w 865"/>
              <a:gd name="T75" fmla="*/ 2147483647 h 529"/>
              <a:gd name="T76" fmla="*/ 2147483647 w 865"/>
              <a:gd name="T77" fmla="*/ 2147483647 h 529"/>
              <a:gd name="T78" fmla="*/ 2147483647 w 865"/>
              <a:gd name="T79" fmla="*/ 0 h 5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29"/>
              <a:gd name="T122" fmla="*/ 865 w 865"/>
              <a:gd name="T123" fmla="*/ 529 h 5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29">
                <a:moveTo>
                  <a:pt x="84" y="0"/>
                </a:moveTo>
                <a:lnTo>
                  <a:pt x="72" y="24"/>
                </a:lnTo>
                <a:lnTo>
                  <a:pt x="72" y="48"/>
                </a:lnTo>
                <a:lnTo>
                  <a:pt x="48" y="72"/>
                </a:lnTo>
                <a:lnTo>
                  <a:pt x="36" y="96"/>
                </a:lnTo>
                <a:lnTo>
                  <a:pt x="36" y="120"/>
                </a:lnTo>
                <a:lnTo>
                  <a:pt x="36" y="144"/>
                </a:lnTo>
                <a:lnTo>
                  <a:pt x="24" y="168"/>
                </a:lnTo>
                <a:lnTo>
                  <a:pt x="12" y="192"/>
                </a:lnTo>
                <a:lnTo>
                  <a:pt x="0" y="216"/>
                </a:lnTo>
                <a:lnTo>
                  <a:pt x="0" y="240"/>
                </a:lnTo>
                <a:lnTo>
                  <a:pt x="0" y="264"/>
                </a:lnTo>
                <a:lnTo>
                  <a:pt x="12" y="288"/>
                </a:lnTo>
                <a:lnTo>
                  <a:pt x="12" y="312"/>
                </a:lnTo>
                <a:lnTo>
                  <a:pt x="24" y="336"/>
                </a:lnTo>
                <a:lnTo>
                  <a:pt x="24" y="360"/>
                </a:lnTo>
                <a:lnTo>
                  <a:pt x="36" y="384"/>
                </a:lnTo>
                <a:lnTo>
                  <a:pt x="36" y="408"/>
                </a:lnTo>
                <a:lnTo>
                  <a:pt x="48" y="432"/>
                </a:lnTo>
                <a:lnTo>
                  <a:pt x="60" y="456"/>
                </a:lnTo>
                <a:lnTo>
                  <a:pt x="852" y="528"/>
                </a:lnTo>
                <a:lnTo>
                  <a:pt x="804" y="480"/>
                </a:lnTo>
                <a:lnTo>
                  <a:pt x="792" y="456"/>
                </a:lnTo>
                <a:lnTo>
                  <a:pt x="780" y="420"/>
                </a:lnTo>
                <a:lnTo>
                  <a:pt x="768" y="396"/>
                </a:lnTo>
                <a:lnTo>
                  <a:pt x="756" y="372"/>
                </a:lnTo>
                <a:lnTo>
                  <a:pt x="744" y="348"/>
                </a:lnTo>
                <a:lnTo>
                  <a:pt x="744" y="324"/>
                </a:lnTo>
                <a:lnTo>
                  <a:pt x="744" y="288"/>
                </a:lnTo>
                <a:lnTo>
                  <a:pt x="744" y="264"/>
                </a:lnTo>
                <a:lnTo>
                  <a:pt x="744" y="240"/>
                </a:lnTo>
                <a:lnTo>
                  <a:pt x="768" y="216"/>
                </a:lnTo>
                <a:lnTo>
                  <a:pt x="768" y="192"/>
                </a:lnTo>
                <a:lnTo>
                  <a:pt x="780" y="168"/>
                </a:lnTo>
                <a:lnTo>
                  <a:pt x="804" y="156"/>
                </a:lnTo>
                <a:lnTo>
                  <a:pt x="804" y="132"/>
                </a:lnTo>
                <a:lnTo>
                  <a:pt x="828" y="108"/>
                </a:lnTo>
                <a:lnTo>
                  <a:pt x="852" y="96"/>
                </a:lnTo>
                <a:lnTo>
                  <a:pt x="864" y="72"/>
                </a:lnTo>
                <a:lnTo>
                  <a:pt x="84" y="0"/>
                </a:lnTo>
              </a:path>
            </a:pathLst>
          </a:custGeom>
          <a:gradFill rotWithShape="0">
            <a:gsLst>
              <a:gs pos="0">
                <a:srgbClr val="012501"/>
              </a:gs>
              <a:gs pos="100000">
                <a:srgbClr val="037C03"/>
              </a:gs>
            </a:gsLst>
            <a:lin ang="189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4897041" y="4152900"/>
            <a:ext cx="24384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5887641" y="1866900"/>
            <a:ext cx="1346597" cy="1328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4845844" y="2209800"/>
            <a:ext cx="1271588" cy="1201341"/>
          </a:xfrm>
          <a:custGeom>
            <a:avLst/>
            <a:gdLst>
              <a:gd name="T0" fmla="*/ 2147483647 w 1201"/>
              <a:gd name="T1" fmla="*/ 2147483647 h 1009"/>
              <a:gd name="T2" fmla="*/ 2147483647 w 1201"/>
              <a:gd name="T3" fmla="*/ 2147483647 h 1009"/>
              <a:gd name="T4" fmla="*/ 2147483647 w 1201"/>
              <a:gd name="T5" fmla="*/ 2147483647 h 1009"/>
              <a:gd name="T6" fmla="*/ 0 w 1201"/>
              <a:gd name="T7" fmla="*/ 0 h 1009"/>
              <a:gd name="T8" fmla="*/ 2147483647 w 1201"/>
              <a:gd name="T9" fmla="*/ 2147483647 h 1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009"/>
              <a:gd name="T17" fmla="*/ 1201 w 1201"/>
              <a:gd name="T18" fmla="*/ 1009 h 1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1" h="1009">
                <a:moveTo>
                  <a:pt x="336" y="576"/>
                </a:moveTo>
                <a:lnTo>
                  <a:pt x="1200" y="1008"/>
                </a:lnTo>
                <a:lnTo>
                  <a:pt x="864" y="432"/>
                </a:lnTo>
                <a:lnTo>
                  <a:pt x="0" y="0"/>
                </a:lnTo>
                <a:lnTo>
                  <a:pt x="336" y="576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 flipV="1">
            <a:off x="7234239" y="1866900"/>
            <a:ext cx="50006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5379245" y="3181350"/>
            <a:ext cx="508397" cy="500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>
            <a:off x="6929439" y="3181350"/>
            <a:ext cx="1169194" cy="1144191"/>
          </a:xfrm>
          <a:custGeom>
            <a:avLst/>
            <a:gdLst>
              <a:gd name="T0" fmla="*/ 0 w 1105"/>
              <a:gd name="T1" fmla="*/ 2147483647 h 961"/>
              <a:gd name="T2" fmla="*/ 0 w 1105"/>
              <a:gd name="T3" fmla="*/ 2147483647 h 961"/>
              <a:gd name="T4" fmla="*/ 2147483647 w 1105"/>
              <a:gd name="T5" fmla="*/ 2147483647 h 961"/>
              <a:gd name="T6" fmla="*/ 2147483647 w 1105"/>
              <a:gd name="T7" fmla="*/ 0 h 961"/>
              <a:gd name="T8" fmla="*/ 0 w 1105"/>
              <a:gd name="T9" fmla="*/ 2147483647 h 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5"/>
              <a:gd name="T16" fmla="*/ 0 h 961"/>
              <a:gd name="T17" fmla="*/ 1105 w 1105"/>
              <a:gd name="T18" fmla="*/ 961 h 9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5" h="961">
                <a:moveTo>
                  <a:pt x="0" y="202"/>
                </a:moveTo>
                <a:lnTo>
                  <a:pt x="0" y="960"/>
                </a:lnTo>
                <a:lnTo>
                  <a:pt x="1104" y="758"/>
                </a:lnTo>
                <a:lnTo>
                  <a:pt x="1104" y="0"/>
                </a:lnTo>
                <a:lnTo>
                  <a:pt x="0" y="202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 flipV="1">
            <a:off x="7284245" y="3695700"/>
            <a:ext cx="26194" cy="1071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V="1">
            <a:off x="4897042" y="3681412"/>
            <a:ext cx="482203" cy="471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 flipV="1">
            <a:off x="7310437" y="4767262"/>
            <a:ext cx="25004" cy="757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2" name="Oval 16"/>
          <p:cNvSpPr>
            <a:spLocks noChangeArrowheads="1"/>
          </p:cNvSpPr>
          <p:nvPr/>
        </p:nvSpPr>
        <p:spPr bwMode="auto">
          <a:xfrm>
            <a:off x="7264003" y="3671888"/>
            <a:ext cx="41672" cy="47625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3" name="Oval 17"/>
          <p:cNvSpPr>
            <a:spLocks noChangeArrowheads="1"/>
          </p:cNvSpPr>
          <p:nvPr/>
        </p:nvSpPr>
        <p:spPr bwMode="auto">
          <a:xfrm>
            <a:off x="5866210" y="3171825"/>
            <a:ext cx="42863" cy="47625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4" name="Freeform 18"/>
          <p:cNvSpPr>
            <a:spLocks/>
          </p:cNvSpPr>
          <p:nvPr/>
        </p:nvSpPr>
        <p:spPr bwMode="auto">
          <a:xfrm>
            <a:off x="4629150" y="4115991"/>
            <a:ext cx="295275" cy="290513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2545" name="Arc 19"/>
          <p:cNvSpPr>
            <a:spLocks/>
          </p:cNvSpPr>
          <p:nvPr/>
        </p:nvSpPr>
        <p:spPr bwMode="auto">
          <a:xfrm rot="720000">
            <a:off x="4779169" y="4127898"/>
            <a:ext cx="158354" cy="177403"/>
          </a:xfrm>
          <a:custGeom>
            <a:avLst/>
            <a:gdLst>
              <a:gd name="T0" fmla="*/ 0 w 21745"/>
              <a:gd name="T1" fmla="*/ 0 h 21600"/>
              <a:gd name="T2" fmla="*/ 1876695861 w 21745"/>
              <a:gd name="T3" fmla="*/ 2147483647 h 21600"/>
              <a:gd name="T4" fmla="*/ 12514760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6" name="Line 20"/>
          <p:cNvSpPr>
            <a:spLocks noChangeShapeType="1"/>
          </p:cNvSpPr>
          <p:nvPr/>
        </p:nvSpPr>
        <p:spPr bwMode="auto">
          <a:xfrm flipH="1">
            <a:off x="4629151" y="3992166"/>
            <a:ext cx="227410" cy="4131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7" name="Oval 21"/>
          <p:cNvSpPr>
            <a:spLocks noChangeArrowheads="1"/>
          </p:cNvSpPr>
          <p:nvPr/>
        </p:nvSpPr>
        <p:spPr bwMode="auto">
          <a:xfrm rot="-1860000">
            <a:off x="4837510" y="4131469"/>
            <a:ext cx="75009" cy="14882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8" name="Line 22"/>
          <p:cNvSpPr>
            <a:spLocks noChangeShapeType="1"/>
          </p:cNvSpPr>
          <p:nvPr/>
        </p:nvSpPr>
        <p:spPr bwMode="auto">
          <a:xfrm flipV="1">
            <a:off x="4629151" y="4296966"/>
            <a:ext cx="416719" cy="1083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9" name="Freeform 23"/>
          <p:cNvSpPr>
            <a:spLocks/>
          </p:cNvSpPr>
          <p:nvPr/>
        </p:nvSpPr>
        <p:spPr bwMode="auto">
          <a:xfrm>
            <a:off x="7067550" y="5487591"/>
            <a:ext cx="295275" cy="290513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2550" name="Arc 24"/>
          <p:cNvSpPr>
            <a:spLocks/>
          </p:cNvSpPr>
          <p:nvPr/>
        </p:nvSpPr>
        <p:spPr bwMode="auto">
          <a:xfrm rot="720000">
            <a:off x="7217569" y="5499498"/>
            <a:ext cx="158354" cy="177403"/>
          </a:xfrm>
          <a:custGeom>
            <a:avLst/>
            <a:gdLst>
              <a:gd name="T0" fmla="*/ 0 w 21745"/>
              <a:gd name="T1" fmla="*/ 0 h 21600"/>
              <a:gd name="T2" fmla="*/ 1876695861 w 21745"/>
              <a:gd name="T3" fmla="*/ 2147483647 h 21600"/>
              <a:gd name="T4" fmla="*/ 12514760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51" name="Line 25"/>
          <p:cNvSpPr>
            <a:spLocks noChangeShapeType="1"/>
          </p:cNvSpPr>
          <p:nvPr/>
        </p:nvSpPr>
        <p:spPr bwMode="auto">
          <a:xfrm flipH="1">
            <a:off x="7067551" y="5363766"/>
            <a:ext cx="227410" cy="4131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52" name="Oval 26"/>
          <p:cNvSpPr>
            <a:spLocks noChangeArrowheads="1"/>
          </p:cNvSpPr>
          <p:nvPr/>
        </p:nvSpPr>
        <p:spPr bwMode="auto">
          <a:xfrm rot="-1860000">
            <a:off x="7275910" y="5503069"/>
            <a:ext cx="75009" cy="14882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53" name="Line 27"/>
          <p:cNvSpPr>
            <a:spLocks noChangeShapeType="1"/>
          </p:cNvSpPr>
          <p:nvPr/>
        </p:nvSpPr>
        <p:spPr bwMode="auto">
          <a:xfrm flipV="1">
            <a:off x="7067551" y="5668566"/>
            <a:ext cx="416719" cy="1083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54" name="Rectangle 2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Stereo image rectification</a:t>
            </a:r>
          </a:p>
        </p:txBody>
      </p:sp>
      <p:sp>
        <p:nvSpPr>
          <p:cNvPr id="416797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400050" y="5657851"/>
            <a:ext cx="5543550" cy="304799"/>
          </a:xfrm>
          <a:noFill/>
        </p:spPr>
        <p:txBody>
          <a:bodyPr/>
          <a:lstStyle/>
          <a:p>
            <a:pPr marL="0" indent="0"/>
            <a:r>
              <a:rPr lang="en-US" sz="1050" dirty="0"/>
              <a:t>C. Loop and Z. Zhang. </a:t>
            </a:r>
            <a:r>
              <a:rPr lang="en-US" sz="1050" dirty="0">
                <a:hlinkClick r:id="rId3"/>
              </a:rPr>
              <a:t>Computing Rectifying Homographies for Stereo Vision</a:t>
            </a:r>
            <a:r>
              <a:rPr lang="en-US" sz="1050" dirty="0"/>
              <a:t>. CVPR 1999</a:t>
            </a:r>
            <a:endParaRPr lang="en-US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F59EA1-ABB9-2942-9195-597C9E78D8F7}"/>
              </a:ext>
            </a:extLst>
          </p:cNvPr>
          <p:cNvSpPr txBox="1"/>
          <p:nvPr/>
        </p:nvSpPr>
        <p:spPr>
          <a:xfrm>
            <a:off x="638063" y="1633286"/>
            <a:ext cx="4423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 dirty="0"/>
              <a:t>If the image planes are not parallel, we can find </a:t>
            </a:r>
            <a:r>
              <a:rPr lang="en-US" sz="2100" dirty="0" err="1"/>
              <a:t>homographies</a:t>
            </a:r>
            <a:r>
              <a:rPr lang="en-US" sz="2100" dirty="0"/>
              <a:t> to project each view onto a common plane parallel to the baseline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187246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auto">
          <a:xfrm>
            <a:off x="6840142" y="1638300"/>
            <a:ext cx="915590" cy="629841"/>
          </a:xfrm>
          <a:custGeom>
            <a:avLst/>
            <a:gdLst>
              <a:gd name="T0" fmla="*/ 2147483647 w 865"/>
              <a:gd name="T1" fmla="*/ 0 h 529"/>
              <a:gd name="T2" fmla="*/ 2147483647 w 865"/>
              <a:gd name="T3" fmla="*/ 2147483647 h 529"/>
              <a:gd name="T4" fmla="*/ 2147483647 w 865"/>
              <a:gd name="T5" fmla="*/ 2147483647 h 529"/>
              <a:gd name="T6" fmla="*/ 2147483647 w 865"/>
              <a:gd name="T7" fmla="*/ 2147483647 h 529"/>
              <a:gd name="T8" fmla="*/ 2147483647 w 865"/>
              <a:gd name="T9" fmla="*/ 2147483647 h 529"/>
              <a:gd name="T10" fmla="*/ 2147483647 w 865"/>
              <a:gd name="T11" fmla="*/ 2147483647 h 529"/>
              <a:gd name="T12" fmla="*/ 2147483647 w 865"/>
              <a:gd name="T13" fmla="*/ 2147483647 h 529"/>
              <a:gd name="T14" fmla="*/ 2147483647 w 865"/>
              <a:gd name="T15" fmla="*/ 2147483647 h 529"/>
              <a:gd name="T16" fmla="*/ 2147483647 w 865"/>
              <a:gd name="T17" fmla="*/ 2147483647 h 529"/>
              <a:gd name="T18" fmla="*/ 0 w 865"/>
              <a:gd name="T19" fmla="*/ 2147483647 h 529"/>
              <a:gd name="T20" fmla="*/ 0 w 865"/>
              <a:gd name="T21" fmla="*/ 2147483647 h 529"/>
              <a:gd name="T22" fmla="*/ 0 w 865"/>
              <a:gd name="T23" fmla="*/ 2147483647 h 529"/>
              <a:gd name="T24" fmla="*/ 2147483647 w 865"/>
              <a:gd name="T25" fmla="*/ 2147483647 h 529"/>
              <a:gd name="T26" fmla="*/ 2147483647 w 865"/>
              <a:gd name="T27" fmla="*/ 2147483647 h 529"/>
              <a:gd name="T28" fmla="*/ 2147483647 w 865"/>
              <a:gd name="T29" fmla="*/ 2147483647 h 529"/>
              <a:gd name="T30" fmla="*/ 2147483647 w 865"/>
              <a:gd name="T31" fmla="*/ 2147483647 h 529"/>
              <a:gd name="T32" fmla="*/ 2147483647 w 865"/>
              <a:gd name="T33" fmla="*/ 2147483647 h 529"/>
              <a:gd name="T34" fmla="*/ 2147483647 w 865"/>
              <a:gd name="T35" fmla="*/ 2147483647 h 529"/>
              <a:gd name="T36" fmla="*/ 2147483647 w 865"/>
              <a:gd name="T37" fmla="*/ 2147483647 h 529"/>
              <a:gd name="T38" fmla="*/ 2147483647 w 865"/>
              <a:gd name="T39" fmla="*/ 2147483647 h 529"/>
              <a:gd name="T40" fmla="*/ 2147483647 w 865"/>
              <a:gd name="T41" fmla="*/ 2147483647 h 529"/>
              <a:gd name="T42" fmla="*/ 2147483647 w 865"/>
              <a:gd name="T43" fmla="*/ 2147483647 h 529"/>
              <a:gd name="T44" fmla="*/ 2147483647 w 865"/>
              <a:gd name="T45" fmla="*/ 2147483647 h 529"/>
              <a:gd name="T46" fmla="*/ 2147483647 w 865"/>
              <a:gd name="T47" fmla="*/ 2147483647 h 529"/>
              <a:gd name="T48" fmla="*/ 2147483647 w 865"/>
              <a:gd name="T49" fmla="*/ 2147483647 h 529"/>
              <a:gd name="T50" fmla="*/ 2147483647 w 865"/>
              <a:gd name="T51" fmla="*/ 2147483647 h 529"/>
              <a:gd name="T52" fmla="*/ 2147483647 w 865"/>
              <a:gd name="T53" fmla="*/ 2147483647 h 529"/>
              <a:gd name="T54" fmla="*/ 2147483647 w 865"/>
              <a:gd name="T55" fmla="*/ 2147483647 h 529"/>
              <a:gd name="T56" fmla="*/ 2147483647 w 865"/>
              <a:gd name="T57" fmla="*/ 2147483647 h 529"/>
              <a:gd name="T58" fmla="*/ 2147483647 w 865"/>
              <a:gd name="T59" fmla="*/ 2147483647 h 529"/>
              <a:gd name="T60" fmla="*/ 2147483647 w 865"/>
              <a:gd name="T61" fmla="*/ 2147483647 h 529"/>
              <a:gd name="T62" fmla="*/ 2147483647 w 865"/>
              <a:gd name="T63" fmla="*/ 2147483647 h 529"/>
              <a:gd name="T64" fmla="*/ 2147483647 w 865"/>
              <a:gd name="T65" fmla="*/ 2147483647 h 529"/>
              <a:gd name="T66" fmla="*/ 2147483647 w 865"/>
              <a:gd name="T67" fmla="*/ 2147483647 h 529"/>
              <a:gd name="T68" fmla="*/ 2147483647 w 865"/>
              <a:gd name="T69" fmla="*/ 2147483647 h 529"/>
              <a:gd name="T70" fmla="*/ 2147483647 w 865"/>
              <a:gd name="T71" fmla="*/ 2147483647 h 529"/>
              <a:gd name="T72" fmla="*/ 2147483647 w 865"/>
              <a:gd name="T73" fmla="*/ 2147483647 h 529"/>
              <a:gd name="T74" fmla="*/ 2147483647 w 865"/>
              <a:gd name="T75" fmla="*/ 2147483647 h 529"/>
              <a:gd name="T76" fmla="*/ 2147483647 w 865"/>
              <a:gd name="T77" fmla="*/ 2147483647 h 529"/>
              <a:gd name="T78" fmla="*/ 2147483647 w 865"/>
              <a:gd name="T79" fmla="*/ 0 h 5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29"/>
              <a:gd name="T122" fmla="*/ 865 w 865"/>
              <a:gd name="T123" fmla="*/ 529 h 5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29">
                <a:moveTo>
                  <a:pt x="84" y="0"/>
                </a:moveTo>
                <a:lnTo>
                  <a:pt x="72" y="24"/>
                </a:lnTo>
                <a:lnTo>
                  <a:pt x="72" y="48"/>
                </a:lnTo>
                <a:lnTo>
                  <a:pt x="48" y="72"/>
                </a:lnTo>
                <a:lnTo>
                  <a:pt x="36" y="96"/>
                </a:lnTo>
                <a:lnTo>
                  <a:pt x="36" y="120"/>
                </a:lnTo>
                <a:lnTo>
                  <a:pt x="36" y="144"/>
                </a:lnTo>
                <a:lnTo>
                  <a:pt x="24" y="168"/>
                </a:lnTo>
                <a:lnTo>
                  <a:pt x="12" y="192"/>
                </a:lnTo>
                <a:lnTo>
                  <a:pt x="0" y="216"/>
                </a:lnTo>
                <a:lnTo>
                  <a:pt x="0" y="240"/>
                </a:lnTo>
                <a:lnTo>
                  <a:pt x="0" y="264"/>
                </a:lnTo>
                <a:lnTo>
                  <a:pt x="12" y="288"/>
                </a:lnTo>
                <a:lnTo>
                  <a:pt x="12" y="312"/>
                </a:lnTo>
                <a:lnTo>
                  <a:pt x="24" y="336"/>
                </a:lnTo>
                <a:lnTo>
                  <a:pt x="24" y="360"/>
                </a:lnTo>
                <a:lnTo>
                  <a:pt x="36" y="384"/>
                </a:lnTo>
                <a:lnTo>
                  <a:pt x="36" y="408"/>
                </a:lnTo>
                <a:lnTo>
                  <a:pt x="48" y="432"/>
                </a:lnTo>
                <a:lnTo>
                  <a:pt x="60" y="456"/>
                </a:lnTo>
                <a:lnTo>
                  <a:pt x="852" y="528"/>
                </a:lnTo>
                <a:lnTo>
                  <a:pt x="804" y="480"/>
                </a:lnTo>
                <a:lnTo>
                  <a:pt x="792" y="456"/>
                </a:lnTo>
                <a:lnTo>
                  <a:pt x="780" y="420"/>
                </a:lnTo>
                <a:lnTo>
                  <a:pt x="768" y="396"/>
                </a:lnTo>
                <a:lnTo>
                  <a:pt x="756" y="372"/>
                </a:lnTo>
                <a:lnTo>
                  <a:pt x="744" y="348"/>
                </a:lnTo>
                <a:lnTo>
                  <a:pt x="744" y="324"/>
                </a:lnTo>
                <a:lnTo>
                  <a:pt x="744" y="288"/>
                </a:lnTo>
                <a:lnTo>
                  <a:pt x="744" y="264"/>
                </a:lnTo>
                <a:lnTo>
                  <a:pt x="744" y="240"/>
                </a:lnTo>
                <a:lnTo>
                  <a:pt x="768" y="216"/>
                </a:lnTo>
                <a:lnTo>
                  <a:pt x="768" y="192"/>
                </a:lnTo>
                <a:lnTo>
                  <a:pt x="780" y="168"/>
                </a:lnTo>
                <a:lnTo>
                  <a:pt x="804" y="156"/>
                </a:lnTo>
                <a:lnTo>
                  <a:pt x="804" y="132"/>
                </a:lnTo>
                <a:lnTo>
                  <a:pt x="828" y="108"/>
                </a:lnTo>
                <a:lnTo>
                  <a:pt x="852" y="96"/>
                </a:lnTo>
                <a:lnTo>
                  <a:pt x="864" y="72"/>
                </a:lnTo>
                <a:lnTo>
                  <a:pt x="84" y="0"/>
                </a:lnTo>
              </a:path>
            </a:pathLst>
          </a:custGeom>
          <a:gradFill rotWithShape="0">
            <a:gsLst>
              <a:gs pos="0">
                <a:srgbClr val="012501"/>
              </a:gs>
              <a:gs pos="100000">
                <a:srgbClr val="037C03"/>
              </a:gs>
            </a:gsLst>
            <a:lin ang="189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4897041" y="4152900"/>
            <a:ext cx="24384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5887641" y="1866900"/>
            <a:ext cx="1346597" cy="1328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4845844" y="2209800"/>
            <a:ext cx="1271588" cy="1201341"/>
          </a:xfrm>
          <a:custGeom>
            <a:avLst/>
            <a:gdLst>
              <a:gd name="T0" fmla="*/ 2147483647 w 1201"/>
              <a:gd name="T1" fmla="*/ 2147483647 h 1009"/>
              <a:gd name="T2" fmla="*/ 2147483647 w 1201"/>
              <a:gd name="T3" fmla="*/ 2147483647 h 1009"/>
              <a:gd name="T4" fmla="*/ 2147483647 w 1201"/>
              <a:gd name="T5" fmla="*/ 2147483647 h 1009"/>
              <a:gd name="T6" fmla="*/ 0 w 1201"/>
              <a:gd name="T7" fmla="*/ 0 h 1009"/>
              <a:gd name="T8" fmla="*/ 2147483647 w 1201"/>
              <a:gd name="T9" fmla="*/ 2147483647 h 1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009"/>
              <a:gd name="T17" fmla="*/ 1201 w 1201"/>
              <a:gd name="T18" fmla="*/ 1009 h 1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1" h="1009">
                <a:moveTo>
                  <a:pt x="336" y="576"/>
                </a:moveTo>
                <a:lnTo>
                  <a:pt x="1200" y="1008"/>
                </a:lnTo>
                <a:lnTo>
                  <a:pt x="864" y="432"/>
                </a:lnTo>
                <a:lnTo>
                  <a:pt x="0" y="0"/>
                </a:lnTo>
                <a:lnTo>
                  <a:pt x="336" y="576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 flipV="1">
            <a:off x="7234239" y="1866900"/>
            <a:ext cx="50006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5379245" y="3181350"/>
            <a:ext cx="508397" cy="500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>
            <a:off x="4744642" y="2788444"/>
            <a:ext cx="915590" cy="1501379"/>
          </a:xfrm>
          <a:custGeom>
            <a:avLst/>
            <a:gdLst>
              <a:gd name="T0" fmla="*/ 0 w 865"/>
              <a:gd name="T1" fmla="*/ 2147483647 h 1261"/>
              <a:gd name="T2" fmla="*/ 2147483647 w 865"/>
              <a:gd name="T3" fmla="*/ 2147483647 h 1261"/>
              <a:gd name="T4" fmla="*/ 2147483647 w 865"/>
              <a:gd name="T5" fmla="*/ 2147483647 h 1261"/>
              <a:gd name="T6" fmla="*/ 0 w 865"/>
              <a:gd name="T7" fmla="*/ 0 h 1261"/>
              <a:gd name="T8" fmla="*/ 0 w 865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>
            <a:off x="6929439" y="3181350"/>
            <a:ext cx="1169194" cy="1144191"/>
          </a:xfrm>
          <a:custGeom>
            <a:avLst/>
            <a:gdLst>
              <a:gd name="T0" fmla="*/ 0 w 1105"/>
              <a:gd name="T1" fmla="*/ 2147483647 h 961"/>
              <a:gd name="T2" fmla="*/ 0 w 1105"/>
              <a:gd name="T3" fmla="*/ 2147483647 h 961"/>
              <a:gd name="T4" fmla="*/ 2147483647 w 1105"/>
              <a:gd name="T5" fmla="*/ 2147483647 h 961"/>
              <a:gd name="T6" fmla="*/ 2147483647 w 1105"/>
              <a:gd name="T7" fmla="*/ 0 h 961"/>
              <a:gd name="T8" fmla="*/ 0 w 1105"/>
              <a:gd name="T9" fmla="*/ 2147483647 h 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5"/>
              <a:gd name="T16" fmla="*/ 0 h 961"/>
              <a:gd name="T17" fmla="*/ 1105 w 1105"/>
              <a:gd name="T18" fmla="*/ 961 h 9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5" h="961">
                <a:moveTo>
                  <a:pt x="0" y="202"/>
                </a:moveTo>
                <a:lnTo>
                  <a:pt x="0" y="960"/>
                </a:lnTo>
                <a:lnTo>
                  <a:pt x="1104" y="758"/>
                </a:lnTo>
                <a:lnTo>
                  <a:pt x="1104" y="0"/>
                </a:lnTo>
                <a:lnTo>
                  <a:pt x="0" y="202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 flipV="1">
            <a:off x="7284245" y="3695700"/>
            <a:ext cx="26194" cy="1071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7081838" y="4076700"/>
            <a:ext cx="915591" cy="1501379"/>
          </a:xfrm>
          <a:custGeom>
            <a:avLst/>
            <a:gdLst>
              <a:gd name="T0" fmla="*/ 0 w 865"/>
              <a:gd name="T1" fmla="*/ 2147483647 h 1261"/>
              <a:gd name="T2" fmla="*/ 2147483647 w 865"/>
              <a:gd name="T3" fmla="*/ 2147483647 h 1261"/>
              <a:gd name="T4" fmla="*/ 2147483647 w 865"/>
              <a:gd name="T5" fmla="*/ 2147483647 h 1261"/>
              <a:gd name="T6" fmla="*/ 0 w 865"/>
              <a:gd name="T7" fmla="*/ 0 h 1261"/>
              <a:gd name="T8" fmla="*/ 0 w 865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V="1">
            <a:off x="4897042" y="3681412"/>
            <a:ext cx="482203" cy="471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 flipV="1">
            <a:off x="7310437" y="4767262"/>
            <a:ext cx="25004" cy="757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2" name="Oval 16"/>
          <p:cNvSpPr>
            <a:spLocks noChangeArrowheads="1"/>
          </p:cNvSpPr>
          <p:nvPr/>
        </p:nvSpPr>
        <p:spPr bwMode="auto">
          <a:xfrm>
            <a:off x="7264003" y="3671888"/>
            <a:ext cx="41672" cy="47625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3" name="Oval 17"/>
          <p:cNvSpPr>
            <a:spLocks noChangeArrowheads="1"/>
          </p:cNvSpPr>
          <p:nvPr/>
        </p:nvSpPr>
        <p:spPr bwMode="auto">
          <a:xfrm>
            <a:off x="5866210" y="3171825"/>
            <a:ext cx="42863" cy="47625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4" name="Freeform 18"/>
          <p:cNvSpPr>
            <a:spLocks/>
          </p:cNvSpPr>
          <p:nvPr/>
        </p:nvSpPr>
        <p:spPr bwMode="auto">
          <a:xfrm>
            <a:off x="4629150" y="4115991"/>
            <a:ext cx="295275" cy="290513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2545" name="Arc 19"/>
          <p:cNvSpPr>
            <a:spLocks/>
          </p:cNvSpPr>
          <p:nvPr/>
        </p:nvSpPr>
        <p:spPr bwMode="auto">
          <a:xfrm rot="720000">
            <a:off x="4779169" y="4127898"/>
            <a:ext cx="158354" cy="177403"/>
          </a:xfrm>
          <a:custGeom>
            <a:avLst/>
            <a:gdLst>
              <a:gd name="T0" fmla="*/ 0 w 21745"/>
              <a:gd name="T1" fmla="*/ 0 h 21600"/>
              <a:gd name="T2" fmla="*/ 1876695861 w 21745"/>
              <a:gd name="T3" fmla="*/ 2147483647 h 21600"/>
              <a:gd name="T4" fmla="*/ 12514760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6" name="Line 20"/>
          <p:cNvSpPr>
            <a:spLocks noChangeShapeType="1"/>
          </p:cNvSpPr>
          <p:nvPr/>
        </p:nvSpPr>
        <p:spPr bwMode="auto">
          <a:xfrm flipH="1">
            <a:off x="4629151" y="3992166"/>
            <a:ext cx="227410" cy="4131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7" name="Oval 21"/>
          <p:cNvSpPr>
            <a:spLocks noChangeArrowheads="1"/>
          </p:cNvSpPr>
          <p:nvPr/>
        </p:nvSpPr>
        <p:spPr bwMode="auto">
          <a:xfrm rot="-1860000">
            <a:off x="4837510" y="4131469"/>
            <a:ext cx="75009" cy="14882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8" name="Line 22"/>
          <p:cNvSpPr>
            <a:spLocks noChangeShapeType="1"/>
          </p:cNvSpPr>
          <p:nvPr/>
        </p:nvSpPr>
        <p:spPr bwMode="auto">
          <a:xfrm flipV="1">
            <a:off x="4629151" y="4296966"/>
            <a:ext cx="416719" cy="1083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49" name="Freeform 23"/>
          <p:cNvSpPr>
            <a:spLocks/>
          </p:cNvSpPr>
          <p:nvPr/>
        </p:nvSpPr>
        <p:spPr bwMode="auto">
          <a:xfrm>
            <a:off x="7067550" y="5487591"/>
            <a:ext cx="295275" cy="290513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2550" name="Arc 24"/>
          <p:cNvSpPr>
            <a:spLocks/>
          </p:cNvSpPr>
          <p:nvPr/>
        </p:nvSpPr>
        <p:spPr bwMode="auto">
          <a:xfrm rot="720000">
            <a:off x="7217569" y="5499498"/>
            <a:ext cx="158354" cy="177403"/>
          </a:xfrm>
          <a:custGeom>
            <a:avLst/>
            <a:gdLst>
              <a:gd name="T0" fmla="*/ 0 w 21745"/>
              <a:gd name="T1" fmla="*/ 0 h 21600"/>
              <a:gd name="T2" fmla="*/ 1876695861 w 21745"/>
              <a:gd name="T3" fmla="*/ 2147483647 h 21600"/>
              <a:gd name="T4" fmla="*/ 12514760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51" name="Line 25"/>
          <p:cNvSpPr>
            <a:spLocks noChangeShapeType="1"/>
          </p:cNvSpPr>
          <p:nvPr/>
        </p:nvSpPr>
        <p:spPr bwMode="auto">
          <a:xfrm flipH="1">
            <a:off x="7067551" y="5363766"/>
            <a:ext cx="227410" cy="4131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52" name="Oval 26"/>
          <p:cNvSpPr>
            <a:spLocks noChangeArrowheads="1"/>
          </p:cNvSpPr>
          <p:nvPr/>
        </p:nvSpPr>
        <p:spPr bwMode="auto">
          <a:xfrm rot="-1860000">
            <a:off x="7275910" y="5503069"/>
            <a:ext cx="75009" cy="14882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53" name="Line 27"/>
          <p:cNvSpPr>
            <a:spLocks noChangeShapeType="1"/>
          </p:cNvSpPr>
          <p:nvPr/>
        </p:nvSpPr>
        <p:spPr bwMode="auto">
          <a:xfrm flipV="1">
            <a:off x="7067551" y="5668566"/>
            <a:ext cx="416719" cy="1083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54" name="Rectangle 2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Stereo image rectification</a:t>
            </a:r>
          </a:p>
        </p:txBody>
      </p:sp>
      <p:sp>
        <p:nvSpPr>
          <p:cNvPr id="416797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400050" y="5657851"/>
            <a:ext cx="5543550" cy="304799"/>
          </a:xfrm>
          <a:noFill/>
        </p:spPr>
        <p:txBody>
          <a:bodyPr/>
          <a:lstStyle/>
          <a:p>
            <a:pPr marL="0" indent="0"/>
            <a:r>
              <a:rPr lang="en-US" sz="1050" dirty="0"/>
              <a:t>C. Loop and Z. Zhang. </a:t>
            </a:r>
            <a:r>
              <a:rPr lang="en-US" sz="1050" dirty="0">
                <a:hlinkClick r:id="rId3"/>
              </a:rPr>
              <a:t>Computing Rectifying Homographies for Stereo Vision</a:t>
            </a:r>
            <a:r>
              <a:rPr lang="en-US" sz="1050" dirty="0"/>
              <a:t>. CVPR 1999</a:t>
            </a:r>
            <a:endParaRPr lang="en-US" sz="1200" dirty="0"/>
          </a:p>
        </p:txBody>
      </p:sp>
      <p:sp>
        <p:nvSpPr>
          <p:cNvPr id="22556" name="Line 35"/>
          <p:cNvSpPr>
            <a:spLocks noChangeShapeType="1"/>
          </p:cNvSpPr>
          <p:nvPr/>
        </p:nvSpPr>
        <p:spPr bwMode="auto">
          <a:xfrm>
            <a:off x="5666186" y="3288508"/>
            <a:ext cx="1420415" cy="78462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2557" name="Line 36"/>
          <p:cNvSpPr>
            <a:spLocks noChangeShapeType="1"/>
          </p:cNvSpPr>
          <p:nvPr/>
        </p:nvSpPr>
        <p:spPr bwMode="auto">
          <a:xfrm>
            <a:off x="5660231" y="4286251"/>
            <a:ext cx="1420416" cy="78462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416798" name="Line 30"/>
          <p:cNvSpPr>
            <a:spLocks noChangeShapeType="1"/>
          </p:cNvSpPr>
          <p:nvPr/>
        </p:nvSpPr>
        <p:spPr bwMode="auto">
          <a:xfrm>
            <a:off x="4744642" y="3326606"/>
            <a:ext cx="907256" cy="5012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416799" name="Line 31"/>
          <p:cNvSpPr>
            <a:spLocks noChangeShapeType="1"/>
          </p:cNvSpPr>
          <p:nvPr/>
        </p:nvSpPr>
        <p:spPr bwMode="auto">
          <a:xfrm>
            <a:off x="7093745" y="4636294"/>
            <a:ext cx="907256" cy="5012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416806" name="Line 38"/>
          <p:cNvSpPr>
            <a:spLocks noChangeShapeType="1"/>
          </p:cNvSpPr>
          <p:nvPr/>
        </p:nvSpPr>
        <p:spPr bwMode="auto">
          <a:xfrm>
            <a:off x="5666186" y="3840958"/>
            <a:ext cx="1420415" cy="78462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22561" name="Oval 14"/>
          <p:cNvSpPr>
            <a:spLocks noChangeArrowheads="1"/>
          </p:cNvSpPr>
          <p:nvPr/>
        </p:nvSpPr>
        <p:spPr bwMode="auto">
          <a:xfrm>
            <a:off x="7289006" y="4731544"/>
            <a:ext cx="42863" cy="47625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2562" name="Oval 15"/>
          <p:cNvSpPr>
            <a:spLocks noChangeArrowheads="1"/>
          </p:cNvSpPr>
          <p:nvPr/>
        </p:nvSpPr>
        <p:spPr bwMode="auto">
          <a:xfrm>
            <a:off x="5357812" y="3657600"/>
            <a:ext cx="42863" cy="47625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F59EA1-ABB9-2942-9195-597C9E78D8F7}"/>
              </a:ext>
            </a:extLst>
          </p:cNvPr>
          <p:cNvSpPr txBox="1"/>
          <p:nvPr/>
        </p:nvSpPr>
        <p:spPr>
          <a:xfrm>
            <a:off x="638063" y="1633286"/>
            <a:ext cx="44238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 dirty="0"/>
              <a:t>If the image planes are not parallel, we can find </a:t>
            </a:r>
            <a:r>
              <a:rPr lang="en-US" sz="2100" dirty="0" err="1"/>
              <a:t>homographies</a:t>
            </a:r>
            <a:r>
              <a:rPr lang="en-US" sz="2100" dirty="0"/>
              <a:t> to project each view onto a common plane parallel to the baseline</a:t>
            </a:r>
          </a:p>
        </p:txBody>
      </p:sp>
    </p:spTree>
    <p:extLst>
      <p:ext uri="{BB962C8B-B14F-4D97-AF65-F5344CB8AC3E}">
        <p14:creationId xmlns:p14="http://schemas.microsoft.com/office/powerpoint/2010/main" val="17138346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 image rectification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Before rectification: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DE314-91B5-AF4E-B0DA-C8CBD359D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2046589"/>
            <a:ext cx="8858250" cy="3554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921E21-E378-F340-8AA4-1A9401146AAA}"/>
              </a:ext>
            </a:extLst>
          </p:cNvPr>
          <p:cNvSpPr txBox="1"/>
          <p:nvPr/>
        </p:nvSpPr>
        <p:spPr>
          <a:xfrm>
            <a:off x="8092938" y="5712767"/>
            <a:ext cx="9717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hlinkClick r:id="rId4"/>
              </a:rPr>
              <a:t>Image source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7913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Stereo image rectification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dirty="0"/>
              <a:t>After rectification: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E79AD-3D4D-B14F-81A4-404A682AD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" y="1885950"/>
            <a:ext cx="8921799" cy="4000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D77D0C-E84F-8546-9880-43571ADB8133}"/>
              </a:ext>
            </a:extLst>
          </p:cNvPr>
          <p:cNvSpPr txBox="1"/>
          <p:nvPr/>
        </p:nvSpPr>
        <p:spPr>
          <a:xfrm>
            <a:off x="8092938" y="5712767"/>
            <a:ext cx="9717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hlinkClick r:id="rId4"/>
              </a:rPr>
              <a:t>Image source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79886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BA07-5826-6340-B31B-EBBE9455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rectification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E9E27-A424-A445-9FA9-FD58EE39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ttp://www.ifp.illinois.edu/~yuhuang/rectify/orig_4_5_bd.JPG" descr="http://www.ifp.illinois.edu/~yuhuang/rectify/orig_4_5_bd.JPG">
            <a:extLst>
              <a:ext uri="{FF2B5EF4-FFF2-40B4-BE49-F238E27FC236}">
                <a16:creationId xmlns:a16="http://schemas.microsoft.com/office/drawing/2014/main" id="{BCB99079-3133-504A-BFAF-4823DCB5A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068" y="1557137"/>
            <a:ext cx="5793582" cy="21550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http://www.ifp.illinois.edu/~yuhuang/rectify/rectif_4_5_bd.JPG" descr="http://www.ifp.illinois.edu/~yuhuang/rectify/rectif_4_5_bd.JPG">
            <a:extLst>
              <a:ext uri="{FF2B5EF4-FFF2-40B4-BE49-F238E27FC236}">
                <a16:creationId xmlns:a16="http://schemas.microsoft.com/office/drawing/2014/main" id="{B4DECC29-7F05-6F43-9D29-697C583DD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3785986"/>
            <a:ext cx="5829301" cy="214431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>
            <a:extLst>
              <a:ext uri="{FF2B5EF4-FFF2-40B4-BE49-F238E27FC236}">
                <a16:creationId xmlns:a16="http://schemas.microsoft.com/office/drawing/2014/main" id="{1ED715F3-0514-994B-8A74-BBF4308AEB16}"/>
              </a:ext>
            </a:extLst>
          </p:cNvPr>
          <p:cNvSpPr/>
          <p:nvPr/>
        </p:nvSpPr>
        <p:spPr>
          <a:xfrm>
            <a:off x="1693068" y="2071488"/>
            <a:ext cx="5793582" cy="1"/>
          </a:xfrm>
          <a:prstGeom prst="line">
            <a:avLst/>
          </a:prstGeom>
          <a:ln w="12700">
            <a:solidFill>
              <a:srgbClr val="33CC33"/>
            </a:solidFill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7" name="Line">
            <a:extLst>
              <a:ext uri="{FF2B5EF4-FFF2-40B4-BE49-F238E27FC236}">
                <a16:creationId xmlns:a16="http://schemas.microsoft.com/office/drawing/2014/main" id="{C325BE09-9203-274C-934E-56FF52E5D730}"/>
              </a:ext>
            </a:extLst>
          </p:cNvPr>
          <p:cNvSpPr/>
          <p:nvPr/>
        </p:nvSpPr>
        <p:spPr>
          <a:xfrm>
            <a:off x="1693068" y="2485826"/>
            <a:ext cx="5793582" cy="1"/>
          </a:xfrm>
          <a:prstGeom prst="line">
            <a:avLst/>
          </a:prstGeom>
          <a:ln w="12700">
            <a:solidFill>
              <a:srgbClr val="33CC33"/>
            </a:solidFill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8" name="Line">
            <a:extLst>
              <a:ext uri="{FF2B5EF4-FFF2-40B4-BE49-F238E27FC236}">
                <a16:creationId xmlns:a16="http://schemas.microsoft.com/office/drawing/2014/main" id="{F7C143A0-CD5B-8945-9DF2-A1079CE3E394}"/>
              </a:ext>
            </a:extLst>
          </p:cNvPr>
          <p:cNvSpPr/>
          <p:nvPr/>
        </p:nvSpPr>
        <p:spPr>
          <a:xfrm>
            <a:off x="1693068" y="3516907"/>
            <a:ext cx="5793582" cy="1"/>
          </a:xfrm>
          <a:prstGeom prst="line">
            <a:avLst/>
          </a:prstGeom>
          <a:ln w="12700">
            <a:solidFill>
              <a:srgbClr val="33CC33"/>
            </a:solidFill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9" name="Unrectified">
            <a:extLst>
              <a:ext uri="{FF2B5EF4-FFF2-40B4-BE49-F238E27FC236}">
                <a16:creationId xmlns:a16="http://schemas.microsoft.com/office/drawing/2014/main" id="{1B82985A-E5A9-6243-B33D-BC7F4A49B12F}"/>
              </a:ext>
            </a:extLst>
          </p:cNvPr>
          <p:cNvSpPr txBox="1"/>
          <p:nvPr/>
        </p:nvSpPr>
        <p:spPr>
          <a:xfrm>
            <a:off x="1693068" y="1567852"/>
            <a:ext cx="1943100" cy="334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642915"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1725" dirty="0">
                <a:solidFill>
                  <a:schemeClr val="bg1"/>
                </a:solidFill>
              </a:rPr>
              <a:t>Unrectified</a:t>
            </a:r>
          </a:p>
        </p:txBody>
      </p:sp>
      <p:sp>
        <p:nvSpPr>
          <p:cNvPr id="10" name="Rectified">
            <a:extLst>
              <a:ext uri="{FF2B5EF4-FFF2-40B4-BE49-F238E27FC236}">
                <a16:creationId xmlns:a16="http://schemas.microsoft.com/office/drawing/2014/main" id="{90E4CE26-BD78-9B45-9C69-70546E5AA920}"/>
              </a:ext>
            </a:extLst>
          </p:cNvPr>
          <p:cNvSpPr txBox="1"/>
          <p:nvPr/>
        </p:nvSpPr>
        <p:spPr>
          <a:xfrm>
            <a:off x="1664493" y="3785986"/>
            <a:ext cx="1943100" cy="334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642915"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1725">
                <a:solidFill>
                  <a:schemeClr val="bg1"/>
                </a:solidFill>
              </a:rPr>
              <a:t>Rectified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01A59DAA-3C0B-5B45-A805-552A3D5620EC}"/>
              </a:ext>
            </a:extLst>
          </p:cNvPr>
          <p:cNvSpPr/>
          <p:nvPr/>
        </p:nvSpPr>
        <p:spPr>
          <a:xfrm>
            <a:off x="1675210" y="4139604"/>
            <a:ext cx="5793583" cy="1"/>
          </a:xfrm>
          <a:prstGeom prst="line">
            <a:avLst/>
          </a:prstGeom>
          <a:ln w="12700">
            <a:solidFill>
              <a:srgbClr val="33CC33"/>
            </a:solidFill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16CAFAA1-4802-6442-8330-6F491117E262}"/>
              </a:ext>
            </a:extLst>
          </p:cNvPr>
          <p:cNvSpPr/>
          <p:nvPr/>
        </p:nvSpPr>
        <p:spPr>
          <a:xfrm>
            <a:off x="1663304" y="4501554"/>
            <a:ext cx="5793583" cy="1"/>
          </a:xfrm>
          <a:prstGeom prst="line">
            <a:avLst/>
          </a:prstGeom>
          <a:ln w="12700">
            <a:solidFill>
              <a:srgbClr val="33CC33"/>
            </a:solidFill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3" name="Line">
            <a:extLst>
              <a:ext uri="{FF2B5EF4-FFF2-40B4-BE49-F238E27FC236}">
                <a16:creationId xmlns:a16="http://schemas.microsoft.com/office/drawing/2014/main" id="{AF506EF7-6A22-8B40-840A-4BC3D2641E8A}"/>
              </a:ext>
            </a:extLst>
          </p:cNvPr>
          <p:cNvSpPr/>
          <p:nvPr/>
        </p:nvSpPr>
        <p:spPr>
          <a:xfrm>
            <a:off x="1675210" y="4863504"/>
            <a:ext cx="5793583" cy="1"/>
          </a:xfrm>
          <a:prstGeom prst="line">
            <a:avLst/>
          </a:prstGeom>
          <a:ln w="12700">
            <a:solidFill>
              <a:srgbClr val="33CC33"/>
            </a:solidFill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D998F410-A4EE-E341-80B5-7732B59841DF}"/>
              </a:ext>
            </a:extLst>
          </p:cNvPr>
          <p:cNvSpPr/>
          <p:nvPr/>
        </p:nvSpPr>
        <p:spPr>
          <a:xfrm>
            <a:off x="1675210" y="5220692"/>
            <a:ext cx="5793583" cy="1"/>
          </a:xfrm>
          <a:prstGeom prst="line">
            <a:avLst/>
          </a:prstGeom>
          <a:ln w="12700">
            <a:solidFill>
              <a:srgbClr val="33CC33"/>
            </a:solidFill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30EBC9F2-CFEB-F148-A4B4-D3D04E4E5BC3}"/>
              </a:ext>
            </a:extLst>
          </p:cNvPr>
          <p:cNvSpPr/>
          <p:nvPr/>
        </p:nvSpPr>
        <p:spPr>
          <a:xfrm>
            <a:off x="1664493" y="5581451"/>
            <a:ext cx="5793582" cy="1"/>
          </a:xfrm>
          <a:prstGeom prst="line">
            <a:avLst/>
          </a:prstGeom>
          <a:ln w="12700">
            <a:solidFill>
              <a:srgbClr val="33CC33"/>
            </a:solidFill>
          </a:ln>
        </p:spPr>
        <p:txBody>
          <a:bodyPr lIns="34289" rIns="34289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265719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425</Words>
  <Application>Microsoft Macintosh PowerPoint</Application>
  <PresentationFormat>On-screen Show (4:3)</PresentationFormat>
  <Paragraphs>85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Cambria Math</vt:lpstr>
      <vt:lpstr>Times New Roman</vt:lpstr>
      <vt:lpstr>Office Theme</vt:lpstr>
      <vt:lpstr>Stereo overview</vt:lpstr>
      <vt:lpstr>Recall triangulation</vt:lpstr>
      <vt:lpstr>Setup</vt:lpstr>
      <vt:lpstr>Strategy</vt:lpstr>
      <vt:lpstr>Stereo image rectification</vt:lpstr>
      <vt:lpstr>Stereo image rectification</vt:lpstr>
      <vt:lpstr>Stereo image rectification</vt:lpstr>
      <vt:lpstr>Stereo image rectification</vt:lpstr>
      <vt:lpstr>Another rectification example</vt:lpstr>
      <vt:lpstr>Easy cameras</vt:lpstr>
      <vt:lpstr>Easy cameras</vt:lpstr>
      <vt:lpstr>Easy cameras</vt:lpstr>
      <vt:lpstr>Easy cameras</vt:lpstr>
      <vt:lpstr>Stereograms</vt:lpstr>
      <vt:lpstr>Stereo in people</vt:lpstr>
      <vt:lpstr>RDS-II</vt:lpstr>
      <vt:lpstr>RDS-III</vt:lpstr>
      <vt:lpstr>Basic stereo recipe</vt:lpstr>
      <vt:lpstr>Effect of baseline on stereo results</vt:lpstr>
      <vt:lpstr>Some points don’t have matches</vt:lpstr>
      <vt:lpstr>Some points don’t have matches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11</cp:revision>
  <dcterms:created xsi:type="dcterms:W3CDTF">2026-03-10T14:46:22Z</dcterms:created>
  <dcterms:modified xsi:type="dcterms:W3CDTF">2026-03-10T18:23:43Z</dcterms:modified>
</cp:coreProperties>
</file>