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14" r:id="rId3"/>
    <p:sldId id="2937" r:id="rId4"/>
    <p:sldId id="2792" r:id="rId5"/>
    <p:sldId id="2924" r:id="rId6"/>
    <p:sldId id="2793" r:id="rId7"/>
    <p:sldId id="2925" r:id="rId8"/>
    <p:sldId id="2794" r:id="rId9"/>
    <p:sldId id="2795" r:id="rId10"/>
    <p:sldId id="2938" r:id="rId11"/>
    <p:sldId id="2939" r:id="rId12"/>
    <p:sldId id="2940" r:id="rId13"/>
    <p:sldId id="2941" r:id="rId14"/>
    <p:sldId id="2942" r:id="rId15"/>
    <p:sldId id="2943" r:id="rId16"/>
    <p:sldId id="2912" r:id="rId17"/>
    <p:sldId id="2800" r:id="rId18"/>
    <p:sldId id="2944" r:id="rId19"/>
    <p:sldId id="2945" r:id="rId20"/>
    <p:sldId id="2946" r:id="rId21"/>
    <p:sldId id="2948" r:id="rId22"/>
    <p:sldId id="2947" r:id="rId23"/>
    <p:sldId id="2949" r:id="rId24"/>
    <p:sldId id="2950" r:id="rId25"/>
    <p:sldId id="2951" r:id="rId26"/>
    <p:sldId id="2952" r:id="rId27"/>
    <p:sldId id="2953" r:id="rId28"/>
    <p:sldId id="295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7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3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3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3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89F661-7B5D-C245-AF3D-3879D6120B98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68665-98FF-A74E-A433-0C82EA69E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8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0E4E-13AA-A347-191F-32B090A94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A2CEC-0835-C9E3-5CAE-EC4AD5ADC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372111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4B067-DACC-40EF-2630-6F5BDA416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-&gt; broken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169BD-A193-3FF8-D5BC-F3608AB5E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4EC85-2FFA-7CB6-3568-D69DFFCC2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37492"/>
            <a:ext cx="7772400" cy="895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0425C-F8D1-2A60-12D4-F2A61430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6" y="2488474"/>
            <a:ext cx="4607034" cy="43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F5E3-5553-D241-689D-DADA7579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abstract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B352-9305-C967-E8C8-63B7628EB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B51E7-05B8-F2C3-5958-6450F5CA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68803"/>
            <a:ext cx="7772400" cy="49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8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214F-12B6-22BD-715B-F50CFD9A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B941-B987-67AF-AC51-C42BBDFB9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7F77E-5731-93F1-14DF-A9039903B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2" y="415002"/>
            <a:ext cx="7772400" cy="895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0FE15-CD1A-5BDF-5D80-EDE6CB7C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82" y="1387474"/>
            <a:ext cx="5384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FFE8-E803-AF38-10FF-45A7C94C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EA45-639E-8EAC-A6FC-DE397D574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2AB9F-62FE-C63E-70FE-3E97BC04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" y="1825625"/>
            <a:ext cx="8983714" cy="4553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B32AD-5BB2-4AFB-62B2-DDBBC7919293}"/>
              </a:ext>
            </a:extLst>
          </p:cNvPr>
          <p:cNvSpPr txBox="1"/>
          <p:nvPr/>
        </p:nvSpPr>
        <p:spPr>
          <a:xfrm>
            <a:off x="3148910" y="6055848"/>
            <a:ext cx="3812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Hungarian algorithm</a:t>
            </a:r>
          </a:p>
          <a:p>
            <a:r>
              <a:rPr lang="en-US" dirty="0"/>
              <a:t>Weights from appearance, dynamics</a:t>
            </a:r>
          </a:p>
        </p:txBody>
      </p:sp>
    </p:spTree>
    <p:extLst>
      <p:ext uri="{BB962C8B-B14F-4D97-AF65-F5344CB8AC3E}">
        <p14:creationId xmlns:p14="http://schemas.microsoft.com/office/powerpoint/2010/main" val="17634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8FBB-160D-BCD7-EA4C-22ABCD0A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4E556-8A7A-16DA-255A-D558788F6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between feature vectors</a:t>
            </a:r>
          </a:p>
          <a:p>
            <a:pPr lvl="1"/>
            <a:r>
              <a:rPr lang="en-US" dirty="0"/>
              <a:t>tracks could have multiple</a:t>
            </a:r>
          </a:p>
          <a:p>
            <a:pPr lvl="2"/>
            <a:r>
              <a:rPr lang="en-US" dirty="0"/>
              <a:t>memory</a:t>
            </a:r>
          </a:p>
          <a:p>
            <a:r>
              <a:rPr lang="en-US" dirty="0"/>
              <a:t>Some test of distance</a:t>
            </a:r>
          </a:p>
          <a:p>
            <a:pPr lvl="1"/>
            <a:r>
              <a:rPr lang="en-US" dirty="0"/>
              <a:t>between predicted </a:t>
            </a:r>
            <a:r>
              <a:rPr lang="en-US" dirty="0" err="1"/>
              <a:t>pos’n</a:t>
            </a:r>
            <a:r>
              <a:rPr lang="en-US" dirty="0"/>
              <a:t> and true </a:t>
            </a:r>
            <a:r>
              <a:rPr lang="en-US" dirty="0" err="1"/>
              <a:t>pos’n</a:t>
            </a:r>
            <a:endParaRPr lang="en-US" dirty="0"/>
          </a:p>
          <a:p>
            <a:pPr lvl="2"/>
            <a:r>
              <a:rPr lang="en-US" dirty="0"/>
              <a:t>1-IOU has a good record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BE142-CD74-BEFF-0900-B04A2EAE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Reidentification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38923B-0C71-224A-CE89-A7A9B94D8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455" y="1522027"/>
            <a:ext cx="8376745" cy="48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8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630F-C8D0-94F6-C810-D5302234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Kalman Filter story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02A06E0-5D30-93E4-70F5-73FCF37484B2}"/>
              </a:ext>
            </a:extLst>
          </p:cNvPr>
          <p:cNvSpPr/>
          <p:nvPr/>
        </p:nvSpPr>
        <p:spPr>
          <a:xfrm>
            <a:off x="657648" y="3537160"/>
            <a:ext cx="4241101" cy="79209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A047C26-CB86-EB80-A718-2C127A0CF016}"/>
              </a:ext>
            </a:extLst>
          </p:cNvPr>
          <p:cNvSpPr/>
          <p:nvPr/>
        </p:nvSpPr>
        <p:spPr>
          <a:xfrm>
            <a:off x="27072" y="4478994"/>
            <a:ext cx="5560684" cy="1500701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3025B969-BA3C-3183-5A2C-F08CCF0E7C25}"/>
              </a:ext>
            </a:extLst>
          </p:cNvPr>
          <p:cNvSpPr/>
          <p:nvPr/>
        </p:nvSpPr>
        <p:spPr>
          <a:xfrm>
            <a:off x="965510" y="2636206"/>
            <a:ext cx="3390099" cy="821183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9AF45E6-CC35-14A9-5DD2-98DBEF257588}"/>
              </a:ext>
            </a:extLst>
          </p:cNvPr>
          <p:cNvSpPr/>
          <p:nvPr/>
        </p:nvSpPr>
        <p:spPr>
          <a:xfrm>
            <a:off x="1318562" y="1829366"/>
            <a:ext cx="2800350" cy="738401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 dirty="0"/>
          </a:p>
        </p:txBody>
      </p:sp>
      <p:sp>
        <p:nvSpPr>
          <p:cNvPr id="8" name="Have:">
            <a:extLst>
              <a:ext uri="{FF2B5EF4-FFF2-40B4-BE49-F238E27FC236}">
                <a16:creationId xmlns:a16="http://schemas.microsoft.com/office/drawing/2014/main" id="{1258001A-0CB3-15F7-F6C2-5F8E8921B0DD}"/>
              </a:ext>
            </a:extLst>
          </p:cNvPr>
          <p:cNvSpPr txBox="1"/>
          <p:nvPr/>
        </p:nvSpPr>
        <p:spPr>
          <a:xfrm>
            <a:off x="1426828" y="1829367"/>
            <a:ext cx="631553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Have:</a:t>
            </a:r>
          </a:p>
        </p:txBody>
      </p:sp>
      <p:sp>
        <p:nvSpPr>
          <p:cNvPr id="9" name="Construct:">
            <a:extLst>
              <a:ext uri="{FF2B5EF4-FFF2-40B4-BE49-F238E27FC236}">
                <a16:creationId xmlns:a16="http://schemas.microsoft.com/office/drawing/2014/main" id="{94B8E5F7-60FA-51CD-A0E7-38BE615FE8F2}"/>
              </a:ext>
            </a:extLst>
          </p:cNvPr>
          <p:cNvSpPr txBox="1"/>
          <p:nvPr/>
        </p:nvSpPr>
        <p:spPr>
          <a:xfrm>
            <a:off x="1138835" y="2671575"/>
            <a:ext cx="1038188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Construct:</a:t>
            </a:r>
          </a:p>
        </p:txBody>
      </p:sp>
      <p:sp>
        <p:nvSpPr>
          <p:cNvPr id="10" name="Now construct:">
            <a:extLst>
              <a:ext uri="{FF2B5EF4-FFF2-40B4-BE49-F238E27FC236}">
                <a16:creationId xmlns:a16="http://schemas.microsoft.com/office/drawing/2014/main" id="{94B573D5-5159-A962-A812-486DCF6285AE}"/>
              </a:ext>
            </a:extLst>
          </p:cNvPr>
          <p:cNvSpPr txBox="1"/>
          <p:nvPr/>
        </p:nvSpPr>
        <p:spPr>
          <a:xfrm>
            <a:off x="210645" y="4478994"/>
            <a:ext cx="1488803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Now construct:</a:t>
            </a:r>
          </a:p>
        </p:txBody>
      </p:sp>
      <p:sp>
        <p:nvSpPr>
          <p:cNvPr id="11" name="Measurement arrives:">
            <a:extLst>
              <a:ext uri="{FF2B5EF4-FFF2-40B4-BE49-F238E27FC236}">
                <a16:creationId xmlns:a16="http://schemas.microsoft.com/office/drawing/2014/main" id="{3C1EF54E-211F-BA16-8C08-C966CF125AA8}"/>
              </a:ext>
            </a:extLst>
          </p:cNvPr>
          <p:cNvSpPr txBox="1"/>
          <p:nvPr/>
        </p:nvSpPr>
        <p:spPr>
          <a:xfrm>
            <a:off x="1742604" y="3740339"/>
            <a:ext cx="2129620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Measurement arrives: 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496E147-B5DD-BF66-C04E-E7A91C88799E}"/>
              </a:ext>
            </a:extLst>
          </p:cNvPr>
          <p:cNvSpPr/>
          <p:nvPr/>
        </p:nvSpPr>
        <p:spPr>
          <a:xfrm>
            <a:off x="5705295" y="4836202"/>
            <a:ext cx="3488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4E5B353-ACF5-495A-452E-31B837685008}"/>
              </a:ext>
            </a:extLst>
          </p:cNvPr>
          <p:cNvSpPr/>
          <p:nvPr/>
        </p:nvSpPr>
        <p:spPr>
          <a:xfrm flipV="1">
            <a:off x="6050486" y="2196975"/>
            <a:ext cx="0" cy="263922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7199BCC1-39A9-7525-30C2-9EA8FF1F64E6}"/>
              </a:ext>
            </a:extLst>
          </p:cNvPr>
          <p:cNvSpPr/>
          <p:nvPr/>
        </p:nvSpPr>
        <p:spPr>
          <a:xfrm flipH="1">
            <a:off x="4794983" y="2196975"/>
            <a:ext cx="12497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350"/>
          </a:p>
        </p:txBody>
      </p:sp>
      <p:sp>
        <p:nvSpPr>
          <p:cNvPr id="15" name="Mean and covariance of posterior…">
            <a:extLst>
              <a:ext uri="{FF2B5EF4-FFF2-40B4-BE49-F238E27FC236}">
                <a16:creationId xmlns:a16="http://schemas.microsoft.com/office/drawing/2014/main" id="{96630795-486A-BDFD-0C4F-DAB5794669BE}"/>
              </a:ext>
            </a:extLst>
          </p:cNvPr>
          <p:cNvSpPr txBox="1"/>
          <p:nvPr/>
        </p:nvSpPr>
        <p:spPr>
          <a:xfrm>
            <a:off x="1493853" y="2056409"/>
            <a:ext cx="321491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Mean and covariance of posterior </a:t>
            </a:r>
          </a:p>
          <a:p>
            <a:r>
              <a:rPr sz="1350" dirty="0"/>
              <a:t>after i</a:t>
            </a:r>
            <a:r>
              <a:rPr lang="en-US" sz="1350" dirty="0"/>
              <a:t>-1</a:t>
            </a:r>
            <a:r>
              <a:rPr sz="1350" dirty="0"/>
              <a:t>’th measurement</a:t>
            </a:r>
          </a:p>
        </p:txBody>
      </p:sp>
      <p:sp>
        <p:nvSpPr>
          <p:cNvPr id="16" name="Mean and covariance of predictive…">
            <a:extLst>
              <a:ext uri="{FF2B5EF4-FFF2-40B4-BE49-F238E27FC236}">
                <a16:creationId xmlns:a16="http://schemas.microsoft.com/office/drawing/2014/main" id="{64A0A246-DA3F-1DC6-318C-DA4EE12DE8E5}"/>
              </a:ext>
            </a:extLst>
          </p:cNvPr>
          <p:cNvSpPr txBox="1"/>
          <p:nvPr/>
        </p:nvSpPr>
        <p:spPr>
          <a:xfrm>
            <a:off x="1193983" y="2928891"/>
            <a:ext cx="381465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Mean and covariance of predictive</a:t>
            </a:r>
          </a:p>
          <a:p>
            <a:r>
              <a:rPr sz="1350" dirty="0"/>
              <a:t>distribution just before </a:t>
            </a:r>
            <a:r>
              <a:rPr sz="1350" dirty="0" err="1"/>
              <a:t>i’th</a:t>
            </a:r>
            <a:r>
              <a:rPr sz="1350" dirty="0"/>
              <a:t> measurement</a:t>
            </a:r>
          </a:p>
        </p:txBody>
      </p:sp>
      <p:sp>
        <p:nvSpPr>
          <p:cNvPr id="17" name="Mean and covariance of posterior…">
            <a:extLst>
              <a:ext uri="{FF2B5EF4-FFF2-40B4-BE49-F238E27FC236}">
                <a16:creationId xmlns:a16="http://schemas.microsoft.com/office/drawing/2014/main" id="{84721271-8BA5-F7C1-7568-FCCAA33182D8}"/>
              </a:ext>
            </a:extLst>
          </p:cNvPr>
          <p:cNvSpPr txBox="1"/>
          <p:nvPr/>
        </p:nvSpPr>
        <p:spPr>
          <a:xfrm>
            <a:off x="1052088" y="4665018"/>
            <a:ext cx="381465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sz="1350" dirty="0"/>
              <a:t>Mean and covariance of posterior</a:t>
            </a:r>
          </a:p>
          <a:p>
            <a:r>
              <a:rPr sz="1350" dirty="0"/>
              <a:t>distribution just </a:t>
            </a:r>
            <a:r>
              <a:rPr lang="en-US" sz="1350" dirty="0"/>
              <a:t>after </a:t>
            </a:r>
            <a:r>
              <a:rPr sz="1350" dirty="0" err="1"/>
              <a:t>i</a:t>
            </a:r>
            <a:r>
              <a:rPr lang="en-US" sz="1350" dirty="0" err="1"/>
              <a:t>’</a:t>
            </a:r>
            <a:r>
              <a:rPr sz="1350" dirty="0" err="1"/>
              <a:t>th</a:t>
            </a:r>
            <a:r>
              <a:rPr sz="1350" dirty="0"/>
              <a:t> measurement</a:t>
            </a:r>
          </a:p>
        </p:txBody>
      </p:sp>
      <p:sp>
        <p:nvSpPr>
          <p:cNvPr id="18" name="posterior covar is weighted combo…">
            <a:extLst>
              <a:ext uri="{FF2B5EF4-FFF2-40B4-BE49-F238E27FC236}">
                <a16:creationId xmlns:a16="http://schemas.microsoft.com/office/drawing/2014/main" id="{3E36378C-84AD-C177-2E3E-7BA5D3656E2B}"/>
              </a:ext>
            </a:extLst>
          </p:cNvPr>
          <p:cNvSpPr txBox="1"/>
          <p:nvPr/>
        </p:nvSpPr>
        <p:spPr>
          <a:xfrm>
            <a:off x="1623815" y="5135966"/>
            <a:ext cx="324717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endParaRPr lang="en-US" sz="1350" dirty="0"/>
          </a:p>
          <a:p>
            <a:endParaRPr sz="1350" dirty="0"/>
          </a:p>
        </p:txBody>
      </p:sp>
      <p:sp>
        <p:nvSpPr>
          <p:cNvPr id="19" name="posterior mean is weighted combo…">
            <a:extLst>
              <a:ext uri="{FF2B5EF4-FFF2-40B4-BE49-F238E27FC236}">
                <a16:creationId xmlns:a16="http://schemas.microsoft.com/office/drawing/2014/main" id="{0A6D8103-999A-04F5-F6E5-ACA080CC6FE7}"/>
              </a:ext>
            </a:extLst>
          </p:cNvPr>
          <p:cNvSpPr txBox="1"/>
          <p:nvPr/>
        </p:nvSpPr>
        <p:spPr>
          <a:xfrm>
            <a:off x="150602" y="5280467"/>
            <a:ext cx="26550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1350" dirty="0"/>
              <a:t>posterior mean is weighted combo</a:t>
            </a:r>
          </a:p>
          <a:p>
            <a:r>
              <a:rPr sz="1350" dirty="0"/>
              <a:t>of prior mean and measurement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B7E49A-90F9-AB64-54A2-91E77B79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83" y="1204236"/>
            <a:ext cx="2030342" cy="13034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29908-D695-8E68-66F9-C6748A3B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17" y="2362615"/>
            <a:ext cx="2030329" cy="13777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7996DA-C85C-AAC2-9D54-AF2E80B3F002}"/>
              </a:ext>
            </a:extLst>
          </p:cNvPr>
          <p:cNvSpPr txBox="1"/>
          <p:nvPr/>
        </p:nvSpPr>
        <p:spPr>
          <a:xfrm>
            <a:off x="4433801" y="2685580"/>
            <a:ext cx="16331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This predicts where</a:t>
            </a:r>
          </a:p>
          <a:p>
            <a:r>
              <a:rPr lang="en-US" sz="1350" dirty="0"/>
              <a:t>Boxes might be in</a:t>
            </a:r>
          </a:p>
          <a:p>
            <a:r>
              <a:rPr lang="en-US" sz="1350" dirty="0"/>
              <a:t>Next frame</a:t>
            </a:r>
          </a:p>
        </p:txBody>
      </p:sp>
    </p:spTree>
    <p:extLst>
      <p:ext uri="{BB962C8B-B14F-4D97-AF65-F5344CB8AC3E}">
        <p14:creationId xmlns:p14="http://schemas.microsoft.com/office/powerpoint/2010/main" val="3412001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9A10-C23B-8968-D7FC-BC36E4E66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D1E9-0571-D6E1-F61A-9FDA63E6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Attaching a Kalman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ABB2-AB02-6CC4-B130-C28F588B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56885"/>
          </a:xfrm>
        </p:spPr>
        <p:txBody>
          <a:bodyPr>
            <a:normAutofit/>
          </a:bodyPr>
          <a:lstStyle/>
          <a:p>
            <a:r>
              <a:rPr lang="en-US" dirty="0"/>
              <a:t>Use filter to represent, update tracks</a:t>
            </a:r>
          </a:p>
          <a:p>
            <a:pPr lvl="1"/>
            <a:r>
              <a:rPr lang="en-US" dirty="0"/>
              <a:t>one filter to manage state for each track</a:t>
            </a:r>
          </a:p>
          <a:p>
            <a:r>
              <a:rPr lang="en-US" dirty="0"/>
              <a:t>Associate measurements to tracks with WBM</a:t>
            </a:r>
          </a:p>
          <a:p>
            <a:r>
              <a:rPr lang="en-US" dirty="0"/>
              <a:t>Now update filter</a:t>
            </a:r>
          </a:p>
          <a:p>
            <a:pPr lvl="1"/>
            <a:r>
              <a:rPr lang="en-US" dirty="0"/>
              <a:t>usually, a constant velocity model is enough</a:t>
            </a:r>
          </a:p>
          <a:p>
            <a:pPr lvl="1"/>
            <a:r>
              <a:rPr lang="en-US" dirty="0"/>
              <a:t>sometimes, velocity is zero and noise is large	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8EA46E61-C1B6-2807-7608-AAF99CB46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56" y="4410344"/>
            <a:ext cx="7589703" cy="22111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38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C0DF-F423-4D94-56BB-089F301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8F94C-09A7-4222-54DB-62EAED1F6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Fiddly</a:t>
            </a:r>
          </a:p>
          <a:p>
            <a:pPr lvl="1"/>
            <a:r>
              <a:rPr lang="en-US" dirty="0"/>
              <a:t>detection errors</a:t>
            </a:r>
          </a:p>
          <a:p>
            <a:pPr lvl="1"/>
            <a:r>
              <a:rPr lang="en-US" dirty="0"/>
              <a:t>correspondence errors</a:t>
            </a:r>
          </a:p>
          <a:p>
            <a:r>
              <a:rPr lang="en-US" dirty="0"/>
              <a:t>Different metrics weight these differently</a:t>
            </a:r>
          </a:p>
          <a:p>
            <a:r>
              <a:rPr lang="en-US" dirty="0"/>
              <a:t>Details in text</a:t>
            </a:r>
          </a:p>
        </p:txBody>
      </p:sp>
    </p:spTree>
    <p:extLst>
      <p:ext uri="{BB962C8B-B14F-4D97-AF65-F5344CB8AC3E}">
        <p14:creationId xmlns:p14="http://schemas.microsoft.com/office/powerpoint/2010/main" val="376694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471C-D663-15D1-FDF8-A2861928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TbD</a:t>
            </a:r>
            <a:r>
              <a:rPr lang="en-US" dirty="0"/>
              <a:t> variants- Exploit </a:t>
            </a:r>
            <a:r>
              <a:rPr lang="en-US" dirty="0" err="1"/>
              <a:t>FasterRCNN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8DFB1-ACCC-C512-9196-5D56A9407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9F2C2-D2F4-30FD-9C46-78F1BA34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6" y="1636306"/>
            <a:ext cx="9014944" cy="3534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B89C4-9AA6-2364-80F7-FA93BD6C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244" y="5369226"/>
            <a:ext cx="47117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309B-E5EA-9317-304B-89395D60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Multi-object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DECC-9334-607C-3517-95063E2EB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22F54-62B5-9F84-0574-968EDD32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13" y="2394745"/>
            <a:ext cx="6045574" cy="185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AD4F5-4BEA-EEFF-8CED-74D1EE40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12" y="4319588"/>
            <a:ext cx="626146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18F4-345F-B7C5-CBE1-7A225F370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26DD-D6A1-22BE-A2AD-CA365043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TbD</a:t>
            </a:r>
            <a:r>
              <a:rPr lang="en-US" dirty="0"/>
              <a:t> variants- Exploit </a:t>
            </a:r>
            <a:r>
              <a:rPr lang="en-US" dirty="0" err="1"/>
              <a:t>DetR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CA4F-8D44-59A5-F2F4-A3AAE6D76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2EEAD-D7E2-1182-F154-E6C2F548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" y="1965435"/>
            <a:ext cx="9084866" cy="2932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F4B50-0639-87CF-FC1F-F7F4A7E2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705" y="4931267"/>
            <a:ext cx="7175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4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9B7E-7156-4241-82E7-5251DFF7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TbD</a:t>
            </a:r>
            <a:r>
              <a:rPr lang="en-US" dirty="0"/>
              <a:t> variants - Memory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BE3A1-FD6A-5B9C-8BF1-452FBAD4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705131"/>
            <a:ext cx="8972550" cy="3383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037C9-0706-3921-0D26-BD33CCCF9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5152869"/>
            <a:ext cx="7086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1A46-2E36-9F3B-A694-3C092DB1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TbD</a:t>
            </a:r>
            <a:r>
              <a:rPr lang="en-US" dirty="0"/>
              <a:t> variants – open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DAE15-EFC9-ABD0-0E02-3089F4D3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87613"/>
            <a:ext cx="7886700" cy="1489349"/>
          </a:xfrm>
        </p:spPr>
        <p:txBody>
          <a:bodyPr/>
          <a:lstStyle/>
          <a:p>
            <a:r>
              <a:rPr lang="en-US" dirty="0"/>
              <a:t>Use RPN to detect objects</a:t>
            </a:r>
          </a:p>
          <a:p>
            <a:pPr lvl="1"/>
            <a:r>
              <a:rPr lang="en-US" dirty="0"/>
              <a:t>adjust RPN score</a:t>
            </a:r>
          </a:p>
          <a:p>
            <a:r>
              <a:rPr lang="en-US" dirty="0"/>
              <a:t>Use appearance match for correspondence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DB855-6364-D6A7-06B1-72960B39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" y="1690689"/>
            <a:ext cx="9060687" cy="2731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A56A1-B129-1447-35E0-E4A16D08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47" y="6283324"/>
            <a:ext cx="7226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4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BAAE-380D-04A2-1D1F-6B02FFB7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TbD</a:t>
            </a:r>
            <a:r>
              <a:rPr lang="en-US" dirty="0"/>
              <a:t> variants – tracking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DAEC-B78A-C634-4881-BAE79FCFD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70C75-8763-A0C3-57D1-2B24299B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" y="1730934"/>
            <a:ext cx="9028310" cy="3440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85236-2B6C-1AA1-FB7F-EA2F8BB2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86" y="5530166"/>
            <a:ext cx="7010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0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D1B3-8AE6-A5BF-B425-0DA3F25F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points?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AC1E-B5AD-C1E7-6D18-A5937AA7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  <a:p>
            <a:pPr lvl="1"/>
            <a:r>
              <a:rPr lang="en-US" dirty="0"/>
              <a:t>apply </a:t>
            </a:r>
            <a:r>
              <a:rPr lang="en-US" dirty="0" err="1"/>
              <a:t>TbD</a:t>
            </a:r>
            <a:r>
              <a:rPr lang="en-US" dirty="0"/>
              <a:t> recipe to interest points</a:t>
            </a:r>
          </a:p>
          <a:p>
            <a:r>
              <a:rPr lang="en-US" dirty="0"/>
              <a:t>Obstacle</a:t>
            </a:r>
          </a:p>
          <a:p>
            <a:pPr lvl="1"/>
            <a:r>
              <a:rPr lang="en-US" dirty="0"/>
              <a:t>appearance match using SIFT is a problem</a:t>
            </a:r>
          </a:p>
          <a:p>
            <a:pPr lvl="1"/>
            <a:r>
              <a:rPr lang="en-US" dirty="0"/>
              <a:t>Foreshortening!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34886-40A8-AA93-957B-D53A69D5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05" y="4174231"/>
            <a:ext cx="8186245" cy="26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77F7-BE26-F653-86B7-60C1AD41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B8BF4-9AB3-8B3D-CD09-0FAEB5B50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8A392-5A0D-A522-5152-8248A53B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447800"/>
            <a:ext cx="68453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4E838-24B5-1490-4719-AD759F93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5681663"/>
            <a:ext cx="7124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04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8EB5-74C6-0178-E56D-112B9C56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AF1D3-6151-7229-7229-76C91D0E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51587"/>
            <a:ext cx="7886700" cy="2025376"/>
          </a:xfrm>
        </p:spPr>
        <p:txBody>
          <a:bodyPr/>
          <a:lstStyle/>
          <a:p>
            <a:r>
              <a:rPr lang="en-US" dirty="0"/>
              <a:t>Make coarse point tracks</a:t>
            </a:r>
          </a:p>
          <a:p>
            <a:pPr lvl="1"/>
            <a:r>
              <a:rPr lang="en-US" dirty="0"/>
              <a:t>refine across space/time</a:t>
            </a:r>
          </a:p>
          <a:p>
            <a:r>
              <a:rPr lang="en-US" dirty="0"/>
              <a:t>Predict visibility and confidence at each 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9A95F-C230-C438-4C90-50D59787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" y="1502981"/>
            <a:ext cx="9136018" cy="2648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7CC66-44E6-0E91-96E0-2850A4FA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4" y="6394861"/>
            <a:ext cx="5359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0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444C-A5DA-46C5-BEA1-1C87241C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CoTracker3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313E-73F6-A7A1-0A9B-919401838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5B0BA-12C7-09E1-2B04-E07BCD658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5" y="1208689"/>
            <a:ext cx="8859130" cy="3058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38763-4783-426D-9C74-08C03EAF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20" y="5008808"/>
            <a:ext cx="5334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69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2E0FF-1B4B-958E-1D61-36FEA7E6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9" y="487030"/>
            <a:ext cx="7772400" cy="63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0E354-323C-7EF8-34F6-4426EEEE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MOT-20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633F2-5B38-0E80-9DF5-98414C401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371EC-3F8E-B961-5B6C-8E3D30A5B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18" y="2511972"/>
            <a:ext cx="8681454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5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E722-3DFA-B3DF-7BB0-36D10063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9EB5F-57DD-C31D-1EE9-6AFCA41D1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capture</a:t>
            </a:r>
          </a:p>
          <a:p>
            <a:pPr lvl="1"/>
            <a:r>
              <a:rPr lang="en-US" dirty="0"/>
              <a:t>build models of moving people from video</a:t>
            </a:r>
          </a:p>
          <a:p>
            <a:r>
              <a:rPr lang="en-US" dirty="0"/>
              <a:t>Recognition from motion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cyclists move differently than runners</a:t>
            </a:r>
          </a:p>
          <a:p>
            <a:r>
              <a:rPr lang="en-US" dirty="0"/>
              <a:t>Surveillance</a:t>
            </a:r>
          </a:p>
          <a:p>
            <a:pPr lvl="1"/>
            <a:r>
              <a:rPr lang="en-US" dirty="0"/>
              <a:t>who is doing what?</a:t>
            </a:r>
          </a:p>
          <a:p>
            <a:pPr lvl="2"/>
            <a:r>
              <a:rPr lang="en-US" dirty="0"/>
              <a:t>for security (</a:t>
            </a:r>
            <a:r>
              <a:rPr lang="en-US" dirty="0" err="1"/>
              <a:t>eg</a:t>
            </a:r>
            <a:r>
              <a:rPr lang="en-US" dirty="0"/>
              <a:t> keep people out of sensitive areas in airports)</a:t>
            </a:r>
          </a:p>
          <a:p>
            <a:pPr lvl="2"/>
            <a:r>
              <a:rPr lang="en-US" dirty="0"/>
              <a:t>for HCI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kinect</a:t>
            </a:r>
            <a:r>
              <a:rPr lang="en-US" dirty="0"/>
              <a:t>, </a:t>
            </a:r>
            <a:r>
              <a:rPr lang="en-US" dirty="0" err="1"/>
              <a:t>eyetoy</a:t>
            </a:r>
            <a:r>
              <a:rPr lang="en-US" dirty="0"/>
              <a:t>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7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CA89-63A5-E348-F134-D4A84F81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B9E8-6D5C-4760-ECFB-2492FE3B6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72840-F4BB-2B0F-3400-D4F27C51EE03}"/>
              </a:ext>
            </a:extLst>
          </p:cNvPr>
          <p:cNvSpPr txBox="1"/>
          <p:nvPr/>
        </p:nvSpPr>
        <p:spPr>
          <a:xfrm>
            <a:off x="2848303" y="6488668"/>
            <a:ext cx="648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slides lifted from L. Leal-</a:t>
            </a:r>
            <a:r>
              <a:rPr lang="en-US" dirty="0" err="1"/>
              <a:t>Taixe’s</a:t>
            </a:r>
            <a:r>
              <a:rPr lang="en-US" dirty="0"/>
              <a:t> slides at ICVSS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5FB32-A832-D858-625E-7A979F150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30664"/>
            <a:ext cx="8972550" cy="496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4A0C-1700-888E-656A-8C5599D1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-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9912-6778-F1F4-A5FE-342D2A64D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state of object using time sequence</a:t>
            </a:r>
          </a:p>
          <a:p>
            <a:pPr lvl="1">
              <a:tabLst>
                <a:tab pos="1076325" algn="l"/>
              </a:tabLst>
            </a:pPr>
            <a:r>
              <a:rPr lang="en-US" dirty="0"/>
              <a:t>state could be: </a:t>
            </a:r>
          </a:p>
          <a:p>
            <a:pPr lvl="2">
              <a:tabLst>
                <a:tab pos="1076325" algn="l"/>
              </a:tabLst>
            </a:pPr>
            <a:r>
              <a:rPr lang="en-US" dirty="0"/>
              <a:t>position; </a:t>
            </a:r>
            <a:r>
              <a:rPr lang="en-US" dirty="0" err="1"/>
              <a:t>position+velocity</a:t>
            </a:r>
            <a:r>
              <a:rPr lang="en-US" dirty="0"/>
              <a:t>; </a:t>
            </a:r>
            <a:r>
              <a:rPr lang="en-US" dirty="0" err="1"/>
              <a:t>position+velocity+acceleration</a:t>
            </a:r>
            <a:endParaRPr lang="en-US" dirty="0"/>
          </a:p>
          <a:p>
            <a:pPr lvl="2">
              <a:tabLst>
                <a:tab pos="1076325" algn="l"/>
              </a:tabLst>
            </a:pPr>
            <a:r>
              <a:rPr lang="en-US" dirty="0"/>
              <a:t>or more complex, </a:t>
            </a:r>
            <a:r>
              <a:rPr lang="en-US" dirty="0" err="1"/>
              <a:t>eg</a:t>
            </a:r>
            <a:r>
              <a:rPr lang="en-US" dirty="0"/>
              <a:t> all joint angles for a person</a:t>
            </a:r>
          </a:p>
          <a:p>
            <a:pPr lvl="1"/>
            <a:r>
              <a:rPr lang="en-US" dirty="0"/>
              <a:t>Biggest problem --  Data Association</a:t>
            </a:r>
          </a:p>
          <a:p>
            <a:pPr lvl="2">
              <a:tabLst>
                <a:tab pos="1371600" algn="l"/>
              </a:tabLst>
            </a:pPr>
            <a:r>
              <a:rPr lang="en-US" dirty="0"/>
              <a:t>which image pixels are informative, which are not?</a:t>
            </a:r>
          </a:p>
          <a:p>
            <a:r>
              <a:rPr lang="en-US" dirty="0"/>
              <a:t>Key ideas </a:t>
            </a:r>
          </a:p>
          <a:p>
            <a:pPr lvl="1"/>
            <a:r>
              <a:rPr lang="en-US" dirty="0"/>
              <a:t>Tracking by detection</a:t>
            </a:r>
          </a:p>
          <a:p>
            <a:pPr lvl="2">
              <a:tabLst>
                <a:tab pos="1371600" algn="l"/>
              </a:tabLst>
            </a:pPr>
            <a:r>
              <a:rPr lang="en-US" dirty="0"/>
              <a:t>if we know what an object looks like, that selects the pixels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4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A189-31BE-8833-A536-31D741FB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9397-0DE1-4BDA-8A6C-985CA5A9D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5D1A2-B654-4E5E-B943-65C110270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71551"/>
            <a:ext cx="8801100" cy="49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9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2D02-EFFE-B38F-B7A5-E93EEDE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E9AA-6BD3-273F-5858-A1F281C85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</a:t>
            </a:r>
          </a:p>
          <a:p>
            <a:pPr lvl="1"/>
            <a:r>
              <a:rPr lang="en-US" dirty="0"/>
              <a:t>a reliable detector </a:t>
            </a:r>
          </a:p>
          <a:p>
            <a:pPr lvl="1">
              <a:tabLst>
                <a:tab pos="1704975" algn="l"/>
              </a:tabLst>
            </a:pPr>
            <a:r>
              <a:rPr lang="en-US" dirty="0"/>
              <a:t>Link detects across time</a:t>
            </a:r>
          </a:p>
          <a:p>
            <a:pPr lvl="2">
              <a:tabLst>
                <a:tab pos="1704975" algn="l"/>
              </a:tabLst>
            </a:pPr>
            <a:r>
              <a:rPr lang="en-US" dirty="0"/>
              <a:t>weighted bipartite matching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9222F-107E-8A66-7299-AAC6B0C7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770894"/>
            <a:ext cx="7950956" cy="29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3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2978-22F5-C51B-3848-043DCA6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tracks reveal public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16CE-B9F0-9022-FF29-BB440C759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0EE24177-7632-6583-C150-B98B76DB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019"/>
            <a:ext cx="3573581" cy="2319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9D5454B1-24E2-F165-E81C-568F4572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52" y="2286000"/>
            <a:ext cx="5490643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87980-2E80-4F0A-226E-69D06E597979}"/>
              </a:ext>
            </a:extLst>
          </p:cNvPr>
          <p:cNvSpPr txBox="1"/>
          <p:nvPr/>
        </p:nvSpPr>
        <p:spPr>
          <a:xfrm>
            <a:off x="685801" y="4743450"/>
            <a:ext cx="13700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Yan+Forsyth</a:t>
            </a:r>
            <a:r>
              <a:rPr lang="en-US" sz="1350" dirty="0"/>
              <a:t>, 04</a:t>
            </a:r>
          </a:p>
        </p:txBody>
      </p:sp>
    </p:spTree>
    <p:extLst>
      <p:ext uri="{BB962C8B-B14F-4D97-AF65-F5344CB8AC3E}">
        <p14:creationId xmlns:p14="http://schemas.microsoft.com/office/powerpoint/2010/main" val="205902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9993</TotalTime>
  <Words>420</Words>
  <Application>Microsoft Macintosh PowerPoint</Application>
  <PresentationFormat>On-screen Show (4:3)</PresentationFormat>
  <Paragraphs>94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Tracking by Detection</vt:lpstr>
      <vt:lpstr>Multi-object tracking</vt:lpstr>
      <vt:lpstr>MOT-20 example</vt:lpstr>
      <vt:lpstr>Tracking – Why?</vt:lpstr>
      <vt:lpstr>PowerPoint Presentation</vt:lpstr>
      <vt:lpstr>Tracking - What</vt:lpstr>
      <vt:lpstr>PowerPoint Presentation</vt:lpstr>
      <vt:lpstr>Tracking by detection</vt:lpstr>
      <vt:lpstr>Point tracks reveal public behaviour</vt:lpstr>
      <vt:lpstr>Simplest -&gt; broken tracks</vt:lpstr>
      <vt:lpstr>Solution: abstract tracks</vt:lpstr>
      <vt:lpstr>PowerPoint Presentation</vt:lpstr>
      <vt:lpstr>Correspondence</vt:lpstr>
      <vt:lpstr>Appearance weights</vt:lpstr>
      <vt:lpstr>Reidentification</vt:lpstr>
      <vt:lpstr>Recall Kalman Filter story</vt:lpstr>
      <vt:lpstr>Attaching a Kalman filter</vt:lpstr>
      <vt:lpstr>Evaluation</vt:lpstr>
      <vt:lpstr>TbD variants- Exploit FasterRCNN</vt:lpstr>
      <vt:lpstr>TbD variants- Exploit DetR</vt:lpstr>
      <vt:lpstr>TbD variants - Memory</vt:lpstr>
      <vt:lpstr>TbD variants – open world</vt:lpstr>
      <vt:lpstr>TbD variants – tracking segments</vt:lpstr>
      <vt:lpstr>Why not points?</vt:lpstr>
      <vt:lpstr>Particle video</vt:lpstr>
      <vt:lpstr>TAPIR</vt:lpstr>
      <vt:lpstr>CoTracker3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16</cp:revision>
  <dcterms:created xsi:type="dcterms:W3CDTF">2026-03-27T20:45:55Z</dcterms:created>
  <dcterms:modified xsi:type="dcterms:W3CDTF">2026-04-29T20:54:17Z</dcterms:modified>
</cp:coreProperties>
</file>