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9" r:id="rId4"/>
    <p:sldId id="271" r:id="rId5"/>
    <p:sldId id="272" r:id="rId6"/>
    <p:sldId id="274" r:id="rId7"/>
    <p:sldId id="275" r:id="rId8"/>
    <p:sldId id="258" r:id="rId9"/>
    <p:sldId id="278" r:id="rId10"/>
    <p:sldId id="279" r:id="rId11"/>
    <p:sldId id="280" r:id="rId12"/>
    <p:sldId id="281" r:id="rId13"/>
    <p:sldId id="28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11855-75EB-2D41-9DD3-083CFA360D9C}" type="datetimeFigureOut">
              <a:rPr lang="en-US" smtClean="0"/>
              <a:t>3/30/26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9EB04-3DC6-BE45-95FD-1B60F9487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4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15DB7-C5CF-C681-728B-5CBC9FF17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137845-CF57-BF9A-4134-3E12063B9F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069027-B7EF-5FC8-918A-FB39EED05E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BE341-B3DD-61BC-F7A1-18B82EE6EA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29EB04-3DC6-BE45-95FD-1B60F94876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5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D173-4617-1742-89CD-CAE48D3C87A3}" type="datetimeFigureOut">
              <a:rPr lang="en-US" smtClean="0"/>
              <a:t>3/30/26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3512-8CD2-2846-BF21-E6E02F0D7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14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D173-4617-1742-89CD-CAE48D3C87A3}" type="datetimeFigureOut">
              <a:rPr lang="en-US" smtClean="0"/>
              <a:t>3/30/26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3512-8CD2-2846-BF21-E6E02F0D7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6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D173-4617-1742-89CD-CAE48D3C87A3}" type="datetimeFigureOut">
              <a:rPr lang="en-US" smtClean="0"/>
              <a:t>3/30/26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3512-8CD2-2846-BF21-E6E02F0D7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87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D173-4617-1742-89CD-CAE48D3C87A3}" type="datetimeFigureOut">
              <a:rPr lang="en-US" smtClean="0"/>
              <a:t>3/30/26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3512-8CD2-2846-BF21-E6E02F0D7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64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D173-4617-1742-89CD-CAE48D3C87A3}" type="datetimeFigureOut">
              <a:rPr lang="en-US" smtClean="0"/>
              <a:t>3/30/26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3512-8CD2-2846-BF21-E6E02F0D7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07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D173-4617-1742-89CD-CAE48D3C87A3}" type="datetimeFigureOut">
              <a:rPr lang="en-US" smtClean="0"/>
              <a:t>3/30/26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3512-8CD2-2846-BF21-E6E02F0D7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82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D173-4617-1742-89CD-CAE48D3C87A3}" type="datetimeFigureOut">
              <a:rPr lang="en-US" smtClean="0"/>
              <a:t>3/30/26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3512-8CD2-2846-BF21-E6E02F0D7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4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D173-4617-1742-89CD-CAE48D3C87A3}" type="datetimeFigureOut">
              <a:rPr lang="en-US" smtClean="0"/>
              <a:t>3/30/26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3512-8CD2-2846-BF21-E6E02F0D7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6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D173-4617-1742-89CD-CAE48D3C87A3}" type="datetimeFigureOut">
              <a:rPr lang="en-US" smtClean="0"/>
              <a:t>3/30/26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3512-8CD2-2846-BF21-E6E02F0D7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53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D173-4617-1742-89CD-CAE48D3C87A3}" type="datetimeFigureOut">
              <a:rPr lang="en-US" smtClean="0"/>
              <a:t>3/30/26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3512-8CD2-2846-BF21-E6E02F0D7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0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D173-4617-1742-89CD-CAE48D3C87A3}" type="datetimeFigureOut">
              <a:rPr lang="en-US" smtClean="0"/>
              <a:t>3/30/26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3512-8CD2-2846-BF21-E6E02F0D7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51D173-4617-1742-89CD-CAE48D3C87A3}" type="datetimeFigureOut">
              <a:rPr lang="en-US" smtClean="0"/>
              <a:t>3/30/26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623512-8CD2-2846-BF21-E6E02F0D7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9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733A7-2A41-0ADA-6133-AC0AE4564F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Transformers:</a:t>
            </a:r>
            <a:br>
              <a:rPr lang="en-US" dirty="0"/>
            </a:br>
            <a:r>
              <a:rPr lang="en-US" dirty="0"/>
              <a:t>Birds Eye 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333CDA-D00A-2F31-064E-1BDBC6D078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D.A. Forsyth,</a:t>
            </a:r>
          </a:p>
          <a:p>
            <a:r>
              <a:rPr lang="en-US" dirty="0"/>
              <a:t>University of Illinois at Urbana Champaign</a:t>
            </a:r>
          </a:p>
        </p:txBody>
      </p:sp>
    </p:spTree>
    <p:extLst>
      <p:ext uri="{BB962C8B-B14F-4D97-AF65-F5344CB8AC3E}">
        <p14:creationId xmlns:p14="http://schemas.microsoft.com/office/powerpoint/2010/main" val="1429580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3B8D1-0F75-15D5-3CD4-AA6BE8F98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3E2B-D26C-3D90-F3C8-CFBCEBFCA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effects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6651D8-9FD1-8DAE-3582-32DFDCD13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77" y="1690689"/>
            <a:ext cx="8864023" cy="46555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9A3073-3527-57AD-6AB4-30D3D77B9877}"/>
              </a:ext>
            </a:extLst>
          </p:cNvPr>
          <p:cNvSpPr txBox="1"/>
          <p:nvPr/>
        </p:nvSpPr>
        <p:spPr>
          <a:xfrm>
            <a:off x="1660634" y="1271606"/>
            <a:ext cx="6474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Training compute for given accuracy favors </a:t>
            </a:r>
            <a:r>
              <a:rPr lang="en-US" sz="2400" dirty="0" err="1">
                <a:solidFill>
                  <a:srgbClr val="FF0000"/>
                </a:solidFill>
              </a:rPr>
              <a:t>ViT’s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C3DA1D-31D4-3AAF-D910-0741E33EC3E9}"/>
              </a:ext>
            </a:extLst>
          </p:cNvPr>
          <p:cNvSpPr txBox="1"/>
          <p:nvPr/>
        </p:nvSpPr>
        <p:spPr>
          <a:xfrm>
            <a:off x="216142" y="6492874"/>
            <a:ext cx="8991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AN IMAGE IS WORTH 16X16 WORDS:</a:t>
            </a:r>
            <a:r>
              <a:rPr lang="en-US" sz="1400" dirty="0"/>
              <a:t> </a:t>
            </a:r>
            <a:r>
              <a:rPr lang="en-US" sz="1400" i="1" dirty="0"/>
              <a:t>TRANSFORMERS FOR IMAGE RECOGNITION AT SCALE, </a:t>
            </a:r>
            <a:r>
              <a:rPr lang="en-US" sz="1400" i="1" dirty="0" err="1"/>
              <a:t>Dosovitsky</a:t>
            </a:r>
            <a:r>
              <a:rPr lang="en-US" sz="1400" i="1" dirty="0"/>
              <a:t> et al 2021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10714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F6DCE-2C96-1A37-583A-D74839851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71DE0-ACE8-F0B6-F837-2A306D10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7281E-404D-97CE-E565-7E2CBDBF9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image is tokenized</a:t>
            </a:r>
          </a:p>
          <a:p>
            <a:pPr lvl="1"/>
            <a:r>
              <a:rPr lang="en-US" dirty="0"/>
              <a:t>very wide variation</a:t>
            </a:r>
          </a:p>
          <a:p>
            <a:r>
              <a:rPr lang="en-US" dirty="0"/>
              <a:t>Where Q and K come from</a:t>
            </a:r>
          </a:p>
          <a:p>
            <a:r>
              <a:rPr lang="en-US" dirty="0"/>
              <a:t>How to decode</a:t>
            </a:r>
          </a:p>
          <a:p>
            <a:pPr lvl="1"/>
            <a:r>
              <a:rPr lang="en-US" dirty="0"/>
              <a:t>very wide variation, following slides</a:t>
            </a:r>
          </a:p>
          <a:p>
            <a:r>
              <a:rPr lang="en-US" dirty="0"/>
              <a:t>Training procedures</a:t>
            </a:r>
          </a:p>
          <a:p>
            <a:pPr lvl="1"/>
            <a:r>
              <a:rPr lang="en-US" dirty="0"/>
              <a:t>very wide variation, following slides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445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86748-2C23-79EF-99F2-33F9B900E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FE999-DA62-C5CE-B395-CCEB701E1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15BBD2-1034-5D59-C3DD-BD53483C2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4" y="1403349"/>
            <a:ext cx="9147100" cy="487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87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04931-70DA-47E3-7CA1-AE13BA926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DDAD-D6E0-2EF7-2D36-88CE346E6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6D9790-0094-4197-90C7-BFA02F3AA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6" y="1825625"/>
            <a:ext cx="9060067" cy="451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79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C6236-DC5F-EE7C-F6DD-49F303EB1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2B9EB-0588-5323-CAD4-F3D4735F0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Accepts</a:t>
            </a:r>
          </a:p>
          <a:p>
            <a:pPr lvl="1"/>
            <a:r>
              <a:rPr lang="en-US" dirty="0"/>
              <a:t>one or more streams of tokens</a:t>
            </a:r>
          </a:p>
          <a:p>
            <a:pPr lvl="2"/>
            <a:r>
              <a:rPr lang="en-US" dirty="0"/>
              <a:t>very often fixed length</a:t>
            </a:r>
          </a:p>
          <a:p>
            <a:r>
              <a:rPr lang="en-US" dirty="0"/>
              <a:t>Produces</a:t>
            </a:r>
          </a:p>
          <a:p>
            <a:pPr lvl="1"/>
            <a:r>
              <a:rPr lang="en-US" dirty="0"/>
              <a:t>stream of tokens</a:t>
            </a:r>
          </a:p>
          <a:p>
            <a:pPr lvl="1"/>
            <a:r>
              <a:rPr lang="en-US" dirty="0"/>
              <a:t>OR single learned token</a:t>
            </a:r>
          </a:p>
          <a:p>
            <a:endParaRPr lang="en-US" dirty="0"/>
          </a:p>
          <a:p>
            <a:r>
              <a:rPr lang="en-US" dirty="0"/>
              <a:t>Origins in NLP</a:t>
            </a:r>
          </a:p>
          <a:p>
            <a:r>
              <a:rPr lang="en-US" dirty="0"/>
              <a:t>Apply to images by </a:t>
            </a:r>
          </a:p>
          <a:p>
            <a:pPr lvl="1"/>
            <a:r>
              <a:rPr lang="en-US" dirty="0"/>
              <a:t>tokenizing image</a:t>
            </a:r>
          </a:p>
          <a:p>
            <a:pPr lvl="1"/>
            <a:r>
              <a:rPr lang="en-US" dirty="0"/>
              <a:t>getting clever about decoding</a:t>
            </a:r>
          </a:p>
        </p:txBody>
      </p:sp>
    </p:spTree>
    <p:extLst>
      <p:ext uri="{BB962C8B-B14F-4D97-AF65-F5344CB8AC3E}">
        <p14:creationId xmlns:p14="http://schemas.microsoft.com/office/powerpoint/2010/main" val="3165832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684D5-AC73-0137-7837-5E8047A2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Tokenizing an 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33C5A-6DE0-A3A7-C1C4-7BFE330B3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Obtain feature representation of tokens</a:t>
            </a:r>
          </a:p>
          <a:p>
            <a:pPr lvl="1"/>
            <a:r>
              <a:rPr lang="en-US" dirty="0"/>
              <a:t>Convolutional encoder (waning)</a:t>
            </a:r>
          </a:p>
          <a:p>
            <a:pPr lvl="1"/>
            <a:r>
              <a:rPr lang="en-US" dirty="0"/>
              <a:t>Chop image into patches, project (more usual)</a:t>
            </a:r>
          </a:p>
          <a:p>
            <a:pPr lvl="1"/>
            <a:endParaRPr lang="en-US" dirty="0"/>
          </a:p>
          <a:p>
            <a:r>
              <a:rPr lang="en-US" dirty="0"/>
              <a:t>One token per patch, one extra learnable token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class token</a:t>
            </a:r>
          </a:p>
          <a:p>
            <a:pPr lvl="1"/>
            <a:endParaRPr lang="en-US" dirty="0"/>
          </a:p>
          <a:p>
            <a:r>
              <a:rPr lang="en-US" dirty="0"/>
              <a:t>Often (but not necessarily) </a:t>
            </a:r>
          </a:p>
          <a:p>
            <a:pPr lvl="1"/>
            <a:r>
              <a:rPr lang="en-US" dirty="0"/>
              <a:t>fixed size images into fixed numbers of tokens</a:t>
            </a:r>
          </a:p>
        </p:txBody>
      </p:sp>
    </p:spTree>
    <p:extLst>
      <p:ext uri="{BB962C8B-B14F-4D97-AF65-F5344CB8AC3E}">
        <p14:creationId xmlns:p14="http://schemas.microsoft.com/office/powerpoint/2010/main" val="3662037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32E65-6FF4-4F26-12D7-52CE0FFCC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06F93-8983-8F4B-88E5-67DC25437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CC3DE5-F2EA-E15C-1027-801DEEFB8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1825625"/>
            <a:ext cx="7772400" cy="254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40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3BD0D-D371-C03C-D898-71E667400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6B9AB-4472-D082-AA10-B8840093C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story, II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289A16-BAD0-C802-31FE-388D1B283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33" y="5533254"/>
            <a:ext cx="3457325" cy="11336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28F880-97B5-7BF0-FE95-AE77A834DE3B}"/>
              </a:ext>
            </a:extLst>
          </p:cNvPr>
          <p:cNvSpPr txBox="1"/>
          <p:nvPr/>
        </p:nvSpPr>
        <p:spPr>
          <a:xfrm>
            <a:off x="4214924" y="2398413"/>
            <a:ext cx="6703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...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4EC37D-272A-4C45-929F-C7F68115C054}"/>
              </a:ext>
            </a:extLst>
          </p:cNvPr>
          <p:cNvSpPr txBox="1"/>
          <p:nvPr/>
        </p:nvSpPr>
        <p:spPr>
          <a:xfrm>
            <a:off x="3275149" y="5103674"/>
            <a:ext cx="58688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dirty="0"/>
              <a:t>new tokens obtained by:</a:t>
            </a:r>
          </a:p>
          <a:p>
            <a:pPr lvl="2"/>
            <a:r>
              <a:rPr lang="en-US" dirty="0"/>
              <a:t>form a weighted combination of input tokens</a:t>
            </a:r>
          </a:p>
          <a:p>
            <a:pPr lvl="3"/>
            <a:r>
              <a:rPr lang="en-US" dirty="0"/>
              <a:t>weights determined by a similarity measure</a:t>
            </a:r>
          </a:p>
          <a:p>
            <a:pPr lvl="2"/>
            <a:r>
              <a:rPr lang="en-US" dirty="0"/>
              <a:t>map each resulting token</a:t>
            </a:r>
          </a:p>
          <a:p>
            <a:pPr lvl="1"/>
            <a:r>
              <a:rPr lang="en-US" dirty="0"/>
              <a:t>report new tokens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70DAA8-2CB0-C71C-D2DA-4B70C1362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44" y="1503421"/>
            <a:ext cx="2813067" cy="25770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C28C66-AD8E-3506-2024-F6A3F8859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409" y="1486171"/>
            <a:ext cx="2813067" cy="2577005"/>
          </a:xfrm>
          <a:prstGeom prst="rect">
            <a:avLst/>
          </a:prstGeom>
        </p:spPr>
      </p:pic>
      <p:sp>
        <p:nvSpPr>
          <p:cNvPr id="8" name="Triangle 7">
            <a:extLst>
              <a:ext uri="{FF2B5EF4-FFF2-40B4-BE49-F238E27FC236}">
                <a16:creationId xmlns:a16="http://schemas.microsoft.com/office/drawing/2014/main" id="{B3E65915-498D-8BFD-B97E-B64ADDB4A7D1}"/>
              </a:ext>
            </a:extLst>
          </p:cNvPr>
          <p:cNvSpPr/>
          <p:nvPr/>
        </p:nvSpPr>
        <p:spPr>
          <a:xfrm flipV="1">
            <a:off x="451944" y="4083675"/>
            <a:ext cx="7651532" cy="1449578"/>
          </a:xfrm>
          <a:prstGeom prst="triangle">
            <a:avLst>
              <a:gd name="adj" fmla="val 1820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6BE80D-74BE-675F-6D18-54E619CA526B}"/>
              </a:ext>
            </a:extLst>
          </p:cNvPr>
          <p:cNvSpPr txBox="1"/>
          <p:nvPr/>
        </p:nvSpPr>
        <p:spPr>
          <a:xfrm>
            <a:off x="5290409" y="64096"/>
            <a:ext cx="22086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These weights are </a:t>
            </a:r>
          </a:p>
          <a:p>
            <a:r>
              <a:rPr lang="en-US" dirty="0">
                <a:solidFill>
                  <a:srgbClr val="FF0000"/>
                </a:solidFill>
              </a:rPr>
              <a:t>determined by </a:t>
            </a:r>
          </a:p>
          <a:p>
            <a:r>
              <a:rPr lang="en-US" dirty="0">
                <a:solidFill>
                  <a:srgbClr val="FF0000"/>
                </a:solidFill>
              </a:rPr>
              <a:t>attention – depend</a:t>
            </a:r>
          </a:p>
          <a:p>
            <a:r>
              <a:rPr lang="en-US" dirty="0">
                <a:solidFill>
                  <a:srgbClr val="FF0000"/>
                </a:solidFill>
              </a:rPr>
              <a:t>on keys and queries.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F780F92-2AB9-D942-8238-BCCC5295779E}"/>
              </a:ext>
            </a:extLst>
          </p:cNvPr>
          <p:cNvCxnSpPr/>
          <p:nvPr/>
        </p:nvCxnSpPr>
        <p:spPr>
          <a:xfrm>
            <a:off x="6032938" y="1264425"/>
            <a:ext cx="0" cy="426264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791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6A864-1DF5-494F-D7CA-7ED50AF20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39C84-0E36-2B90-ED7A-7FCB6EB65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Self-attention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022741-9B1F-4EFB-BC1D-38D0ACF51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749" y="1902428"/>
            <a:ext cx="5429688" cy="48426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B677BC-1913-62AD-2EA3-F94F2EE8255E}"/>
              </a:ext>
            </a:extLst>
          </p:cNvPr>
          <p:cNvSpPr txBox="1"/>
          <p:nvPr/>
        </p:nvSpPr>
        <p:spPr>
          <a:xfrm>
            <a:off x="218788" y="2469932"/>
            <a:ext cx="327596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Keys and queries are a </a:t>
            </a:r>
          </a:p>
          <a:p>
            <a:r>
              <a:rPr lang="en-US" dirty="0">
                <a:solidFill>
                  <a:srgbClr val="FF0000"/>
                </a:solidFill>
              </a:rPr>
              <a:t>learnable function of </a:t>
            </a:r>
          </a:p>
          <a:p>
            <a:r>
              <a:rPr lang="en-US" dirty="0">
                <a:solidFill>
                  <a:srgbClr val="FF0000"/>
                </a:solidFill>
              </a:rPr>
              <a:t>tokens – typically, linear.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Important variants include:</a:t>
            </a:r>
          </a:p>
          <a:p>
            <a:r>
              <a:rPr lang="en-US" dirty="0">
                <a:solidFill>
                  <a:srgbClr val="FF0000"/>
                </a:solidFill>
              </a:rPr>
              <a:t>Multi-headed self attention,</a:t>
            </a:r>
          </a:p>
          <a:p>
            <a:r>
              <a:rPr lang="en-US" dirty="0">
                <a:solidFill>
                  <a:srgbClr val="FF0000"/>
                </a:solidFill>
              </a:rPr>
              <a:t>	(more complex use of keys</a:t>
            </a:r>
          </a:p>
          <a:p>
            <a:r>
              <a:rPr lang="en-US" dirty="0">
                <a:solidFill>
                  <a:srgbClr val="FF0000"/>
                </a:solidFill>
              </a:rPr>
              <a:t>	and queries)</a:t>
            </a:r>
          </a:p>
        </p:txBody>
      </p:sp>
    </p:spTree>
    <p:extLst>
      <p:ext uri="{BB962C8B-B14F-4D97-AF65-F5344CB8AC3E}">
        <p14:creationId xmlns:p14="http://schemas.microsoft.com/office/powerpoint/2010/main" val="432866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D08D5-CBFC-3002-E069-EC668E46C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transformer w/ 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7330C-C04F-4D60-ABEC-DFC732BDB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accept sequences of variable length</a:t>
            </a:r>
          </a:p>
          <a:p>
            <a:pPr lvl="1"/>
            <a:r>
              <a:rPr lang="en-US" dirty="0"/>
              <a:t>with some work</a:t>
            </a:r>
          </a:p>
          <a:p>
            <a:r>
              <a:rPr lang="en-US" dirty="0"/>
              <a:t>Permutation invariant in the form described</a:t>
            </a:r>
          </a:p>
          <a:p>
            <a:pPr lvl="1"/>
            <a:r>
              <a:rPr lang="en-US" dirty="0"/>
              <a:t>obvious nuisance for images </a:t>
            </a:r>
          </a:p>
          <a:p>
            <a:pPr lvl="2"/>
            <a:r>
              <a:rPr lang="en-US" dirty="0"/>
              <a:t>procedure does not depend on where a patch is!</a:t>
            </a:r>
          </a:p>
          <a:p>
            <a:pPr lvl="1"/>
            <a:r>
              <a:rPr lang="en-US" dirty="0"/>
              <a:t>easily fixed</a:t>
            </a:r>
          </a:p>
          <a:p>
            <a:pPr lvl="2"/>
            <a:r>
              <a:rPr lang="en-US" dirty="0"/>
              <a:t>add to each token a </a:t>
            </a:r>
            <a:r>
              <a:rPr lang="en-US" dirty="0">
                <a:solidFill>
                  <a:srgbClr val="FF0000"/>
                </a:solidFill>
              </a:rPr>
              <a:t>positional encoding</a:t>
            </a:r>
          </a:p>
          <a:p>
            <a:pPr lvl="3"/>
            <a:r>
              <a:rPr lang="en-US" dirty="0"/>
              <a:t>learnable vector, different one for each location in stream</a:t>
            </a:r>
          </a:p>
          <a:p>
            <a:pPr lvl="3"/>
            <a:r>
              <a:rPr lang="en-US" dirty="0"/>
              <a:t>numerous interesting variations of what and where one provides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84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234F7-1F61-11D1-A98C-087D85A82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ACB46-FF51-3F77-8CD2-4185E4D10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Every token communicates with every other</a:t>
            </a:r>
          </a:p>
          <a:p>
            <a:r>
              <a:rPr lang="en-US" dirty="0"/>
              <a:t>Strong evidence of better encoders</a:t>
            </a:r>
          </a:p>
          <a:p>
            <a:r>
              <a:rPr lang="en-US" dirty="0"/>
              <a:t>Inductive bias </a:t>
            </a:r>
          </a:p>
          <a:p>
            <a:pPr lvl="1"/>
            <a:r>
              <a:rPr lang="en-US" dirty="0"/>
              <a:t>Convolution, </a:t>
            </a:r>
            <a:r>
              <a:rPr lang="en-US" dirty="0" err="1"/>
              <a:t>etc</a:t>
            </a:r>
            <a:r>
              <a:rPr lang="en-US" dirty="0"/>
              <a:t> has inductive bias</a:t>
            </a:r>
          </a:p>
          <a:p>
            <a:pPr lvl="2"/>
            <a:r>
              <a:rPr lang="en-US" dirty="0"/>
              <a:t>mostly, pixels depend on nearby pixels</a:t>
            </a:r>
          </a:p>
          <a:p>
            <a:pPr lvl="1"/>
            <a:r>
              <a:rPr lang="en-US" dirty="0"/>
              <a:t>Transformers seem not to</a:t>
            </a:r>
          </a:p>
          <a:p>
            <a:pPr lvl="2"/>
            <a:r>
              <a:rPr lang="en-US" dirty="0"/>
              <a:t>or rather, it hasn’t made a nuisance of itself</a:t>
            </a:r>
          </a:p>
          <a:p>
            <a:r>
              <a:rPr lang="en-US" dirty="0"/>
              <a:t>Issue:</a:t>
            </a:r>
          </a:p>
          <a:p>
            <a:pPr lvl="1"/>
            <a:r>
              <a:rPr lang="en-US" dirty="0"/>
              <a:t>massive, expensive training demands</a:t>
            </a:r>
          </a:p>
          <a:p>
            <a:pPr lvl="1"/>
            <a:r>
              <a:rPr lang="en-US" dirty="0"/>
              <a:t>many/most vision transformers are fine-tuned from  published weights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584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B2524-FEFB-2588-1E69-0AC60998B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97CF2-B780-4FA4-ED05-C66BD9DBB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effects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A3E5D8-92E0-54F0-7576-054E527C9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58" y="2182618"/>
            <a:ext cx="7887592" cy="43102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06170C-9D95-F83F-1880-9C748B40187B}"/>
              </a:ext>
            </a:extLst>
          </p:cNvPr>
          <p:cNvSpPr txBox="1"/>
          <p:nvPr/>
        </p:nvSpPr>
        <p:spPr>
          <a:xfrm>
            <a:off x="1203001" y="1504250"/>
            <a:ext cx="33689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Benefit from large scale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pretraining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61BC0E-E765-E2EF-FBD0-A8BB39259AFE}"/>
              </a:ext>
            </a:extLst>
          </p:cNvPr>
          <p:cNvSpPr txBox="1"/>
          <p:nvPr/>
        </p:nvSpPr>
        <p:spPr>
          <a:xfrm>
            <a:off x="5433526" y="1504249"/>
            <a:ext cx="2911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Don’t plateau at very</a:t>
            </a:r>
          </a:p>
          <a:p>
            <a:r>
              <a:rPr lang="en-US" sz="2400" dirty="0">
                <a:solidFill>
                  <a:srgbClr val="FF0000"/>
                </a:solidFill>
              </a:rPr>
              <a:t>large scale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7B7844-66EB-881A-480E-97071B0169C8}"/>
              </a:ext>
            </a:extLst>
          </p:cNvPr>
          <p:cNvSpPr txBox="1"/>
          <p:nvPr/>
        </p:nvSpPr>
        <p:spPr>
          <a:xfrm>
            <a:off x="216142" y="6492874"/>
            <a:ext cx="8991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AN IMAGE IS WORTH 16X16 WORDS:</a:t>
            </a:r>
            <a:r>
              <a:rPr lang="en-US" sz="1400" dirty="0"/>
              <a:t> </a:t>
            </a:r>
            <a:r>
              <a:rPr lang="en-US" sz="1400" i="1" dirty="0"/>
              <a:t>TRANSFORMERS FOR IMAGE RECOGNITION AT SCALE, </a:t>
            </a:r>
            <a:r>
              <a:rPr lang="en-US" sz="1400" i="1" dirty="0" err="1"/>
              <a:t>Dosovitsky</a:t>
            </a:r>
            <a:r>
              <a:rPr lang="en-US" sz="1400" i="1" dirty="0"/>
              <a:t> et al 2021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84594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8406</TotalTime>
  <Words>393</Words>
  <Application>Microsoft Macintosh PowerPoint</Application>
  <PresentationFormat>On-screen Show (4:3)</PresentationFormat>
  <Paragraphs>86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Transformers: Birds Eye View</vt:lpstr>
      <vt:lpstr>An architecture</vt:lpstr>
      <vt:lpstr>Tokenizing an image</vt:lpstr>
      <vt:lpstr>General story</vt:lpstr>
      <vt:lpstr>General story, II</vt:lpstr>
      <vt:lpstr>Self-attention</vt:lpstr>
      <vt:lpstr>Properties of transformer w/ SA</vt:lpstr>
      <vt:lpstr>Qualitative properties</vt:lpstr>
      <vt:lpstr>Training effects</vt:lpstr>
      <vt:lpstr>Training effects</vt:lpstr>
      <vt:lpstr>Variants</vt:lpstr>
      <vt:lpstr>PowerPoint Presentation</vt:lpstr>
      <vt:lpstr>Registers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Forsyth, David Alexander</dc:creator>
  <cp:lastModifiedBy>Forsyth, David Alexander</cp:lastModifiedBy>
  <cp:revision>30</cp:revision>
  <dcterms:created xsi:type="dcterms:W3CDTF">2026-03-25T17:33:16Z</dcterms:created>
  <dcterms:modified xsi:type="dcterms:W3CDTF">2026-04-03T17:54:48Z</dcterms:modified>
</cp:coreProperties>
</file>