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63" r:id="rId3"/>
    <p:sldId id="2908" r:id="rId4"/>
    <p:sldId id="2909" r:id="rId5"/>
    <p:sldId id="260" r:id="rId6"/>
    <p:sldId id="276" r:id="rId7"/>
    <p:sldId id="277" r:id="rId8"/>
    <p:sldId id="259" r:id="rId9"/>
    <p:sldId id="261" r:id="rId10"/>
    <p:sldId id="262" r:id="rId11"/>
    <p:sldId id="2897" r:id="rId12"/>
    <p:sldId id="2898" r:id="rId13"/>
    <p:sldId id="2899" r:id="rId14"/>
    <p:sldId id="2900" r:id="rId15"/>
    <p:sldId id="2901" r:id="rId16"/>
    <p:sldId id="2902" r:id="rId17"/>
    <p:sldId id="2903" r:id="rId18"/>
    <p:sldId id="264" r:id="rId19"/>
    <p:sldId id="265" r:id="rId20"/>
    <p:sldId id="2904" r:id="rId21"/>
    <p:sldId id="314" r:id="rId22"/>
    <p:sldId id="2905" r:id="rId23"/>
    <p:sldId id="2906" r:id="rId24"/>
    <p:sldId id="280" r:id="rId25"/>
    <p:sldId id="281" r:id="rId26"/>
    <p:sldId id="290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11855-75EB-2D41-9DD3-083CFA360D9C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9EB04-3DC6-BE45-95FD-1B60F9487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3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1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6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8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0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8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4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5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1D173-4617-1742-89CD-CAE48D3C87A3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623512-8CD2-2846-BF21-E6E02F0D7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?tab=readme-ov-file" TargetMode="External"/><Relationship Id="rId2" Type="http://schemas.openxmlformats.org/officeDocument/2006/relationships/hyperlink" Target="https://huggingface.co/docs/transformers/inde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33A7-2A41-0ADA-6133-AC0AE4564F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transformers:</a:t>
            </a:r>
            <a:br>
              <a:rPr lang="en-US" dirty="0"/>
            </a:br>
            <a:r>
              <a:rPr lang="en-US" dirty="0"/>
              <a:t>Birds Eye 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33CDA-D00A-2F31-064E-1BDBC6D07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Forsyth,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1429580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05EA-89AC-F6BE-F103-6EC531BF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Panoptic segmentation with DETR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41BF7-7647-A045-0356-7C0174B95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Adjust decode to get mask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D8489-F152-6A82-5456-CC2F2FBEC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" y="3435624"/>
            <a:ext cx="9131606" cy="2667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E1D8F-A90C-DF06-6D56-08C576F4C742}"/>
              </a:ext>
            </a:extLst>
          </p:cNvPr>
          <p:cNvSpPr txBox="1"/>
          <p:nvPr/>
        </p:nvSpPr>
        <p:spPr>
          <a:xfrm>
            <a:off x="12394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</p:spTree>
    <p:extLst>
      <p:ext uri="{BB962C8B-B14F-4D97-AF65-F5344CB8AC3E}">
        <p14:creationId xmlns:p14="http://schemas.microsoft.com/office/powerpoint/2010/main" val="27410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7066-6385-AC8C-17D3-8F632034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0E641-A55A-9940-D12C-8A33C06C3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D112B-374B-F624-23CF-45FDC23B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7" y="890494"/>
            <a:ext cx="8987183" cy="50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3DCC-DB3D-9850-41AB-7A4D0713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0E03-DDAA-5BF3-BACB-65E4F4F0E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C1EE4-EED4-78AB-D0DE-AB10130A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54761"/>
            <a:ext cx="8858250" cy="49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E5F2-48A9-CBF0-87B7-A497A74A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D2F3-0062-5CE6-34D5-27DBB6FF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BDDF-D905-B4F7-71F9-29D45C1EC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922628"/>
            <a:ext cx="8972550" cy="504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2B07-5D51-23D1-5C8C-71C94600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4C72-7EEC-A2ED-124A-4262B9BB9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FA42D-4E11-1203-040D-C02AC4F4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54761"/>
            <a:ext cx="8858250" cy="49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3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44E3-5E52-0DC5-CF67-0B54C3BE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7E89-8474-BD6F-C312-E8F9E012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481C5-ADD6-9C68-AF47-77D7024B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22628"/>
            <a:ext cx="8915400" cy="50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1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3636-3850-D495-1867-FB3DA001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78D6-A894-814D-EF1B-7B0A3668D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65E7F-71D4-EACD-D3EA-F90D28DA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947950"/>
            <a:ext cx="8858250" cy="49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7758-0CCF-B334-9F1B-42A373D8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60036-2EE4-58B5-A5AD-6F23427C0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BF3FB-7315-73B6-8455-497DD9177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" y="903434"/>
            <a:ext cx="9017669" cy="50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2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7BD6-1C8D-2008-EEE6-A66B8967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prediction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88DA2-2C16-3988-EB9C-59274583F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1342"/>
            <a:ext cx="7886700" cy="12328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Issue: </a:t>
            </a:r>
          </a:p>
          <a:p>
            <a:pPr lvl="1"/>
            <a:r>
              <a:rPr lang="en-US" dirty="0"/>
              <a:t>decode token streams into image-like thing</a:t>
            </a:r>
          </a:p>
          <a:p>
            <a:pPr lvl="1"/>
            <a:r>
              <a:rPr lang="en-US" dirty="0"/>
              <a:t>reassemble</a:t>
            </a:r>
          </a:p>
          <a:p>
            <a:pPr lvl="2"/>
            <a:r>
              <a:rPr lang="en-US" dirty="0"/>
              <a:t>tokens were each cut from particular location in image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4E125-A43C-5E0F-25C1-82489EFE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285" y="2604880"/>
            <a:ext cx="5852728" cy="3883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72E16-D046-CBE2-810A-9FF2099A4777}"/>
              </a:ext>
            </a:extLst>
          </p:cNvPr>
          <p:cNvSpPr txBox="1"/>
          <p:nvPr/>
        </p:nvSpPr>
        <p:spPr>
          <a:xfrm>
            <a:off x="0" y="6488668"/>
            <a:ext cx="597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Vision Transformers for Dense Prediction, </a:t>
            </a:r>
            <a:r>
              <a:rPr lang="en-US" i="1" dirty="0" err="1"/>
              <a:t>Ranftl</a:t>
            </a:r>
            <a:r>
              <a:rPr lang="en-US" i="1" dirty="0"/>
              <a:t> et al,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0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CA89-707C-9B23-CDE7-F7D04CE6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r>
              <a:rPr lang="en-US" dirty="0"/>
              <a:t>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D1E2-D93E-1485-F513-C90013ACD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C4764-3E28-4163-716A-44D0C02D6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102025" cy="4218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6FB4B-4267-E124-27F3-D82C295C66FA}"/>
              </a:ext>
            </a:extLst>
          </p:cNvPr>
          <p:cNvSpPr txBox="1"/>
          <p:nvPr/>
        </p:nvSpPr>
        <p:spPr>
          <a:xfrm>
            <a:off x="0" y="6488668"/>
            <a:ext cx="606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Transformer for Single Image Super-Resolution Lu et al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36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BD78-B378-552B-2895-E48DEE95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6F1F9-5512-E97A-D3BC-8C1590681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445877"/>
            <a:ext cx="7886700" cy="17310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Key questions</a:t>
            </a:r>
          </a:p>
          <a:p>
            <a:pPr lvl="1"/>
            <a:r>
              <a:rPr lang="en-US" dirty="0"/>
              <a:t>details of transformer</a:t>
            </a:r>
          </a:p>
          <a:p>
            <a:pPr lvl="1"/>
            <a:r>
              <a:rPr lang="en-US" dirty="0"/>
              <a:t>details of decode</a:t>
            </a:r>
          </a:p>
          <a:p>
            <a:pPr lvl="2"/>
            <a:r>
              <a:rPr lang="en-US" dirty="0"/>
              <a:t>use class token</a:t>
            </a:r>
          </a:p>
          <a:p>
            <a:pPr lvl="2"/>
            <a:r>
              <a:rPr lang="en-US" dirty="0"/>
              <a:t>use all tokens (how?)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B3836-CE9A-BEAE-6A97-FDCE59A6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375"/>
            <a:ext cx="8844825" cy="30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4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8BD1-2D57-FB95-0DEC-D6E212D2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general 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3DBA-7A34-9583-BEE9-9C5FAACA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motivating idea</a:t>
            </a:r>
          </a:p>
          <a:p>
            <a:pPr lvl="1"/>
            <a:r>
              <a:rPr lang="en-US" dirty="0" err="1"/>
              <a:t>Q:can</a:t>
            </a:r>
            <a:r>
              <a:rPr lang="en-US" dirty="0"/>
              <a:t> you train an encoder that is good at everything?</a:t>
            </a:r>
          </a:p>
          <a:p>
            <a:pPr lvl="2"/>
            <a:r>
              <a:rPr lang="en-US" dirty="0"/>
              <a:t>then all you need to worry about is decoding</a:t>
            </a:r>
          </a:p>
          <a:p>
            <a:pPr lvl="1"/>
            <a:r>
              <a:rPr lang="en-US" dirty="0" err="1"/>
              <a:t>A:hard</a:t>
            </a:r>
            <a:r>
              <a:rPr lang="en-US" dirty="0"/>
              <a:t> to be sure; but you can train encoders that are good at a lot of stuff...</a:t>
            </a:r>
          </a:p>
          <a:p>
            <a:pPr lvl="2"/>
            <a:r>
              <a:rPr lang="en-US" dirty="0"/>
              <a:t>all evidence is these need to be transformers</a:t>
            </a:r>
          </a:p>
          <a:p>
            <a:pPr lvl="2"/>
            <a:r>
              <a:rPr lang="en-US" dirty="0"/>
              <a:t>training</a:t>
            </a:r>
          </a:p>
          <a:p>
            <a:pPr lvl="3"/>
            <a:r>
              <a:rPr lang="en-US" dirty="0"/>
              <a:t>WITHOUT using labels</a:t>
            </a:r>
          </a:p>
          <a:p>
            <a:pPr lvl="3"/>
            <a:r>
              <a:rPr lang="en-US" dirty="0"/>
              <a:t>on a huge dataset</a:t>
            </a:r>
          </a:p>
          <a:p>
            <a:r>
              <a:rPr lang="en-US" dirty="0"/>
              <a:t>example: DINO V3</a:t>
            </a:r>
          </a:p>
        </p:txBody>
      </p:sp>
    </p:spTree>
    <p:extLst>
      <p:ext uri="{BB962C8B-B14F-4D97-AF65-F5344CB8AC3E}">
        <p14:creationId xmlns:p14="http://schemas.microsoft.com/office/powerpoint/2010/main" val="1669122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2C18-F073-36AB-1A6E-65304AE7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DINO: self-distillation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B4B63-C313-DA82-05EA-859A2027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45371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x1, x2 are two versions of x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crops</a:t>
            </a:r>
          </a:p>
          <a:p>
            <a:r>
              <a:rPr lang="en-US" dirty="0"/>
              <a:t>Feature is </a:t>
            </a:r>
            <a:r>
              <a:rPr lang="en-US" dirty="0" err="1"/>
              <a:t>softmax</a:t>
            </a:r>
            <a:r>
              <a:rPr lang="en-US" dirty="0"/>
              <a:t>-normalized</a:t>
            </a:r>
          </a:p>
          <a:p>
            <a:pPr lvl="1"/>
            <a:r>
              <a:rPr lang="en-US" dirty="0"/>
              <a:t>scaled by temperature</a:t>
            </a:r>
          </a:p>
          <a:p>
            <a:r>
              <a:rPr lang="en-US" dirty="0"/>
              <a:t>Teacher network is</a:t>
            </a:r>
          </a:p>
          <a:p>
            <a:pPr lvl="1"/>
            <a:r>
              <a:rPr lang="en-US" dirty="0"/>
              <a:t>moving average of student</a:t>
            </a:r>
          </a:p>
          <a:p>
            <a:r>
              <a:rPr lang="en-US" dirty="0"/>
              <a:t>Centering and sharpening</a:t>
            </a:r>
          </a:p>
          <a:p>
            <a:pPr lvl="1"/>
            <a:r>
              <a:rPr lang="en-US" dirty="0"/>
              <a:t>adjust teacher features to avoid collapse</a:t>
            </a:r>
          </a:p>
          <a:p>
            <a:pPr lvl="1"/>
            <a:r>
              <a:rPr lang="en-US" dirty="0"/>
              <a:t>centering: </a:t>
            </a:r>
          </a:p>
          <a:p>
            <a:pPr lvl="2"/>
            <a:r>
              <a:rPr lang="en-US" dirty="0"/>
              <a:t>add a bias consisting of moving average across batches</a:t>
            </a:r>
          </a:p>
          <a:p>
            <a:pPr lvl="1"/>
            <a:r>
              <a:rPr lang="en-US" dirty="0"/>
              <a:t>sharpening</a:t>
            </a:r>
          </a:p>
          <a:p>
            <a:pPr lvl="2"/>
            <a:r>
              <a:rPr lang="en-US" dirty="0"/>
              <a:t>use a different temperature param for 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7BA2B-FB5B-63A6-C01E-D78C1158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794" y="1690689"/>
            <a:ext cx="3559830" cy="35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64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96945-AC19-D84E-54AE-FF1868381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623A-450A-60AC-297C-0F07F9C2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DINO-V3: self-distillation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F6287-9D93-84FF-E6E0-B321A7063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453713" cy="4351338"/>
          </a:xfrm>
        </p:spPr>
        <p:txBody>
          <a:bodyPr>
            <a:normAutofit/>
          </a:bodyPr>
          <a:lstStyle/>
          <a:p>
            <a:r>
              <a:rPr lang="en-US" dirty="0"/>
              <a:t>additional losses</a:t>
            </a:r>
          </a:p>
          <a:p>
            <a:pPr lvl="1"/>
            <a:r>
              <a:rPr lang="en-US" dirty="0"/>
              <a:t>numerous changes</a:t>
            </a:r>
          </a:p>
          <a:p>
            <a:pPr lvl="1"/>
            <a:r>
              <a:rPr lang="en-US" dirty="0"/>
              <a:t>losses change during training</a:t>
            </a:r>
          </a:p>
          <a:p>
            <a:r>
              <a:rPr lang="en-US" dirty="0"/>
              <a:t>1.7e9 images, carefully curated</a:t>
            </a:r>
          </a:p>
          <a:p>
            <a:pPr lvl="1"/>
            <a:r>
              <a:rPr lang="en-US" dirty="0"/>
              <a:t>and clustered, to manage what images are used when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404B1-3C14-55F6-185A-4DE8033EE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794" y="1690689"/>
            <a:ext cx="3559830" cy="35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7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C9AC-B69D-252A-24D8-37B9D48D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9DFA-3F95-365D-5328-29325C10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FEEAB-5393-44A8-5945-5FE23DD2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77" y="1793940"/>
            <a:ext cx="9178777" cy="3282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7E31B-0A3E-1081-C061-680011769934}"/>
              </a:ext>
            </a:extLst>
          </p:cNvPr>
          <p:cNvSpPr txBox="1"/>
          <p:nvPr/>
        </p:nvSpPr>
        <p:spPr>
          <a:xfrm>
            <a:off x="1376855" y="6324600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DINOv3, Simeoni et al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8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18764-D7AB-09E6-1771-629081F8E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10FBD-3F74-9596-9BFC-6DD30B4D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533400"/>
            <a:ext cx="7708900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7DF01-6708-00FA-A8E3-3F0A2D4FCB15}"/>
              </a:ext>
            </a:extLst>
          </p:cNvPr>
          <p:cNvSpPr txBox="1"/>
          <p:nvPr/>
        </p:nvSpPr>
        <p:spPr>
          <a:xfrm>
            <a:off x="1376855" y="6324600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DINOv3, Simeoni et al 25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6DB99-DA7C-775D-34CA-7941E45A44C8}"/>
              </a:ext>
            </a:extLst>
          </p:cNvPr>
          <p:cNvSpPr txBox="1"/>
          <p:nvPr/>
        </p:nvSpPr>
        <p:spPr>
          <a:xfrm>
            <a:off x="1912883" y="220717"/>
            <a:ext cx="651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Cosine similarity of DINO v3 features against point marked in red</a:t>
            </a:r>
          </a:p>
        </p:txBody>
      </p:sp>
    </p:spTree>
    <p:extLst>
      <p:ext uri="{BB962C8B-B14F-4D97-AF65-F5344CB8AC3E}">
        <p14:creationId xmlns:p14="http://schemas.microsoft.com/office/powerpoint/2010/main" val="413172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29A0-32C2-0FC2-B75E-74A44166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general image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ADDA6-DCA8-70EE-FE86-07F2D77D0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12BA-467C-68B9-1C6C-660BC34A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2" y="1825625"/>
            <a:ext cx="8794482" cy="3807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D136A-1F0E-D2CE-7513-E1671FC8CE12}"/>
              </a:ext>
            </a:extLst>
          </p:cNvPr>
          <p:cNvSpPr txBox="1"/>
          <p:nvPr/>
        </p:nvSpPr>
        <p:spPr>
          <a:xfrm>
            <a:off x="1376855" y="6324600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DINOv3, Simeoni et al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3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BCF6-3431-1333-0129-EE8AC283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E8370-419E-DBD3-0D8A-3072BC245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Pretrained models</a:t>
            </a:r>
          </a:p>
          <a:p>
            <a:r>
              <a:rPr lang="en-US" dirty="0"/>
              <a:t>Start at:</a:t>
            </a:r>
          </a:p>
          <a:p>
            <a:pPr lvl="1"/>
            <a:r>
              <a:rPr lang="en-US" dirty="0">
                <a:hlinkClick r:id="rId2"/>
              </a:rPr>
              <a:t>https://huggingface.co/docs/transformers/index</a:t>
            </a:r>
            <a:endParaRPr lang="en-US" dirty="0"/>
          </a:p>
          <a:p>
            <a:pPr lvl="2"/>
            <a:r>
              <a:rPr lang="en-US" dirty="0"/>
              <a:t>there are millions (?)</a:t>
            </a:r>
          </a:p>
          <a:p>
            <a:r>
              <a:rPr lang="en-US" dirty="0"/>
              <a:t>Look at:</a:t>
            </a:r>
          </a:p>
          <a:p>
            <a:pPr lvl="1"/>
            <a:r>
              <a:rPr lang="en-US" dirty="0">
                <a:hlinkClick r:id="rId3"/>
              </a:rPr>
              <a:t>https://github.com/huggingface/transformers?tab=readme-ov-file</a:t>
            </a:r>
            <a:endParaRPr lang="en-US" dirty="0"/>
          </a:p>
          <a:p>
            <a:pPr lvl="2"/>
            <a:r>
              <a:rPr lang="en-US" dirty="0"/>
              <a:t>and scroll to computer vision to get some examples, including</a:t>
            </a:r>
          </a:p>
          <a:p>
            <a:pPr lvl="2"/>
            <a:r>
              <a:rPr lang="en-US" dirty="0"/>
              <a:t>Segmentation:</a:t>
            </a:r>
          </a:p>
          <a:p>
            <a:pPr lvl="3"/>
            <a:r>
              <a:rPr lang="en-US" dirty="0"/>
              <a:t> https://</a:t>
            </a:r>
            <a:r>
              <a:rPr lang="en-US" dirty="0" err="1"/>
              <a:t>huggingface.co</a:t>
            </a:r>
            <a:r>
              <a:rPr lang="en-US" dirty="0"/>
              <a:t>/</a:t>
            </a:r>
            <a:r>
              <a:rPr lang="en-US" dirty="0" err="1"/>
              <a:t>facebook</a:t>
            </a:r>
            <a:r>
              <a:rPr lang="en-US" dirty="0"/>
              <a:t>/</a:t>
            </a:r>
            <a:r>
              <a:rPr lang="en-US" dirty="0" err="1"/>
              <a:t>sam</a:t>
            </a:r>
            <a:r>
              <a:rPr lang="en-US" dirty="0"/>
              <a:t>-vit-base</a:t>
            </a:r>
          </a:p>
          <a:p>
            <a:pPr lvl="2"/>
            <a:r>
              <a:rPr lang="en-US" dirty="0"/>
              <a:t>Depth:</a:t>
            </a:r>
          </a:p>
          <a:p>
            <a:pPr lvl="3"/>
            <a:r>
              <a:rPr lang="en-US" dirty="0"/>
              <a:t>https://</a:t>
            </a:r>
            <a:r>
              <a:rPr lang="en-US" dirty="0" err="1"/>
              <a:t>huggingface.co</a:t>
            </a:r>
            <a:r>
              <a:rPr lang="en-US" dirty="0"/>
              <a:t>/apple/</a:t>
            </a:r>
            <a:r>
              <a:rPr lang="en-US" dirty="0" err="1"/>
              <a:t>DepthPro</a:t>
            </a:r>
            <a:r>
              <a:rPr lang="en-US" dirty="0"/>
              <a:t>-hf</a:t>
            </a:r>
          </a:p>
        </p:txBody>
      </p:sp>
    </p:spTree>
    <p:extLst>
      <p:ext uri="{BB962C8B-B14F-4D97-AF65-F5344CB8AC3E}">
        <p14:creationId xmlns:p14="http://schemas.microsoft.com/office/powerpoint/2010/main" val="129001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72539-3BA7-DA54-D568-36B3B40F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prediction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413D9-F39E-5A91-C1DB-5513A8F79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to windows containing person</a:t>
            </a:r>
          </a:p>
          <a:p>
            <a:pPr lvl="1"/>
            <a:r>
              <a:rPr lang="en-US" dirty="0"/>
              <a:t>found by, say,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0EAA5-F21C-BB2C-B853-F4358286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44" y="2782122"/>
            <a:ext cx="9186044" cy="261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F3996-FE40-4DC7-4C74-8E5FAEADE81D}"/>
              </a:ext>
            </a:extLst>
          </p:cNvPr>
          <p:cNvSpPr txBox="1"/>
          <p:nvPr/>
        </p:nvSpPr>
        <p:spPr>
          <a:xfrm>
            <a:off x="0" y="6211669"/>
            <a:ext cx="885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ViTPose</a:t>
            </a:r>
            <a:r>
              <a:rPr lang="en-US" i="1" dirty="0"/>
              <a:t>: Simple Vision Transformer Baselines for</a:t>
            </a:r>
            <a:r>
              <a:rPr lang="en-US" dirty="0"/>
              <a:t> </a:t>
            </a:r>
            <a:r>
              <a:rPr lang="en-US" i="1" dirty="0"/>
              <a:t>Human Pose Estimation, Xu et al,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0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2EDC1-549B-3021-E3A4-5C05D8E8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00EF-5905-337D-4044-69184921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prediction by transformer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C0CA1-177E-B9A8-DA9A-87990DC2F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4D066-F395-CAE6-6028-DB8B348C6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85" y="1511643"/>
            <a:ext cx="6177455" cy="4772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A5289-3C22-53BD-4749-8C6FC6D8EEA8}"/>
              </a:ext>
            </a:extLst>
          </p:cNvPr>
          <p:cNvSpPr txBox="1"/>
          <p:nvPr/>
        </p:nvSpPr>
        <p:spPr>
          <a:xfrm>
            <a:off x="0" y="6211669"/>
            <a:ext cx="885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ViTPose</a:t>
            </a:r>
            <a:r>
              <a:rPr lang="en-US" i="1" dirty="0"/>
              <a:t>: Simple Vision Transformer Baselines for</a:t>
            </a:r>
            <a:r>
              <a:rPr lang="en-US" dirty="0"/>
              <a:t> </a:t>
            </a:r>
            <a:r>
              <a:rPr lang="en-US" i="1" dirty="0"/>
              <a:t>Human Pose Estimation, Xu et al,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0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0D0B-FE55-0B05-710F-BAEA36E7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 – detection by transformer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D3FDF-AB93-AE83-2337-0F2BF4E4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646" y="2196662"/>
            <a:ext cx="9972820" cy="26486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D0B891-75E2-C070-AFB5-754511FF0668}"/>
              </a:ext>
            </a:extLst>
          </p:cNvPr>
          <p:cNvSpPr/>
          <p:nvPr/>
        </p:nvSpPr>
        <p:spPr>
          <a:xfrm>
            <a:off x="0" y="2196662"/>
            <a:ext cx="1671145" cy="29218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C71C9D-C17C-2A6B-35AD-38AFFA5B4E00}"/>
              </a:ext>
            </a:extLst>
          </p:cNvPr>
          <p:cNvSpPr/>
          <p:nvPr/>
        </p:nvSpPr>
        <p:spPr>
          <a:xfrm>
            <a:off x="1728549" y="2196662"/>
            <a:ext cx="1950072" cy="29218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27DF2D-2115-769B-A20D-3CA2D76E14CE}"/>
              </a:ext>
            </a:extLst>
          </p:cNvPr>
          <p:cNvSpPr/>
          <p:nvPr/>
        </p:nvSpPr>
        <p:spPr>
          <a:xfrm>
            <a:off x="3772408" y="2196662"/>
            <a:ext cx="1950072" cy="29218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A053D-9E01-8110-C030-3CC1AD8E5A95}"/>
              </a:ext>
            </a:extLst>
          </p:cNvPr>
          <p:cNvSpPr txBox="1"/>
          <p:nvPr/>
        </p:nvSpPr>
        <p:spPr>
          <a:xfrm>
            <a:off x="231228" y="5255179"/>
            <a:ext cx="103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Tokenize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1007A-D066-8E7E-6262-9EBC1B2DD0C0}"/>
              </a:ext>
            </a:extLst>
          </p:cNvPr>
          <p:cNvSpPr txBox="1"/>
          <p:nvPr/>
        </p:nvSpPr>
        <p:spPr>
          <a:xfrm>
            <a:off x="1728549" y="5292623"/>
            <a:ext cx="2115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Transformer</a:t>
            </a:r>
          </a:p>
          <a:p>
            <a:r>
              <a:rPr lang="en-US" dirty="0"/>
              <a:t>accept one stream,</a:t>
            </a:r>
          </a:p>
          <a:p>
            <a:r>
              <a:rPr lang="en-US" dirty="0"/>
              <a:t>make one stream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0C3B7-1F2D-9D72-663F-1EFFE7136AC6}"/>
              </a:ext>
            </a:extLst>
          </p:cNvPr>
          <p:cNvSpPr txBox="1"/>
          <p:nvPr/>
        </p:nvSpPr>
        <p:spPr>
          <a:xfrm>
            <a:off x="3760044" y="5284408"/>
            <a:ext cx="2215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Transformer</a:t>
            </a:r>
          </a:p>
          <a:p>
            <a:r>
              <a:rPr lang="en-US" dirty="0"/>
              <a:t>accept two streams,</a:t>
            </a:r>
          </a:p>
          <a:p>
            <a:r>
              <a:rPr lang="en-US" dirty="0"/>
              <a:t>make one stream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01D37EB-2BD5-DC01-FFC5-E299C2F019C1}"/>
              </a:ext>
            </a:extLst>
          </p:cNvPr>
          <p:cNvSpPr/>
          <p:nvPr/>
        </p:nvSpPr>
        <p:spPr>
          <a:xfrm rot="16200000">
            <a:off x="4494369" y="4745670"/>
            <a:ext cx="570790" cy="340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BFE3637-2180-FA93-B453-0D56F2D9FF1A}"/>
              </a:ext>
            </a:extLst>
          </p:cNvPr>
          <p:cNvSpPr/>
          <p:nvPr/>
        </p:nvSpPr>
        <p:spPr>
          <a:xfrm rot="16200000">
            <a:off x="3552923" y="3830886"/>
            <a:ext cx="570790" cy="340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F4EFADA-1B0D-C333-9BEF-0F322851918A}"/>
              </a:ext>
            </a:extLst>
          </p:cNvPr>
          <p:cNvSpPr/>
          <p:nvPr/>
        </p:nvSpPr>
        <p:spPr>
          <a:xfrm rot="16200000">
            <a:off x="2071458" y="4616103"/>
            <a:ext cx="570790" cy="340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A062A-6921-A69B-A875-FECA6BC360D7}"/>
              </a:ext>
            </a:extLst>
          </p:cNvPr>
          <p:cNvSpPr txBox="1"/>
          <p:nvPr/>
        </p:nvSpPr>
        <p:spPr>
          <a:xfrm>
            <a:off x="12394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</p:spTree>
    <p:extLst>
      <p:ext uri="{BB962C8B-B14F-4D97-AF65-F5344CB8AC3E}">
        <p14:creationId xmlns:p14="http://schemas.microsoft.com/office/powerpoint/2010/main" val="24020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3FA3-94D7-EC37-C866-1EF3EE85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 – detection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C12B9-F0DC-50EA-E469-74B362AAA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072" y="1825625"/>
            <a:ext cx="5457277" cy="4351338"/>
          </a:xfrm>
        </p:spPr>
        <p:txBody>
          <a:bodyPr/>
          <a:lstStyle/>
          <a:p>
            <a:r>
              <a:rPr lang="en-US" dirty="0"/>
              <a:t>Encoder</a:t>
            </a:r>
          </a:p>
          <a:p>
            <a:pPr lvl="1"/>
            <a:r>
              <a:rPr lang="en-US" dirty="0"/>
              <a:t>Accept image tokens, make new</a:t>
            </a:r>
          </a:p>
          <a:p>
            <a:pPr lvl="1"/>
            <a:r>
              <a:rPr lang="en-US" dirty="0"/>
              <a:t>using multi-headed self-attention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3604E-454B-F312-3D3F-9AB4F911A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1" y="2397340"/>
            <a:ext cx="3436445" cy="391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0DC011-8D30-DE5D-3A14-F556AF850EF7}"/>
              </a:ext>
            </a:extLst>
          </p:cNvPr>
          <p:cNvSpPr txBox="1"/>
          <p:nvPr/>
        </p:nvSpPr>
        <p:spPr>
          <a:xfrm>
            <a:off x="12394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</p:spTree>
    <p:extLst>
      <p:ext uri="{BB962C8B-B14F-4D97-AF65-F5344CB8AC3E}">
        <p14:creationId xmlns:p14="http://schemas.microsoft.com/office/powerpoint/2010/main" val="317979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3EA0-C44F-7B1C-5A34-743C27EA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 – detection by transformer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97FA5-C572-AAAE-1FE6-892CD7EC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350294"/>
            <a:ext cx="1697640" cy="1997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74A03-AEEA-4EE7-8C4E-66AE06CCB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931" y="1324303"/>
            <a:ext cx="3310759" cy="5533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0DB8E-B9E8-0E87-00AB-031DA6F078C0}"/>
              </a:ext>
            </a:extLst>
          </p:cNvPr>
          <p:cNvSpPr txBox="1"/>
          <p:nvPr/>
        </p:nvSpPr>
        <p:spPr>
          <a:xfrm>
            <a:off x="12394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F9E3F-D312-B67E-078F-33A33918A020}"/>
              </a:ext>
            </a:extLst>
          </p:cNvPr>
          <p:cNvSpPr txBox="1"/>
          <p:nvPr/>
        </p:nvSpPr>
        <p:spPr>
          <a:xfrm>
            <a:off x="2699879" y="4617856"/>
            <a:ext cx="213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Positional encoding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AA0DC-AD10-C2C6-DCC6-E3DAED02E744}"/>
              </a:ext>
            </a:extLst>
          </p:cNvPr>
          <p:cNvSpPr txBox="1"/>
          <p:nvPr/>
        </p:nvSpPr>
        <p:spPr>
          <a:xfrm>
            <a:off x="2476597" y="3313118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Tokens from decoder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1C32DA-6EED-FD3C-D806-2FFF4D9572FC}"/>
              </a:ext>
            </a:extLst>
          </p:cNvPr>
          <p:cNvCxnSpPr>
            <a:cxnSpLocks/>
          </p:cNvCxnSpPr>
          <p:nvPr/>
        </p:nvCxnSpPr>
        <p:spPr>
          <a:xfrm>
            <a:off x="4735549" y="3640045"/>
            <a:ext cx="782381" cy="4496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6BB733-D8D9-46D5-6CF5-2F1478F5C27C}"/>
              </a:ext>
            </a:extLst>
          </p:cNvPr>
          <p:cNvCxnSpPr>
            <a:cxnSpLocks/>
          </p:cNvCxnSpPr>
          <p:nvPr/>
        </p:nvCxnSpPr>
        <p:spPr>
          <a:xfrm flipV="1">
            <a:off x="4834759" y="4175232"/>
            <a:ext cx="683172" cy="556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B21F9C-A78B-5E1B-5B2E-62045CD38748}"/>
              </a:ext>
            </a:extLst>
          </p:cNvPr>
          <p:cNvSpPr txBox="1"/>
          <p:nvPr/>
        </p:nvSpPr>
        <p:spPr>
          <a:xfrm>
            <a:off x="4420209" y="6166993"/>
            <a:ext cx="213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are learnable</a:t>
            </a:r>
          </a:p>
        </p:txBody>
      </p:sp>
    </p:spTree>
    <p:extLst>
      <p:ext uri="{BB962C8B-B14F-4D97-AF65-F5344CB8AC3E}">
        <p14:creationId xmlns:p14="http://schemas.microsoft.com/office/powerpoint/2010/main" val="2696710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D006-B3A6-BEBD-A6A8-ECA51CC9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 – detection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F6DA-07B7-ECEF-84CF-C2D6F9EBA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prediction head</a:t>
            </a:r>
          </a:p>
          <a:p>
            <a:pPr lvl="1"/>
            <a:r>
              <a:rPr lang="en-US" dirty="0"/>
              <a:t>accepts output token</a:t>
            </a:r>
          </a:p>
          <a:p>
            <a:pPr lvl="1"/>
            <a:r>
              <a:rPr lang="en-US" dirty="0"/>
              <a:t>produces</a:t>
            </a:r>
          </a:p>
          <a:p>
            <a:pPr lvl="2"/>
            <a:r>
              <a:rPr lang="en-US" dirty="0"/>
              <a:t>no object OR</a:t>
            </a:r>
          </a:p>
          <a:p>
            <a:pPr lvl="2"/>
            <a:r>
              <a:rPr lang="en-US" dirty="0"/>
              <a:t>class scores, box location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Training (roughly!)</a:t>
            </a:r>
          </a:p>
          <a:p>
            <a:pPr lvl="1"/>
            <a:r>
              <a:rPr lang="en-US" dirty="0"/>
              <a:t>Find large number of images with boxes, classes</a:t>
            </a:r>
          </a:p>
          <a:p>
            <a:pPr lvl="1"/>
            <a:r>
              <a:rPr lang="en-US" dirty="0"/>
              <a:t>Loss is min over matchings </a:t>
            </a:r>
          </a:p>
          <a:p>
            <a:pPr lvl="2"/>
            <a:r>
              <a:rPr lang="en-US" dirty="0"/>
              <a:t>from predicted tokens to image boxes </a:t>
            </a:r>
          </a:p>
          <a:p>
            <a:pPr lvl="3"/>
            <a:r>
              <a:rPr lang="en-US" dirty="0"/>
              <a:t>box </a:t>
            </a:r>
            <a:r>
              <a:rPr lang="en-US" dirty="0" err="1"/>
              <a:t>loss+class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Use weighted bipartite graph matching to match</a:t>
            </a:r>
          </a:p>
          <a:p>
            <a:pPr lvl="1"/>
            <a:r>
              <a:rPr lang="en-US" dirty="0"/>
              <a:t>Descent on this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EEDDD-3DEC-E83F-7AE0-38D7A965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688" y="1172478"/>
            <a:ext cx="4095312" cy="2828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35131-1272-2DD1-2F22-1F0E8111E49A}"/>
              </a:ext>
            </a:extLst>
          </p:cNvPr>
          <p:cNvSpPr txBox="1"/>
          <p:nvPr/>
        </p:nvSpPr>
        <p:spPr>
          <a:xfrm>
            <a:off x="12394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</p:spTree>
    <p:extLst>
      <p:ext uri="{BB962C8B-B14F-4D97-AF65-F5344CB8AC3E}">
        <p14:creationId xmlns:p14="http://schemas.microsoft.com/office/powerpoint/2010/main" val="280155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A30E-D87B-765E-11E1-EC8F169D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90E7B-ACC7-B316-6F91-EBB8659D4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A1D76-FCA8-AAD7-39CF-1CCC0508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0" y="1935216"/>
            <a:ext cx="8596933" cy="3570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06615-F582-844A-19B4-241249F4D96A}"/>
              </a:ext>
            </a:extLst>
          </p:cNvPr>
          <p:cNvSpPr txBox="1"/>
          <p:nvPr/>
        </p:nvSpPr>
        <p:spPr>
          <a:xfrm>
            <a:off x="12394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</p:spTree>
    <p:extLst>
      <p:ext uri="{BB962C8B-B14F-4D97-AF65-F5344CB8AC3E}">
        <p14:creationId xmlns:p14="http://schemas.microsoft.com/office/powerpoint/2010/main" val="113398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11361</TotalTime>
  <Words>571</Words>
  <Application>Microsoft Macintosh PowerPoint</Application>
  <PresentationFormat>On-screen Show (4:3)</PresentationFormat>
  <Paragraphs>111</Paragraphs>
  <Slides>26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Using transformers: Birds Eye View</vt:lpstr>
      <vt:lpstr>Classification by transformer</vt:lpstr>
      <vt:lpstr>Pose prediction by transformer</vt:lpstr>
      <vt:lpstr>Pose prediction by transformer</vt:lpstr>
      <vt:lpstr>DETR – detection by transformer</vt:lpstr>
      <vt:lpstr>DETR – detection by transformer</vt:lpstr>
      <vt:lpstr>DETR – detection by transformer</vt:lpstr>
      <vt:lpstr>DETR – detection by transformer</vt:lpstr>
      <vt:lpstr>DETR works</vt:lpstr>
      <vt:lpstr>Panoptic segmentation with DETR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Depth prediction by transformer</vt:lpstr>
      <vt:lpstr>Superresolution by transformer</vt:lpstr>
      <vt:lpstr>The general encoder</vt:lpstr>
      <vt:lpstr>DINO: self-distillation</vt:lpstr>
      <vt:lpstr>DINO-V3: self-distillation</vt:lpstr>
      <vt:lpstr>Spatial features</vt:lpstr>
      <vt:lpstr>PowerPoint Presentation</vt:lpstr>
      <vt:lpstr>Dense general image features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38</cp:revision>
  <dcterms:created xsi:type="dcterms:W3CDTF">2026-03-25T17:33:16Z</dcterms:created>
  <dcterms:modified xsi:type="dcterms:W3CDTF">2026-04-05T19:08:39Z</dcterms:modified>
</cp:coreProperties>
</file>