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1091" r:id="rId3"/>
    <p:sldId id="1092" r:id="rId4"/>
    <p:sldId id="1093" r:id="rId5"/>
    <p:sldId id="1095" r:id="rId6"/>
    <p:sldId id="780" r:id="rId7"/>
    <p:sldId id="781" r:id="rId8"/>
    <p:sldId id="1096" r:id="rId9"/>
    <p:sldId id="1098" r:id="rId10"/>
    <p:sldId id="109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D17-4D18-4540-9448-C85A4AFC3B0D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93842-1C9C-E144-BF1F-6E34B1BF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014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D17-4D18-4540-9448-C85A4AFC3B0D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93842-1C9C-E144-BF1F-6E34B1BF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019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D17-4D18-4540-9448-C85A4AFC3B0D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93842-1C9C-E144-BF1F-6E34B1BF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803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D17-4D18-4540-9448-C85A4AFC3B0D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93842-1C9C-E144-BF1F-6E34B1BF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668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D17-4D18-4540-9448-C85A4AFC3B0D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93842-1C9C-E144-BF1F-6E34B1BF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995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D17-4D18-4540-9448-C85A4AFC3B0D}" type="datetimeFigureOut">
              <a:rPr lang="en-US" smtClean="0"/>
              <a:t>2/2/26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93842-1C9C-E144-BF1F-6E34B1BF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051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D17-4D18-4540-9448-C85A4AFC3B0D}" type="datetimeFigureOut">
              <a:rPr lang="en-US" smtClean="0"/>
              <a:t>2/2/26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93842-1C9C-E144-BF1F-6E34B1BF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08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D17-4D18-4540-9448-C85A4AFC3B0D}" type="datetimeFigureOut">
              <a:rPr lang="en-US" smtClean="0"/>
              <a:t>2/2/26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93842-1C9C-E144-BF1F-6E34B1BF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85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D17-4D18-4540-9448-C85A4AFC3B0D}" type="datetimeFigureOut">
              <a:rPr lang="en-US" smtClean="0"/>
              <a:t>2/2/26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93842-1C9C-E144-BF1F-6E34B1BF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834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D17-4D18-4540-9448-C85A4AFC3B0D}" type="datetimeFigureOut">
              <a:rPr lang="en-US" smtClean="0"/>
              <a:t>2/2/26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93842-1C9C-E144-BF1F-6E34B1BF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53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D17-4D18-4540-9448-C85A4AFC3B0D}" type="datetimeFigureOut">
              <a:rPr lang="en-US" smtClean="0"/>
              <a:t>2/2/26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93842-1C9C-E144-BF1F-6E34B1BF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92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338D17-4D18-4540-9448-C85A4AFC3B0D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F93842-1C9C-E144-BF1F-6E34B1BF8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815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2F5B3-F077-3CED-1140-CC43323EF5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U-Nets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42C2A6-DF2C-7E90-AA0A-E55F90D6B5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</a:t>
            </a:r>
          </a:p>
          <a:p>
            <a:r>
              <a:rPr lang="en-US" dirty="0"/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3310580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8AA28-BF02-195A-6E53-43112654B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</a:t>
            </a:r>
            <a:r>
              <a:rPr lang="en-US"/>
              <a:t>think about...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6D9A2-ADF6-33DF-E61B-53FE8E233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9B3ADB-9A50-37BF-D90C-CA41B944E4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375" y="3330902"/>
            <a:ext cx="8921625" cy="85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463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7BF4E-A108-90AB-1237-21EE07425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blocks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657E6-2738-D659-267E-6CB57541A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Build an encoder and a decoder to:</a:t>
            </a:r>
          </a:p>
          <a:p>
            <a:pPr lvl="1"/>
            <a:r>
              <a:rPr lang="en-US" dirty="0"/>
              <a:t>Accept noisy image, produce clean version</a:t>
            </a:r>
          </a:p>
          <a:p>
            <a:pPr lvl="1"/>
            <a:endParaRPr lang="en-US" dirty="0"/>
          </a:p>
          <a:p>
            <a:r>
              <a:rPr lang="en-US" dirty="0"/>
              <a:t>By:</a:t>
            </a:r>
          </a:p>
          <a:p>
            <a:pPr lvl="1"/>
            <a:r>
              <a:rPr lang="en-US" dirty="0"/>
              <a:t>Constructing loss</a:t>
            </a:r>
          </a:p>
          <a:p>
            <a:pPr lvl="1"/>
            <a:r>
              <a:rPr lang="en-US" dirty="0"/>
              <a:t>Applying SGD to get minimal loss on training data	</a:t>
            </a:r>
          </a:p>
          <a:p>
            <a:endParaRPr lang="en-US" dirty="0"/>
          </a:p>
          <a:p>
            <a:r>
              <a:rPr lang="en-US" dirty="0"/>
              <a:t>Using various tricks to get good behavior</a:t>
            </a:r>
          </a:p>
        </p:txBody>
      </p:sp>
    </p:spTree>
    <p:extLst>
      <p:ext uri="{BB962C8B-B14F-4D97-AF65-F5344CB8AC3E}">
        <p14:creationId xmlns:p14="http://schemas.microsoft.com/office/powerpoint/2010/main" val="1840619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19BF5-175C-E2F5-1079-8DE0749C8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what the decoder does...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14B7A-1559-CED7-30AB-8F4B19A94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Regression – predict “image like thing” from image</a:t>
            </a:r>
          </a:p>
          <a:p>
            <a:r>
              <a:rPr lang="en-US" dirty="0"/>
              <a:t>An “image like” thing</a:t>
            </a:r>
          </a:p>
          <a:p>
            <a:pPr lvl="1"/>
            <a:r>
              <a:rPr lang="en-US" dirty="0"/>
              <a:t>may have the same resolution as the image</a:t>
            </a:r>
          </a:p>
          <a:p>
            <a:pPr lvl="1"/>
            <a:r>
              <a:rPr lang="en-US" dirty="0"/>
              <a:t>continuous (not categorical)</a:t>
            </a:r>
          </a:p>
          <a:p>
            <a:pPr lvl="1"/>
            <a:r>
              <a:rPr lang="en-US" dirty="0"/>
              <a:t>lots of examples</a:t>
            </a:r>
          </a:p>
          <a:p>
            <a:pPr lvl="1"/>
            <a:r>
              <a:rPr lang="en-US" dirty="0"/>
              <a:t>can be predicted from an image (but how do we know?)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depth</a:t>
            </a:r>
          </a:p>
          <a:p>
            <a:pPr lvl="1"/>
            <a:r>
              <a:rPr lang="en-US" dirty="0"/>
              <a:t>normal</a:t>
            </a:r>
          </a:p>
          <a:p>
            <a:pPr lvl="1"/>
            <a:r>
              <a:rPr lang="en-US" dirty="0"/>
              <a:t>defogged image</a:t>
            </a:r>
          </a:p>
          <a:p>
            <a:pPr lvl="1"/>
            <a:r>
              <a:rPr lang="en-US" dirty="0" err="1"/>
              <a:t>superresolution</a:t>
            </a:r>
            <a:endParaRPr lang="en-US" dirty="0"/>
          </a:p>
          <a:p>
            <a:pPr lvl="1"/>
            <a:r>
              <a:rPr lang="en-US" dirty="0"/>
              <a:t>lots of others..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708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51524-A504-E45D-382E-F596CDD57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7BA29-5245-8FAD-1E68-370A827B6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recipe isn’t universal 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0DFB3-FC9F-AFB1-254D-21DF33E4D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Generally, want cases where output </a:t>
            </a:r>
          </a:p>
          <a:p>
            <a:pPr lvl="1"/>
            <a:r>
              <a:rPr lang="en-US" dirty="0"/>
              <a:t>is image like</a:t>
            </a:r>
          </a:p>
          <a:p>
            <a:pPr lvl="1"/>
            <a:r>
              <a:rPr lang="en-US" dirty="0"/>
              <a:t>is determined by input</a:t>
            </a:r>
          </a:p>
          <a:p>
            <a:endParaRPr lang="en-US" dirty="0"/>
          </a:p>
          <a:p>
            <a:r>
              <a:rPr lang="en-US" dirty="0"/>
              <a:t>For example, very hard to apply to colorization</a:t>
            </a:r>
          </a:p>
          <a:p>
            <a:pPr lvl="1"/>
            <a:r>
              <a:rPr lang="en-US" dirty="0"/>
              <a:t>there are many right outputs for the same input</a:t>
            </a:r>
          </a:p>
          <a:p>
            <a:pPr lvl="1"/>
            <a:endParaRPr lang="en-US" dirty="0"/>
          </a:p>
          <a:p>
            <a:r>
              <a:rPr lang="en-US" dirty="0"/>
              <a:t>Mostly, quite hard to tell what will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190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B42CA-70F2-B6F4-985D-B97E58508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recipe, depth case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B1A9C-C9E7-76C3-6A93-371FB61F8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Procedure:</a:t>
            </a:r>
          </a:p>
          <a:p>
            <a:pPr lvl="1"/>
            <a:r>
              <a:rPr lang="en-US" dirty="0"/>
              <a:t>find many training pairs (image, depth)</a:t>
            </a:r>
          </a:p>
          <a:p>
            <a:pPr lvl="1"/>
            <a:r>
              <a:rPr lang="en-US" dirty="0"/>
              <a:t>adjust filters so that </a:t>
            </a:r>
          </a:p>
          <a:p>
            <a:pPr lvl="2"/>
            <a:r>
              <a:rPr lang="en-US" dirty="0"/>
              <a:t>Decode(Encode(image)) is close to depth</a:t>
            </a:r>
          </a:p>
          <a:p>
            <a:pPr lvl="1"/>
            <a:r>
              <a:rPr lang="en-US" dirty="0"/>
              <a:t>on average, over pairs</a:t>
            </a:r>
          </a:p>
          <a:p>
            <a:pPr lvl="1"/>
            <a:r>
              <a:rPr lang="en-US" dirty="0"/>
              <a:t>hope that this generalizes to new images</a:t>
            </a:r>
          </a:p>
          <a:p>
            <a:endParaRPr lang="en-US" dirty="0"/>
          </a:p>
          <a:p>
            <a:r>
              <a:rPr lang="en-US" dirty="0"/>
              <a:t>Result:</a:t>
            </a:r>
          </a:p>
          <a:p>
            <a:pPr lvl="1"/>
            <a:r>
              <a:rPr lang="en-US" dirty="0"/>
              <a:t>Single image depth predictor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187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6D1E2-A2FA-D9A3-4D2B-D3E71BF7C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U-Net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3B0AE-6746-5F40-236F-71737E408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Originally</a:t>
            </a:r>
          </a:p>
          <a:p>
            <a:pPr lvl="1"/>
            <a:r>
              <a:rPr lang="en-US" dirty="0"/>
              <a:t>a particular architecture</a:t>
            </a:r>
          </a:p>
          <a:p>
            <a:r>
              <a:rPr lang="en-US" dirty="0"/>
              <a:t>Increasingly</a:t>
            </a:r>
          </a:p>
          <a:p>
            <a:pPr lvl="1"/>
            <a:r>
              <a:rPr lang="en-US" dirty="0"/>
              <a:t>an encoder followed by a decoder</a:t>
            </a:r>
          </a:p>
        </p:txBody>
      </p:sp>
    </p:spTree>
    <p:extLst>
      <p:ext uri="{BB962C8B-B14F-4D97-AF65-F5344CB8AC3E}">
        <p14:creationId xmlns:p14="http://schemas.microsoft.com/office/powerpoint/2010/main" val="3228934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77C87-1AE5-19ED-E73B-8472BEBA8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original U-net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65566-ABBB-1F2E-6824-2E618D24E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C47A55-4958-F94F-516B-273BFBDCA2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80391"/>
            <a:ext cx="6686550" cy="43921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B01449D-324A-7DBC-2DEA-3C69FF0ADF96}"/>
              </a:ext>
            </a:extLst>
          </p:cNvPr>
          <p:cNvSpPr txBox="1"/>
          <p:nvPr/>
        </p:nvSpPr>
        <p:spPr>
          <a:xfrm>
            <a:off x="6816639" y="1943100"/>
            <a:ext cx="1213153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This doesn’t </a:t>
            </a:r>
          </a:p>
          <a:p>
            <a:r>
              <a:rPr lang="en-US" sz="1350" dirty="0"/>
              <a:t>have to be a </a:t>
            </a:r>
          </a:p>
          <a:p>
            <a:r>
              <a:rPr lang="en-US" sz="1350" dirty="0"/>
              <a:t>segmentation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D9478EC-907E-6155-1321-34B8DD4159B9}"/>
              </a:ext>
            </a:extLst>
          </p:cNvPr>
          <p:cNvCxnSpPr>
            <a:cxnSpLocks/>
          </p:cNvCxnSpPr>
          <p:nvPr/>
        </p:nvCxnSpPr>
        <p:spPr bwMode="auto">
          <a:xfrm flipH="1">
            <a:off x="6172200" y="2571750"/>
            <a:ext cx="514350" cy="11430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4713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2CE83-DB5D-3A17-04E9-B7AF86A57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is fully convolutional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72152-60EE-C922-1DC7-E60CD2902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725354"/>
          </a:xfrm>
        </p:spPr>
        <p:txBody>
          <a:bodyPr/>
          <a:lstStyle/>
          <a:p>
            <a:r>
              <a:rPr lang="en-US" dirty="0"/>
              <a:t>Advantage:</a:t>
            </a:r>
          </a:p>
          <a:p>
            <a:pPr lvl="1"/>
            <a:r>
              <a:rPr lang="en-US" dirty="0"/>
              <a:t>you can train on one size, test on another</a:t>
            </a:r>
          </a:p>
          <a:p>
            <a:r>
              <a:rPr lang="en-US" dirty="0"/>
              <a:t>Issue:</a:t>
            </a:r>
          </a:p>
          <a:p>
            <a:pPr lvl="1"/>
            <a:r>
              <a:rPr lang="en-US" dirty="0"/>
              <a:t>very odd spatial behavior is implicit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86E274-33E2-F59C-D9A6-90C728AD0E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779" y="4445876"/>
            <a:ext cx="8513380" cy="2412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609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17176-462F-B6AA-887B-5BA33890D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9F11F-9996-E233-9188-3FB0FEEE3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is fully convolutional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03DF0-C2CD-FEA4-358A-4BD4EDEF3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725354"/>
          </a:xfrm>
        </p:spPr>
        <p:txBody>
          <a:bodyPr/>
          <a:lstStyle/>
          <a:p>
            <a:r>
              <a:rPr lang="en-US" dirty="0"/>
              <a:t>Not every image regression network is FC</a:t>
            </a:r>
          </a:p>
          <a:p>
            <a:pPr lvl="1"/>
            <a:r>
              <a:rPr lang="en-US" dirty="0"/>
              <a:t>in some cases, scale matters a lot – fixed size images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2931D5-7AAD-33C2-0862-8C906CAD9F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779" y="4445876"/>
            <a:ext cx="8513380" cy="2412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101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280</Words>
  <Application>Microsoft Macintosh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U-Nets</vt:lpstr>
      <vt:lpstr>Last blocks</vt:lpstr>
      <vt:lpstr>Change what the decoder does...</vt:lpstr>
      <vt:lpstr>This recipe isn’t universal ...</vt:lpstr>
      <vt:lpstr>New recipe, depth case </vt:lpstr>
      <vt:lpstr>The U-Net</vt:lpstr>
      <vt:lpstr>The original U-net</vt:lpstr>
      <vt:lpstr>This is fully convolutional</vt:lpstr>
      <vt:lpstr>This is fully convolutional</vt:lpstr>
      <vt:lpstr>Things to think about...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9</cp:revision>
  <dcterms:created xsi:type="dcterms:W3CDTF">2026-02-02T20:17:15Z</dcterms:created>
  <dcterms:modified xsi:type="dcterms:W3CDTF">2026-02-02T21:05:04Z</dcterms:modified>
</cp:coreProperties>
</file>