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321" r:id="rId3"/>
    <p:sldId id="340" r:id="rId4"/>
    <p:sldId id="341" r:id="rId5"/>
    <p:sldId id="339" r:id="rId6"/>
    <p:sldId id="325" r:id="rId7"/>
    <p:sldId id="326" r:id="rId8"/>
    <p:sldId id="356" r:id="rId9"/>
    <p:sldId id="327" r:id="rId10"/>
    <p:sldId id="354" r:id="rId11"/>
    <p:sldId id="328" r:id="rId12"/>
    <p:sldId id="329" r:id="rId13"/>
    <p:sldId id="344" r:id="rId14"/>
    <p:sldId id="357" r:id="rId15"/>
    <p:sldId id="358" r:id="rId16"/>
    <p:sldId id="359" r:id="rId17"/>
    <p:sldId id="360" r:id="rId18"/>
    <p:sldId id="335" r:id="rId19"/>
    <p:sldId id="351" r:id="rId20"/>
    <p:sldId id="352" r:id="rId21"/>
    <p:sldId id="35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0EB2-007C-1643-B293-896586FE8934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98A8-8327-A342-A410-4EC0D345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5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llenai.org/molm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8257-9440-044B-549A-F254A6C67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VLM Mechanics, Issues and Variants BEV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4619A-104C-1382-6667-9685406D9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96104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6F60F-458A-8E95-C3CA-E7C8583F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3DFF-B57D-D8A9-E217-8417EE12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Nuisances: localization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2749-AA36-EFEC-0803-789DA56A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5330"/>
            <a:ext cx="8042383" cy="4351338"/>
          </a:xfrm>
        </p:spPr>
        <p:txBody>
          <a:bodyPr/>
          <a:lstStyle/>
          <a:p>
            <a:r>
              <a:rPr lang="en-US" dirty="0"/>
              <a:t>Cure:</a:t>
            </a:r>
          </a:p>
          <a:p>
            <a:pPr lvl="1"/>
            <a:r>
              <a:rPr lang="en-US" dirty="0"/>
              <a:t>use RPN to propose region boxes</a:t>
            </a:r>
          </a:p>
          <a:p>
            <a:pPr lvl="1"/>
            <a:r>
              <a:rPr lang="en-US" dirty="0"/>
              <a:t>match to word labels using visual features</a:t>
            </a:r>
          </a:p>
          <a:p>
            <a:pPr lvl="1"/>
            <a:r>
              <a:rPr lang="en-US" dirty="0"/>
              <a:t>Now have a dataset of localized regions – text</a:t>
            </a:r>
          </a:p>
          <a:p>
            <a:pPr lvl="2"/>
            <a:r>
              <a:rPr lang="en-US" dirty="0"/>
              <a:t>use that to finetune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EE3C4-33A5-50BC-D6FD-842047B76A42}"/>
              </a:ext>
            </a:extLst>
          </p:cNvPr>
          <p:cNvSpPr txBox="1"/>
          <p:nvPr/>
        </p:nvSpPr>
        <p:spPr>
          <a:xfrm>
            <a:off x="199696" y="6411310"/>
            <a:ext cx="742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RegionCLIP</a:t>
            </a:r>
            <a:r>
              <a:rPr lang="en-US" i="1" dirty="0"/>
              <a:t>: Region-based Language-Image Pretraining, Zhong et al,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8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87C9-D398-62E9-2E26-F27C9FDC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1FBC4-62BD-5ED7-518D-FD1B85AE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98904-346C-B8C0-2247-1010EE4B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7" y="2192861"/>
            <a:ext cx="9050043" cy="3716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DD7AD7-8884-1208-0033-EE22B50548CC}"/>
              </a:ext>
            </a:extLst>
          </p:cNvPr>
          <p:cNvSpPr txBox="1"/>
          <p:nvPr/>
        </p:nvSpPr>
        <p:spPr>
          <a:xfrm>
            <a:off x="199696" y="6411310"/>
            <a:ext cx="742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RegionCLIP</a:t>
            </a:r>
            <a:r>
              <a:rPr lang="en-US" i="1" dirty="0"/>
              <a:t>: Region-based Language-Image Pretraining, Zhong et al,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4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7166-3228-A993-2F64-EE2F2BC13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2613-CC25-9649-B706-25A64103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BD0F-41E4-8EF1-9818-2565B072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88229-2D3D-3FF5-C03C-21E613A26F83}"/>
              </a:ext>
            </a:extLst>
          </p:cNvPr>
          <p:cNvSpPr txBox="1"/>
          <p:nvPr/>
        </p:nvSpPr>
        <p:spPr>
          <a:xfrm>
            <a:off x="199696" y="6411310"/>
            <a:ext cx="742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RegionCLIP</a:t>
            </a:r>
            <a:r>
              <a:rPr lang="en-US" i="1" dirty="0"/>
              <a:t>: Region-based Language-Image Pretraining, Zhong et al,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EA53E-DBDF-748B-7A5A-1303A14D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83" y="1618320"/>
            <a:ext cx="4385067" cy="4558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B8F94-9715-C517-E943-9F726974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68" y="2396359"/>
            <a:ext cx="4755914" cy="28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F545-CD8B-C5F8-EAE1-9437306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Variants: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0982-3ED1-59C6-B916-C66647B4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637033" cy="4351338"/>
          </a:xfrm>
        </p:spPr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finetune vision model to accept cues from language to emphasize features</a:t>
            </a:r>
          </a:p>
          <a:p>
            <a:pPr lvl="1"/>
            <a:r>
              <a:rPr lang="en-US" dirty="0"/>
              <a:t>use cross-attention </a:t>
            </a:r>
          </a:p>
          <a:p>
            <a:pPr lvl="1"/>
            <a:r>
              <a:rPr lang="en-US" dirty="0"/>
              <a:t>train with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9ECD5-442A-1A01-D58E-29CDE6CD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002" y="0"/>
            <a:ext cx="357399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8A081-FBBE-DCE5-3315-2467776CD030}"/>
              </a:ext>
            </a:extLst>
          </p:cNvPr>
          <p:cNvSpPr txBox="1"/>
          <p:nvPr/>
        </p:nvSpPr>
        <p:spPr>
          <a:xfrm>
            <a:off x="359980" y="6411310"/>
            <a:ext cx="537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Steerable Visual Representations, Ruthard et al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0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84F9-FDC5-9134-FF56-574FD6E7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17DB-EA4E-561C-9E00-EF22E82E2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Att’n</a:t>
            </a:r>
            <a:r>
              <a:rPr lang="en-US" dirty="0"/>
              <a:t> to CLS token shows steering is helpful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F0794-6AFC-C349-5F39-6A8EEE25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840"/>
            <a:ext cx="9144000" cy="3541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FEA5C7-45EB-28EE-515D-6101CE7C511D}"/>
              </a:ext>
            </a:extLst>
          </p:cNvPr>
          <p:cNvSpPr txBox="1"/>
          <p:nvPr/>
        </p:nvSpPr>
        <p:spPr>
          <a:xfrm>
            <a:off x="359980" y="6411310"/>
            <a:ext cx="537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Steerable Visual Representations, Ruthard et al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7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F887-217D-FC75-6B66-CD53A7B0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Variants: Pointing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4ACB4-7229-41EB-51B7-88E93B82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048" y="1690689"/>
            <a:ext cx="5538952" cy="51525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6B30-2A59-288B-808D-A4D19E88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51335" cy="4351338"/>
          </a:xfrm>
        </p:spPr>
        <p:txBody>
          <a:bodyPr/>
          <a:lstStyle/>
          <a:p>
            <a:r>
              <a:rPr lang="en-US" dirty="0"/>
              <a:t>Collect data where people point at named item</a:t>
            </a:r>
          </a:p>
          <a:p>
            <a:r>
              <a:rPr lang="en-US" dirty="0"/>
              <a:t>Train model to predict these points	</a:t>
            </a:r>
          </a:p>
          <a:p>
            <a:pPr lvl="1"/>
            <a:r>
              <a:rPr lang="en-US" dirty="0"/>
              <a:t>decode to points</a:t>
            </a:r>
          </a:p>
        </p:txBody>
      </p:sp>
    </p:spTree>
    <p:extLst>
      <p:ext uri="{BB962C8B-B14F-4D97-AF65-F5344CB8AC3E}">
        <p14:creationId xmlns:p14="http://schemas.microsoft.com/office/powerpoint/2010/main" val="70926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CC0E-6DE5-B9A9-074C-83554F8F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Pointing: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A6D00-DC0D-DF88-2BB1-11C4EAE1D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is discouraged from hallucination</a:t>
            </a:r>
          </a:p>
          <a:p>
            <a:pPr lvl="1"/>
            <a:r>
              <a:rPr lang="en-US" dirty="0"/>
              <a:t>as above</a:t>
            </a:r>
          </a:p>
          <a:p>
            <a:r>
              <a:rPr lang="en-US" dirty="0"/>
              <a:t>Significant reduction in required training data</a:t>
            </a:r>
          </a:p>
          <a:p>
            <a:pPr lvl="1"/>
            <a:r>
              <a:rPr lang="en-US" dirty="0"/>
              <a:t>quality &gt; quantity</a:t>
            </a:r>
          </a:p>
          <a:p>
            <a:r>
              <a:rPr lang="en-US" dirty="0"/>
              <a:t>Knowing where something is is useful</a:t>
            </a:r>
          </a:p>
        </p:txBody>
      </p:sp>
    </p:spTree>
    <p:extLst>
      <p:ext uri="{BB962C8B-B14F-4D97-AF65-F5344CB8AC3E}">
        <p14:creationId xmlns:p14="http://schemas.microsoft.com/office/powerpoint/2010/main" val="27935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E65C-0F48-D438-C000-FFDB0B41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8684D-7CCC-3DC6-2DAC-0AFBF0C3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 cite is on </a:t>
            </a:r>
            <a:r>
              <a:rPr lang="en-US" dirty="0" err="1"/>
              <a:t>arxiv</a:t>
            </a:r>
            <a:endParaRPr lang="en-US" dirty="0"/>
          </a:p>
          <a:p>
            <a:pPr lvl="1"/>
            <a:r>
              <a:rPr lang="en-US" dirty="0"/>
              <a:t>search by name</a:t>
            </a:r>
          </a:p>
          <a:p>
            <a:r>
              <a:rPr lang="en-US" dirty="0"/>
              <a:t>Open VLM with pretrained weights, all code, open data: </a:t>
            </a:r>
          </a:p>
          <a:p>
            <a:pPr lvl="1"/>
            <a:r>
              <a:rPr lang="en-US" dirty="0">
                <a:hlinkClick r:id="rId2"/>
              </a:rPr>
              <a:t>https://allenai.org/molmo</a:t>
            </a:r>
            <a:endParaRPr lang="en-US" dirty="0"/>
          </a:p>
          <a:p>
            <a:r>
              <a:rPr lang="en-US" dirty="0"/>
              <a:t>Survey in:</a:t>
            </a:r>
          </a:p>
          <a:p>
            <a:r>
              <a:rPr lang="en-US" dirty="0"/>
              <a:t>Detailed models in: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5F721-408D-1AEC-B1B8-67C6F8D93EFA}"/>
              </a:ext>
            </a:extLst>
          </p:cNvPr>
          <p:cNvSpPr txBox="1"/>
          <p:nvPr/>
        </p:nvSpPr>
        <p:spPr>
          <a:xfrm>
            <a:off x="2459421" y="4099034"/>
            <a:ext cx="685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Vision-Language Models for Vision </a:t>
            </a:r>
            <a:r>
              <a:rPr lang="en-US" i="1" dirty="0" err="1"/>
              <a:t>Tasks:A</a:t>
            </a:r>
            <a:r>
              <a:rPr lang="en-US" i="1" dirty="0"/>
              <a:t> Survey, Zhang et al, 2024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66F8E-3D3A-22E7-8DDB-641F285975DB}"/>
              </a:ext>
            </a:extLst>
          </p:cNvPr>
          <p:cNvSpPr txBox="1"/>
          <p:nvPr/>
        </p:nvSpPr>
        <p:spPr>
          <a:xfrm>
            <a:off x="4706631" y="4868515"/>
            <a:ext cx="443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QWEN TECHNICAL REPORT, Bai et al, 2023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D1E8B-CB94-31A9-0E2B-C7CA4D4B13F6}"/>
              </a:ext>
            </a:extLst>
          </p:cNvPr>
          <p:cNvSpPr txBox="1"/>
          <p:nvPr/>
        </p:nvSpPr>
        <p:spPr>
          <a:xfrm>
            <a:off x="1797269" y="5338073"/>
            <a:ext cx="770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Flamingo: a Visual Language Model</a:t>
            </a:r>
            <a:r>
              <a:rPr lang="en-US" dirty="0"/>
              <a:t> </a:t>
            </a:r>
            <a:r>
              <a:rPr lang="en-US" i="1" dirty="0"/>
              <a:t>for Few-Shot Learning, </a:t>
            </a:r>
            <a:r>
              <a:rPr lang="en-US" i="1" dirty="0" err="1"/>
              <a:t>Alayrac</a:t>
            </a:r>
            <a:r>
              <a:rPr lang="en-US" i="1" dirty="0"/>
              <a:t>, 2022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09003-201C-693A-A34C-75F9C3739046}"/>
              </a:ext>
            </a:extLst>
          </p:cNvPr>
          <p:cNvSpPr txBox="1"/>
          <p:nvPr/>
        </p:nvSpPr>
        <p:spPr>
          <a:xfrm>
            <a:off x="1797269" y="5707405"/>
            <a:ext cx="725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Molmo</a:t>
            </a:r>
            <a:r>
              <a:rPr lang="en-US" i="1" dirty="0"/>
              <a:t> and </a:t>
            </a:r>
            <a:r>
              <a:rPr lang="en-US" i="1" dirty="0" err="1"/>
              <a:t>PixMo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i="1" dirty="0" err="1"/>
              <a:t>OpenWeights</a:t>
            </a:r>
            <a:r>
              <a:rPr lang="en-US" i="1" dirty="0"/>
              <a:t> and Open Data</a:t>
            </a:r>
            <a:r>
              <a:rPr lang="en-US" dirty="0"/>
              <a:t> </a:t>
            </a:r>
            <a:r>
              <a:rPr lang="en-US" i="1" dirty="0"/>
              <a:t>for State-of-the-Art Vision-Language Models, </a:t>
            </a:r>
            <a:r>
              <a:rPr lang="en-US" dirty="0" err="1"/>
              <a:t>Deitke</a:t>
            </a:r>
            <a:r>
              <a:rPr lang="en-US" dirty="0"/>
              <a:t> et al, 2024</a:t>
            </a:r>
          </a:p>
        </p:txBody>
      </p:sp>
    </p:spTree>
    <p:extLst>
      <p:ext uri="{BB962C8B-B14F-4D97-AF65-F5344CB8AC3E}">
        <p14:creationId xmlns:p14="http://schemas.microsoft.com/office/powerpoint/2010/main" val="90946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357F-237F-7470-7655-C15D949E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D69A-0220-461B-2C2F-15F78819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F6DEB-C891-97FD-CBD0-D32E0EDB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6" y="101306"/>
            <a:ext cx="8850367" cy="6075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C0FF9A-11FA-7468-1BC7-B1EF4A08839B}"/>
              </a:ext>
            </a:extLst>
          </p:cNvPr>
          <p:cNvSpPr txBox="1"/>
          <p:nvPr/>
        </p:nvSpPr>
        <p:spPr>
          <a:xfrm>
            <a:off x="63390" y="6311899"/>
            <a:ext cx="893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Vision Language Models: A Survey of 26K Papers (CVPR, ICLR,</a:t>
            </a:r>
            <a:r>
              <a:rPr lang="en-US" sz="1600" dirty="0"/>
              <a:t> </a:t>
            </a:r>
            <a:r>
              <a:rPr lang="en-US" sz="1600" i="1" dirty="0" err="1"/>
              <a:t>NeurIPS</a:t>
            </a:r>
            <a:r>
              <a:rPr lang="en-US" sz="1600" i="1" dirty="0"/>
              <a:t> 2023–2025), Lin, 2025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880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FB0D-3BBD-426C-5F06-FC524277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703D-A993-6A30-D9CF-6B5BCEC4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F163C-2853-5C64-47E8-D857786B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65" y="0"/>
            <a:ext cx="7019802" cy="6019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16D32-C7FF-FD3A-765F-F11D26028379}"/>
              </a:ext>
            </a:extLst>
          </p:cNvPr>
          <p:cNvSpPr txBox="1"/>
          <p:nvPr/>
        </p:nvSpPr>
        <p:spPr>
          <a:xfrm>
            <a:off x="63390" y="6311899"/>
            <a:ext cx="893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Vision Language Models: A Survey of 26K Papers (CVPR, ICLR,</a:t>
            </a:r>
            <a:r>
              <a:rPr lang="en-US" sz="1600" dirty="0"/>
              <a:t> </a:t>
            </a:r>
            <a:r>
              <a:rPr lang="en-US" sz="1600" i="1" dirty="0" err="1"/>
              <a:t>NeurIPS</a:t>
            </a:r>
            <a:r>
              <a:rPr lang="en-US" sz="1600" i="1" dirty="0"/>
              <a:t> 2023–2025), Lin, 2025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7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9569-F887-8558-D87E-B09D5C90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– language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93E3-73B4-303D-2256-8930A71E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embedding space</a:t>
            </a:r>
          </a:p>
          <a:p>
            <a:pPr lvl="1"/>
            <a:r>
              <a:rPr lang="en-US" dirty="0"/>
              <a:t>Get </a:t>
            </a:r>
          </a:p>
          <a:p>
            <a:pPr lvl="2"/>
            <a:r>
              <a:rPr lang="en-US" dirty="0"/>
              <a:t>reliable image encoder</a:t>
            </a:r>
          </a:p>
          <a:p>
            <a:pPr lvl="2"/>
            <a:r>
              <a:rPr lang="en-US" dirty="0"/>
              <a:t>reliable language encoder</a:t>
            </a:r>
          </a:p>
          <a:p>
            <a:pPr lvl="1"/>
            <a:r>
              <a:rPr lang="en-US" dirty="0"/>
              <a:t>fine-tune them to match</a:t>
            </a:r>
          </a:p>
          <a:p>
            <a:pPr lvl="2"/>
            <a:r>
              <a:rPr lang="en-US" dirty="0"/>
              <a:t>as in CLIP</a:t>
            </a:r>
          </a:p>
          <a:p>
            <a:pPr lvl="2"/>
            <a:r>
              <a:rPr lang="en-US" dirty="0"/>
              <a:t>how? huge models, etc.</a:t>
            </a:r>
          </a:p>
          <a:p>
            <a:pPr lvl="1"/>
            <a:r>
              <a:rPr lang="en-US" dirty="0"/>
              <a:t>strategies</a:t>
            </a:r>
          </a:p>
          <a:p>
            <a:pPr lvl="2"/>
            <a:r>
              <a:rPr lang="en-US" dirty="0"/>
              <a:t>LORA</a:t>
            </a:r>
          </a:p>
          <a:p>
            <a:pPr lvl="2"/>
            <a:r>
              <a:rPr lang="en-US" dirty="0"/>
              <a:t>Prefix/Prompt tuning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5A67-D546-2C70-4AB8-A3BA1FA8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52C44-E192-A1B4-E6F5-F1696A389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F5C99-20EC-029B-4F94-CA3FE2994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025650"/>
            <a:ext cx="6629400" cy="280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621746-4E23-7469-4460-4B9196966449}"/>
              </a:ext>
            </a:extLst>
          </p:cNvPr>
          <p:cNvSpPr txBox="1"/>
          <p:nvPr/>
        </p:nvSpPr>
        <p:spPr>
          <a:xfrm>
            <a:off x="63390" y="6311899"/>
            <a:ext cx="893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Vision Language Models: A Survey of 26K Papers (CVPR, ICLR,</a:t>
            </a:r>
            <a:r>
              <a:rPr lang="en-US" sz="1600" dirty="0"/>
              <a:t> </a:t>
            </a:r>
            <a:r>
              <a:rPr lang="en-US" sz="1600" i="1" dirty="0" err="1"/>
              <a:t>NeurIPS</a:t>
            </a:r>
            <a:r>
              <a:rPr lang="en-US" sz="1600" i="1" dirty="0"/>
              <a:t> 2023–2025), Lin, 2025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047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B52F-2761-541A-8C00-0FB088D0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868E-52F6-861A-046D-E435CDD10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27FDA-509A-4AC2-1534-3A9F90E2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65" y="1391235"/>
            <a:ext cx="7761985" cy="4011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B3DA5-80A8-19F3-3EC5-05A6DFE8C63B}"/>
              </a:ext>
            </a:extLst>
          </p:cNvPr>
          <p:cNvSpPr txBox="1"/>
          <p:nvPr/>
        </p:nvSpPr>
        <p:spPr>
          <a:xfrm>
            <a:off x="63390" y="6311899"/>
            <a:ext cx="893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Vision Language Models: A Survey of 26K Papers (CVPR, ICLR,</a:t>
            </a:r>
            <a:r>
              <a:rPr lang="en-US" sz="1600" dirty="0"/>
              <a:t> </a:t>
            </a:r>
            <a:r>
              <a:rPr lang="en-US" sz="1600" i="1" dirty="0" err="1"/>
              <a:t>NeurIPS</a:t>
            </a:r>
            <a:r>
              <a:rPr lang="en-US" sz="1600" i="1" dirty="0"/>
              <a:t> 2023–2025), Lin, 2025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802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BBF5-B1B0-BBFA-6B23-056B7AF6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 finetuning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C972-FE2B-C3D1-DDDD-3EA0451E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805198" cy="32298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Weights in most layers form a matrix</a:t>
            </a:r>
          </a:p>
          <a:p>
            <a:r>
              <a:rPr lang="en-US" dirty="0"/>
              <a:t>Choose a (some) layer(s)</a:t>
            </a:r>
          </a:p>
          <a:p>
            <a:pPr lvl="1"/>
            <a:r>
              <a:rPr lang="en-US" dirty="0"/>
              <a:t>Fix weights</a:t>
            </a:r>
          </a:p>
          <a:p>
            <a:pPr lvl="1"/>
            <a:r>
              <a:rPr lang="en-US" dirty="0"/>
              <a:t>add low rank matrix to weight matrix</a:t>
            </a:r>
          </a:p>
          <a:p>
            <a:pPr lvl="1"/>
            <a:r>
              <a:rPr lang="en-US" dirty="0"/>
              <a:t>adjust low rank matrix</a:t>
            </a:r>
          </a:p>
          <a:p>
            <a:pPr lvl="1"/>
            <a:r>
              <a:rPr lang="en-US" dirty="0"/>
              <a:t>Very few weights</a:t>
            </a:r>
          </a:p>
          <a:p>
            <a:pPr lvl="1"/>
            <a:r>
              <a:rPr lang="en-US" dirty="0"/>
              <a:t>Significant improvements</a:t>
            </a:r>
          </a:p>
          <a:p>
            <a:r>
              <a:rPr lang="en-US" dirty="0"/>
              <a:t>Curious fact:</a:t>
            </a:r>
          </a:p>
          <a:p>
            <a:pPr lvl="1"/>
            <a:r>
              <a:rPr lang="en-US" dirty="0"/>
              <a:t>Lora’s are traded in the NSFW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00729-956C-30F0-2D15-AF33FAD6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1690689"/>
            <a:ext cx="3683000" cy="420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D67AA-2054-F8E3-BCDF-4A43EBE5258A}"/>
              </a:ext>
            </a:extLst>
          </p:cNvPr>
          <p:cNvSpPr txBox="1"/>
          <p:nvPr/>
        </p:nvSpPr>
        <p:spPr>
          <a:xfrm>
            <a:off x="189186" y="6190593"/>
            <a:ext cx="766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LORA: LOW-RANK ADAPTATION OF LARGE LANGUAGE</a:t>
            </a:r>
            <a:r>
              <a:rPr lang="en-US" dirty="0"/>
              <a:t> </a:t>
            </a:r>
            <a:r>
              <a:rPr lang="en-US" i="1" dirty="0"/>
              <a:t>MODELS, Hu et al 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5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891A9-67F3-8000-CFD2-04C5B359D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163" y="4568716"/>
            <a:ext cx="7404100" cy="4953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59AA09-54E0-41EB-E46A-B06FA8F2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11" y="2031701"/>
            <a:ext cx="58547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998BB-9EAB-0C1D-181C-09B980E50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39" y="3096022"/>
            <a:ext cx="901700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E21E9-1F3B-C590-2E6C-6D13968DD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398" y="6104910"/>
            <a:ext cx="9271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D5EEE-D04E-DDBC-CE26-F8BD6B989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488" y="6104910"/>
            <a:ext cx="939800" cy="431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3F7A93-FFA7-BEA0-6B28-62B1D7759ED0}"/>
              </a:ext>
            </a:extLst>
          </p:cNvPr>
          <p:cNvSpPr txBox="1"/>
          <p:nvPr/>
        </p:nvSpPr>
        <p:spPr>
          <a:xfrm>
            <a:off x="187004" y="1672303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7BCC8-6FF5-EAAC-0901-DF0BBDC9A438}"/>
              </a:ext>
            </a:extLst>
          </p:cNvPr>
          <p:cNvSpPr txBox="1"/>
          <p:nvPr/>
        </p:nvSpPr>
        <p:spPr>
          <a:xfrm>
            <a:off x="133138" y="4155529"/>
            <a:ext cx="150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LORA version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ACC709-738E-7B87-FB3F-6D762BAE3612}"/>
              </a:ext>
            </a:extLst>
          </p:cNvPr>
          <p:cNvCxnSpPr>
            <a:cxnSpLocks/>
          </p:cNvCxnSpPr>
          <p:nvPr/>
        </p:nvCxnSpPr>
        <p:spPr>
          <a:xfrm flipV="1">
            <a:off x="5822731" y="2527001"/>
            <a:ext cx="0" cy="40990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D98FCA-0E3C-6831-1F9E-9F584F77ECA3}"/>
              </a:ext>
            </a:extLst>
          </p:cNvPr>
          <p:cNvCxnSpPr>
            <a:cxnSpLocks/>
          </p:cNvCxnSpPr>
          <p:nvPr/>
        </p:nvCxnSpPr>
        <p:spPr>
          <a:xfrm flipV="1">
            <a:off x="6300951" y="5064016"/>
            <a:ext cx="352097" cy="104089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285DEC-6612-C0D9-2373-4BD844987205}"/>
              </a:ext>
            </a:extLst>
          </p:cNvPr>
          <p:cNvCxnSpPr>
            <a:cxnSpLocks/>
          </p:cNvCxnSpPr>
          <p:nvPr/>
        </p:nvCxnSpPr>
        <p:spPr>
          <a:xfrm flipH="1" flipV="1">
            <a:off x="7001973" y="5054082"/>
            <a:ext cx="546700" cy="105082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AFAA30-8398-16E8-62A2-D2DBF9A58B85}"/>
              </a:ext>
            </a:extLst>
          </p:cNvPr>
          <p:cNvSpPr txBox="1"/>
          <p:nvPr/>
        </p:nvSpPr>
        <p:spPr>
          <a:xfrm>
            <a:off x="4831106" y="396166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Freeze this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DA917E-BA2C-4FA7-B92C-8E76B7DDF8C3}"/>
              </a:ext>
            </a:extLst>
          </p:cNvPr>
          <p:cNvSpPr txBox="1"/>
          <p:nvPr/>
        </p:nvSpPr>
        <p:spPr>
          <a:xfrm>
            <a:off x="3370788" y="6188696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 these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7AB2B2-6673-D2F1-4AE4-8BA2E41F06FC}"/>
              </a:ext>
            </a:extLst>
          </p:cNvPr>
          <p:cNvCxnSpPr>
            <a:cxnSpLocks/>
          </p:cNvCxnSpPr>
          <p:nvPr/>
        </p:nvCxnSpPr>
        <p:spPr>
          <a:xfrm>
            <a:off x="5634639" y="4278919"/>
            <a:ext cx="0" cy="28979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69EBBA-4E0A-D085-E417-94A478C94C24}"/>
              </a:ext>
            </a:extLst>
          </p:cNvPr>
          <p:cNvCxnSpPr>
            <a:cxnSpLocks/>
          </p:cNvCxnSpPr>
          <p:nvPr/>
        </p:nvCxnSpPr>
        <p:spPr>
          <a:xfrm>
            <a:off x="4943291" y="6373362"/>
            <a:ext cx="87944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0541E1E-D286-3C26-EA15-ED23F4BE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 finetuning</a:t>
            </a:r>
          </a:p>
        </p:txBody>
      </p:sp>
    </p:spTree>
    <p:extLst>
      <p:ext uri="{BB962C8B-B14F-4D97-AF65-F5344CB8AC3E}">
        <p14:creationId xmlns:p14="http://schemas.microsoft.com/office/powerpoint/2010/main" val="197395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E36D-61F5-67C9-D2AA-DF8AB51F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Prefix/Prompt tuning</a:t>
            </a:r>
          </a:p>
          <a:p>
            <a:pPr lvl="1"/>
            <a:r>
              <a:rPr lang="en-US" dirty="0"/>
              <a:t>freeze model</a:t>
            </a:r>
          </a:p>
          <a:p>
            <a:pPr lvl="2"/>
            <a:r>
              <a:rPr lang="en-US" dirty="0"/>
              <a:t>attach learnable tokens to prompt</a:t>
            </a:r>
          </a:p>
          <a:p>
            <a:pPr lvl="2"/>
            <a:r>
              <a:rPr lang="en-US" dirty="0"/>
              <a:t>update these tokens to improve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883DC-A381-EA3D-87F8-2134F53D6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349750"/>
            <a:ext cx="4342087" cy="3120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30EF8-22F6-CE6B-0EBC-D170FD623EDB}"/>
              </a:ext>
            </a:extLst>
          </p:cNvPr>
          <p:cNvSpPr txBox="1"/>
          <p:nvPr/>
        </p:nvSpPr>
        <p:spPr>
          <a:xfrm>
            <a:off x="0" y="5667018"/>
            <a:ext cx="445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Prefix-Tuning: Optimizing Continuous Prompts for Generation</a:t>
            </a:r>
            <a:endParaRPr lang="en-US" dirty="0"/>
          </a:p>
          <a:p>
            <a:r>
              <a:rPr lang="en-US" dirty="0"/>
              <a:t>Li +Liang,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B8D0A-4CE8-FD24-FAD7-888F656AD181}"/>
              </a:ext>
            </a:extLst>
          </p:cNvPr>
          <p:cNvSpPr txBox="1"/>
          <p:nvPr/>
        </p:nvSpPr>
        <p:spPr>
          <a:xfrm>
            <a:off x="0" y="4694256"/>
            <a:ext cx="445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Power of Scale for Parameter-Efficient Prompt Tuning</a:t>
            </a:r>
            <a:endParaRPr lang="en-US" dirty="0"/>
          </a:p>
          <a:p>
            <a:r>
              <a:rPr lang="en-US" dirty="0"/>
              <a:t>Lester et al 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835552-F738-1191-CC7B-9B75EC5F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Prefix/Prompt tuning</a:t>
            </a:r>
          </a:p>
        </p:txBody>
      </p:sp>
    </p:spTree>
    <p:extLst>
      <p:ext uri="{BB962C8B-B14F-4D97-AF65-F5344CB8AC3E}">
        <p14:creationId xmlns:p14="http://schemas.microsoft.com/office/powerpoint/2010/main" val="119235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BDC5-2342-4356-8365-0682D288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Nuisances: Forgetting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0058-3808-BC98-B3A2-E0BD5BA2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en-US" dirty="0"/>
              <a:t>Forgetting</a:t>
            </a:r>
          </a:p>
          <a:p>
            <a:pPr lvl="1"/>
            <a:r>
              <a:rPr lang="en-US" dirty="0"/>
              <a:t>Fine-tune a pretrained network on new task</a:t>
            </a:r>
          </a:p>
          <a:p>
            <a:pPr lvl="1"/>
            <a:r>
              <a:rPr lang="en-US" dirty="0"/>
              <a:t>It gets worse on previous tasks</a:t>
            </a:r>
          </a:p>
          <a:p>
            <a:pPr lvl="1"/>
            <a:r>
              <a:rPr lang="en-US" dirty="0"/>
              <a:t>Robust, widespread effect</a:t>
            </a:r>
          </a:p>
          <a:p>
            <a:r>
              <a:rPr lang="en-US" dirty="0"/>
              <a:t>There are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A0B6D-CF77-F661-FEE6-BFAC504E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733" y="1238713"/>
            <a:ext cx="4621267" cy="56192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D2F83-9CC4-9948-2952-7253187AFE6B}"/>
              </a:ext>
            </a:extLst>
          </p:cNvPr>
          <p:cNvSpPr txBox="1"/>
          <p:nvPr/>
        </p:nvSpPr>
        <p:spPr>
          <a:xfrm>
            <a:off x="325821" y="5738648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Learning without Forgetting</a:t>
            </a:r>
            <a:endParaRPr lang="en-US" dirty="0"/>
          </a:p>
          <a:p>
            <a:r>
              <a:rPr lang="en-US" dirty="0" err="1"/>
              <a:t>Li+Hoiem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78573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5E91-8ED1-BD7F-6B00-7F221A71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Nuisances: hallucination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459C-C4F7-48E7-6D2E-B4A52C51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54343-806A-8033-2A9B-B546168B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3771900" cy="269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C5F64-AF99-6740-1D87-DB7DFECB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04" y="1985962"/>
            <a:ext cx="3683000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A7348-AD8E-8FD4-373A-D2CD2EA0803C}"/>
              </a:ext>
            </a:extLst>
          </p:cNvPr>
          <p:cNvSpPr txBox="1"/>
          <p:nvPr/>
        </p:nvSpPr>
        <p:spPr>
          <a:xfrm>
            <a:off x="105103" y="6311899"/>
            <a:ext cx="633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Object Hallucination in Image Captioning, Rohrbach et al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04DBA-2795-5220-1819-CEE72AA64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2023-195E-FB3C-3462-51676C48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Nuisances: hallucination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C180-B1D5-A81B-CC12-AB9F92C4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83199"/>
            <a:ext cx="7886700" cy="893763"/>
          </a:xfrm>
        </p:spPr>
        <p:txBody>
          <a:bodyPr/>
          <a:lstStyle/>
          <a:p>
            <a:r>
              <a:rPr lang="en-US" dirty="0"/>
              <a:t>Cure strategy: force entities in captions to have corresponding detector responses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A6CDE-2C2B-5002-B1A6-175D2C2EBA7E}"/>
              </a:ext>
            </a:extLst>
          </p:cNvPr>
          <p:cNvSpPr txBox="1"/>
          <p:nvPr/>
        </p:nvSpPr>
        <p:spPr>
          <a:xfrm>
            <a:off x="105103" y="6311899"/>
            <a:ext cx="633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Object Hallucination in Image Captioning, Rohrbach et al 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38549-2EA4-2839-3D71-EADBC419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574800"/>
            <a:ext cx="46228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9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720C-3B67-30FF-3B5F-B849D595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Nuisances: localization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4F8B7-5CAF-F390-1717-44F2E39C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67" y="1335831"/>
            <a:ext cx="5316057" cy="5085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B922A-C789-1C3F-B061-EA20D6B08ADB}"/>
              </a:ext>
            </a:extLst>
          </p:cNvPr>
          <p:cNvSpPr txBox="1"/>
          <p:nvPr/>
        </p:nvSpPr>
        <p:spPr>
          <a:xfrm>
            <a:off x="199696" y="6411310"/>
            <a:ext cx="742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RegionCLIP</a:t>
            </a:r>
            <a:r>
              <a:rPr lang="en-US" i="1" dirty="0"/>
              <a:t>: Region-based Language-Image Pretraining, Zhong et al,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583</Words>
  <Application>Microsoft Macintosh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VLM Mechanics, Issues and Variants BEV</vt:lpstr>
      <vt:lpstr>Vision – language strategies</vt:lpstr>
      <vt:lpstr>LORA finetuning</vt:lpstr>
      <vt:lpstr>LORA finetuning</vt:lpstr>
      <vt:lpstr>Prefix/Prompt tuning</vt:lpstr>
      <vt:lpstr>Nuisances: Forgetting </vt:lpstr>
      <vt:lpstr>Nuisances: hallucination</vt:lpstr>
      <vt:lpstr>Nuisances: hallucination</vt:lpstr>
      <vt:lpstr>Nuisances: localization issues</vt:lpstr>
      <vt:lpstr>Nuisances: localization issues</vt:lpstr>
      <vt:lpstr>Improvements result</vt:lpstr>
      <vt:lpstr>Improvements result</vt:lpstr>
      <vt:lpstr>Variants: Focus</vt:lpstr>
      <vt:lpstr>Focus helps</vt:lpstr>
      <vt:lpstr>Variants: Pointing</vt:lpstr>
      <vt:lpstr>Pointing: advantages</vt:lpstr>
      <vt:lpstr>Resources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42</cp:revision>
  <dcterms:created xsi:type="dcterms:W3CDTF">2026-04-06T15:27:32Z</dcterms:created>
  <dcterms:modified xsi:type="dcterms:W3CDTF">2026-04-08T21:22:06Z</dcterms:modified>
</cp:coreProperties>
</file>