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322" r:id="rId3"/>
    <p:sldId id="334" r:id="rId4"/>
    <p:sldId id="321" r:id="rId5"/>
    <p:sldId id="351" r:id="rId6"/>
    <p:sldId id="352" r:id="rId7"/>
    <p:sldId id="353" r:id="rId8"/>
    <p:sldId id="354" r:id="rId9"/>
    <p:sldId id="355" r:id="rId10"/>
    <p:sldId id="347" r:id="rId11"/>
    <p:sldId id="349" r:id="rId12"/>
    <p:sldId id="350" r:id="rId13"/>
    <p:sldId id="348" r:id="rId14"/>
    <p:sldId id="330" r:id="rId15"/>
    <p:sldId id="259" r:id="rId16"/>
    <p:sldId id="260" r:id="rId17"/>
    <p:sldId id="258" r:id="rId18"/>
    <p:sldId id="262" r:id="rId19"/>
    <p:sldId id="343" r:id="rId20"/>
    <p:sldId id="345" r:id="rId21"/>
    <p:sldId id="346" r:id="rId22"/>
    <p:sldId id="331" r:id="rId23"/>
    <p:sldId id="332" r:id="rId24"/>
    <p:sldId id="324" r:id="rId25"/>
    <p:sldId id="335" r:id="rId26"/>
    <p:sldId id="35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20EB2-007C-1643-B293-896586FE8934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98A8-8327-A342-A410-4EC0D3451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365C-E012-8448-BF9B-D6A34E9EFF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0F10D-6BD1-9B1F-5E91-2FDE2DA8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03057-D63A-D3AF-AF08-12D7C8BCD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F3653-4CFE-D3EA-38E7-50A898FFB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E573C-A5C4-1148-75B9-068F83E2F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F365C-E012-8448-BF9B-D6A34E9EF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2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6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9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5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1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06E30F-D6B0-FB45-BB79-A172D976A2A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EDFEF5-4030-FD48-ADC5-1FF01327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llenai.org/molm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8257-9440-044B-549A-F254A6C67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VLMs</a:t>
            </a:r>
            <a:br>
              <a:rPr lang="en-US" dirty="0"/>
            </a:br>
            <a:r>
              <a:rPr lang="en-US" dirty="0"/>
              <a:t>BEV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4619A-104C-1382-6667-9685406D9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96104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C105-A7CC-2528-7237-893D5C3D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classification in CLIP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38FE-B94D-2238-2536-AEED6CEF2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list of classes</a:t>
            </a:r>
          </a:p>
          <a:p>
            <a:r>
              <a:rPr lang="en-US" dirty="0"/>
              <a:t>classify image by</a:t>
            </a:r>
          </a:p>
          <a:p>
            <a:pPr lvl="1"/>
            <a:r>
              <a:rPr lang="en-US" dirty="0"/>
              <a:t>compute embedding of “class” on language side</a:t>
            </a:r>
          </a:p>
          <a:p>
            <a:pPr lvl="2"/>
            <a:r>
              <a:rPr lang="en-US" dirty="0"/>
              <a:t>e-class</a:t>
            </a:r>
          </a:p>
          <a:p>
            <a:pPr lvl="1"/>
            <a:r>
              <a:rPr lang="en-US" dirty="0"/>
              <a:t>compute (image, e-class) distance for each class</a:t>
            </a:r>
          </a:p>
          <a:p>
            <a:pPr lvl="1"/>
            <a:r>
              <a:rPr lang="en-US" dirty="0"/>
              <a:t>choose the closest</a:t>
            </a:r>
          </a:p>
        </p:txBody>
      </p:sp>
    </p:spTree>
    <p:extLst>
      <p:ext uri="{BB962C8B-B14F-4D97-AF65-F5344CB8AC3E}">
        <p14:creationId xmlns:p14="http://schemas.microsoft.com/office/powerpoint/2010/main" val="11847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6C66-5103-1956-B736-81581C39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53150-8AB1-A482-9348-B67CD86D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323240" cy="4351338"/>
          </a:xfrm>
        </p:spPr>
        <p:txBody>
          <a:bodyPr/>
          <a:lstStyle/>
          <a:p>
            <a:r>
              <a:rPr lang="en-US" dirty="0"/>
              <a:t>Terminology:</a:t>
            </a:r>
          </a:p>
          <a:p>
            <a:pPr lvl="1"/>
            <a:r>
              <a:rPr lang="en-US" dirty="0"/>
              <a:t>linear probe = fit linear classifier to features produced by encoder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863C6-4B65-8CCE-D86C-1472897F8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326" y="1025210"/>
            <a:ext cx="5152040" cy="58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2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43F8-7AF8-8359-0472-851E8167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are seldom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27F8-09B1-6819-D85C-AAE3BF82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53557" cy="4351338"/>
          </a:xfrm>
        </p:spPr>
        <p:txBody>
          <a:bodyPr/>
          <a:lstStyle/>
          <a:p>
            <a:r>
              <a:rPr lang="en-US" dirty="0"/>
              <a:t>For most datasets, you need more than one example to fit a linear classifier that is better than zero-shot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D4A5E-C48D-3207-7F04-181BFBA8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207" y="1249230"/>
            <a:ext cx="4274645" cy="56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C5528-64C6-69C9-FCA4-3506A737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9056-F24F-64B9-9336-0967BA70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– language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8B399-271D-8739-ECA4-77429398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Cross-attention</a:t>
            </a:r>
          </a:p>
          <a:p>
            <a:pPr lvl="1"/>
            <a:r>
              <a:rPr lang="en-US" dirty="0"/>
              <a:t>Both models are transformers</a:t>
            </a:r>
          </a:p>
          <a:p>
            <a:pPr lvl="2"/>
            <a:r>
              <a:rPr lang="en-US" dirty="0"/>
              <a:t>pass tokens across models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2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9B97-FFF9-CBFB-E92D-9427219A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0D98-836D-9228-B381-B43416CC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566" y="1825625"/>
            <a:ext cx="4384784" cy="4351338"/>
          </a:xfrm>
        </p:spPr>
        <p:txBody>
          <a:bodyPr/>
          <a:lstStyle/>
          <a:p>
            <a:r>
              <a:rPr lang="en-US" dirty="0"/>
              <a:t>Details now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475AC-9D70-623D-FC7D-2DCBFCD1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91" y="3429000"/>
            <a:ext cx="2813067" cy="2577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9B0E6-2F0E-08B5-86B6-D1C43B2188FA}"/>
              </a:ext>
            </a:extLst>
          </p:cNvPr>
          <p:cNvSpPr txBox="1"/>
          <p:nvPr/>
        </p:nvSpPr>
        <p:spPr>
          <a:xfrm>
            <a:off x="497691" y="2006925"/>
            <a:ext cx="2208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weights are </a:t>
            </a:r>
          </a:p>
          <a:p>
            <a:r>
              <a:rPr lang="en-US" dirty="0">
                <a:solidFill>
                  <a:srgbClr val="FF0000"/>
                </a:solidFill>
              </a:rPr>
              <a:t>determined by </a:t>
            </a:r>
          </a:p>
          <a:p>
            <a:r>
              <a:rPr lang="en-US" dirty="0">
                <a:solidFill>
                  <a:srgbClr val="FF0000"/>
                </a:solidFill>
              </a:rPr>
              <a:t>attention – depend</a:t>
            </a:r>
          </a:p>
          <a:p>
            <a:r>
              <a:rPr lang="en-US" dirty="0">
                <a:solidFill>
                  <a:srgbClr val="FF0000"/>
                </a:solidFill>
              </a:rPr>
              <a:t>on keys and queries.</a:t>
            </a:r>
          </a:p>
        </p:txBody>
      </p:sp>
    </p:spTree>
    <p:extLst>
      <p:ext uri="{BB962C8B-B14F-4D97-AF65-F5344CB8AC3E}">
        <p14:creationId xmlns:p14="http://schemas.microsoft.com/office/powerpoint/2010/main" val="3091370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578E-E135-74C4-5895-5D9931F4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62865-0F7B-8781-0E65-52F14BF9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FFC85-AAC2-F466-B14B-518D1767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2" y="1404716"/>
            <a:ext cx="8399736" cy="2716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79E12-3B70-5257-E759-575A1A18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1" y="4121691"/>
            <a:ext cx="8267371" cy="26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7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2D09-0167-F923-2AEF-EDB07E47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Tokens, keys and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2776-6C7E-46F5-D8E3-7DBAAAB8F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  <a:p>
            <a:pPr lvl="1"/>
            <a:r>
              <a:rPr lang="en-US" dirty="0" err="1"/>
              <a:t>e_t</a:t>
            </a:r>
            <a:r>
              <a:rPr lang="en-US" dirty="0"/>
              <a:t> = </a:t>
            </a:r>
            <a:r>
              <a:rPr lang="en-US" dirty="0" err="1"/>
              <a:t>e_l</a:t>
            </a:r>
            <a:r>
              <a:rPr lang="en-US" dirty="0"/>
              <a:t> dimensional vectors</a:t>
            </a:r>
          </a:p>
          <a:p>
            <a:pPr lvl="1"/>
            <a:r>
              <a:rPr lang="en-US" dirty="0"/>
              <a:t>stack into matrix</a:t>
            </a:r>
          </a:p>
          <a:p>
            <a:r>
              <a:rPr lang="en-US" dirty="0"/>
              <a:t>Keys and Queries</a:t>
            </a:r>
          </a:p>
          <a:p>
            <a:pPr lvl="1"/>
            <a:r>
              <a:rPr lang="en-US" dirty="0" err="1"/>
              <a:t>d_k</a:t>
            </a:r>
            <a:r>
              <a:rPr lang="en-US" dirty="0"/>
              <a:t> dimensional vectors</a:t>
            </a:r>
          </a:p>
          <a:p>
            <a:pPr lvl="2"/>
            <a:r>
              <a:rPr lang="en-US" dirty="0"/>
              <a:t>There are N_t+1 of them</a:t>
            </a:r>
          </a:p>
          <a:p>
            <a:pPr lvl="3"/>
            <a:r>
              <a:rPr lang="en-US" dirty="0"/>
              <a:t>there are a variety of places they could come from</a:t>
            </a:r>
          </a:p>
          <a:p>
            <a:pPr lvl="1"/>
            <a:r>
              <a:rPr lang="en-US" dirty="0"/>
              <a:t>Stack into matrices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DE754-BA02-7A34-0C8C-3880E999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33" y="1690689"/>
            <a:ext cx="2301766" cy="1284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FAA74-CACA-4C5F-B8B7-75236BF6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5296784"/>
            <a:ext cx="50673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0CD1-6084-57FB-8AE1-088F6732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447E-0E60-A157-68A1-6FC3FC544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9A660-05F0-9738-76AB-CA711908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" y="1825625"/>
            <a:ext cx="9122201" cy="2756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E1CD9-5FBC-9068-7AF1-38E589BB36DF}"/>
              </a:ext>
            </a:extLst>
          </p:cNvPr>
          <p:cNvSpPr txBox="1"/>
          <p:nvPr/>
        </p:nvSpPr>
        <p:spPr>
          <a:xfrm>
            <a:off x="2063214" y="5056571"/>
            <a:ext cx="4602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an N_t+1 x N_t+1 non-negative matrix.</a:t>
            </a:r>
          </a:p>
          <a:p>
            <a:r>
              <a:rPr lang="en-US" dirty="0"/>
              <a:t>Rows sum to one.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A91CF0-802E-3CBD-E824-24F589183A29}"/>
              </a:ext>
            </a:extLst>
          </p:cNvPr>
          <p:cNvCxnSpPr/>
          <p:nvPr/>
        </p:nvCxnSpPr>
        <p:spPr>
          <a:xfrm flipV="1">
            <a:off x="4708635" y="4323447"/>
            <a:ext cx="252248" cy="70419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BCC37F8-A144-331B-5DA5-2FB25F4E6FC0}"/>
              </a:ext>
            </a:extLst>
          </p:cNvPr>
          <p:cNvSpPr/>
          <p:nvPr/>
        </p:nvSpPr>
        <p:spPr>
          <a:xfrm>
            <a:off x="4572000" y="3593991"/>
            <a:ext cx="1618593" cy="694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056F6-D5E4-5F45-32D0-9E04E4DAF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6CD0-2DAE-DE58-FB42-037DB4AC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C30AB-E16E-1F93-22F3-BA660E06A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C47CB-3F10-A493-0413-1ED87F51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" y="1825625"/>
            <a:ext cx="9122201" cy="2756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825A5-D285-630B-E4C7-4DE492C6AB53}"/>
              </a:ext>
            </a:extLst>
          </p:cNvPr>
          <p:cNvSpPr txBox="1"/>
          <p:nvPr/>
        </p:nvSpPr>
        <p:spPr>
          <a:xfrm>
            <a:off x="596151" y="5056571"/>
            <a:ext cx="7536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Result is an N_t+1 x </a:t>
            </a:r>
            <a:r>
              <a:rPr lang="en-US" dirty="0" err="1"/>
              <a:t>e_t</a:t>
            </a:r>
            <a:r>
              <a:rPr lang="en-US" dirty="0"/>
              <a:t> matrix - another matrix of tokens.</a:t>
            </a:r>
          </a:p>
          <a:p>
            <a:r>
              <a:rPr lang="en-US" dirty="0"/>
              <a:t>Each new token has received a contribution from all others.</a:t>
            </a:r>
          </a:p>
          <a:p>
            <a:r>
              <a:rPr lang="en-US" dirty="0"/>
              <a:t>Contributions are larger when key and query are similar, smaller when they</a:t>
            </a:r>
          </a:p>
          <a:p>
            <a:r>
              <a:rPr lang="en-US" dirty="0"/>
              <a:t>are different.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AB3A8D-EDE4-6E80-2E57-0B3582108F80}"/>
              </a:ext>
            </a:extLst>
          </p:cNvPr>
          <p:cNvCxnSpPr/>
          <p:nvPr/>
        </p:nvCxnSpPr>
        <p:spPr>
          <a:xfrm flipV="1">
            <a:off x="4803228" y="4323447"/>
            <a:ext cx="252248" cy="70419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1CB1FAE-D59B-02F2-874E-8CFA4743B668}"/>
              </a:ext>
            </a:extLst>
          </p:cNvPr>
          <p:cNvSpPr/>
          <p:nvPr/>
        </p:nvSpPr>
        <p:spPr>
          <a:xfrm>
            <a:off x="4572000" y="3530928"/>
            <a:ext cx="1860331" cy="788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2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0F28-48B2-E5C2-7349-8C5BA944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B4E25-F094-BFFB-6C5E-4C446DAB1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81511-A11E-22CC-C9B2-ECF3EF881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0" y="1825625"/>
            <a:ext cx="7772400" cy="3986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629456-F507-53FE-C18D-382F883CD15B}"/>
              </a:ext>
            </a:extLst>
          </p:cNvPr>
          <p:cNvSpPr txBox="1"/>
          <p:nvPr/>
        </p:nvSpPr>
        <p:spPr>
          <a:xfrm>
            <a:off x="359980" y="6411310"/>
            <a:ext cx="537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Steerable Visual Representations, Ruthard et al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4A40-5C45-102D-F9C0-23FE83F5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C461-4DD8-8C27-19D9-219AC51DC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B7876-7EBD-FB50-0CC4-3D1C45678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118105"/>
            <a:ext cx="8555420" cy="5911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5DCA9B-8F12-82F8-E235-4E216E7E45A4}"/>
              </a:ext>
            </a:extLst>
          </p:cNvPr>
          <p:cNvSpPr txBox="1"/>
          <p:nvPr/>
        </p:nvSpPr>
        <p:spPr>
          <a:xfrm>
            <a:off x="-126124" y="6411310"/>
            <a:ext cx="893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Vision Language Models: A Survey of 26K Papers (CVPR, ICLR,</a:t>
            </a:r>
            <a:r>
              <a:rPr lang="en-US" sz="1600" dirty="0"/>
              <a:t> </a:t>
            </a:r>
            <a:r>
              <a:rPr lang="en-US" sz="1600" i="1" dirty="0" err="1"/>
              <a:t>NeurIPS</a:t>
            </a:r>
            <a:r>
              <a:rPr lang="en-US" sz="1600" i="1" dirty="0"/>
              <a:t> 2023–2025), Lin, 2025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0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9B86-68D1-3F42-A58C-5645EF81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to class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B676-E732-5527-8F21-1C0DA3F9D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3D7D0-A409-CDF0-D87B-DA325247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96" y="1394153"/>
            <a:ext cx="6993608" cy="458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95452-3361-47A2-69D3-F0F8D7A39ED9}"/>
              </a:ext>
            </a:extLst>
          </p:cNvPr>
          <p:cNvSpPr txBox="1"/>
          <p:nvPr/>
        </p:nvSpPr>
        <p:spPr>
          <a:xfrm>
            <a:off x="746234" y="6311899"/>
            <a:ext cx="798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 IMAGE IS WORTH 16X16 WORDS:</a:t>
            </a:r>
            <a:r>
              <a:rPr lang="en-US" dirty="0"/>
              <a:t> </a:t>
            </a:r>
            <a:r>
              <a:rPr lang="en-US" i="1" dirty="0"/>
              <a:t>TRANSFORMERS FOR IMAGE RECOGNITION AT SCALE </a:t>
            </a:r>
            <a:r>
              <a:rPr lang="en-US" dirty="0" err="1"/>
              <a:t>Dosovitskiy</a:t>
            </a:r>
            <a:r>
              <a:rPr lang="en-US" dirty="0"/>
              <a:t> et al, 2021</a:t>
            </a:r>
          </a:p>
        </p:txBody>
      </p:sp>
    </p:spTree>
    <p:extLst>
      <p:ext uri="{BB962C8B-B14F-4D97-AF65-F5344CB8AC3E}">
        <p14:creationId xmlns:p14="http://schemas.microsoft.com/office/powerpoint/2010/main" val="309826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FD3-2C02-C840-FEE6-D0076B68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to class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C62B-BCAB-9925-574F-D4484AB04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F5F09-F6DB-36B4-45FD-A54B36B0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243005" cy="4154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2C9FD-DADD-19EF-8A7D-2519DE414D8F}"/>
              </a:ext>
            </a:extLst>
          </p:cNvPr>
          <p:cNvSpPr txBox="1"/>
          <p:nvPr/>
        </p:nvSpPr>
        <p:spPr>
          <a:xfrm>
            <a:off x="2236195" y="6347790"/>
            <a:ext cx="627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VISION TRANSFORMERS NEED REGISTERS, </a:t>
            </a:r>
            <a:r>
              <a:rPr lang="en-US" i="1" dirty="0" err="1"/>
              <a:t>Darcet</a:t>
            </a:r>
            <a:r>
              <a:rPr lang="en-US" i="1" dirty="0"/>
              <a:t> et al,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4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2D637B-63E0-B1CD-BF19-CCFE64937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5" y="-12333"/>
            <a:ext cx="4424855" cy="6163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3FCD5-3AFB-1F59-5B60-0D35818AFD7D}"/>
              </a:ext>
            </a:extLst>
          </p:cNvPr>
          <p:cNvSpPr txBox="1"/>
          <p:nvPr/>
        </p:nvSpPr>
        <p:spPr>
          <a:xfrm>
            <a:off x="0" y="6060196"/>
            <a:ext cx="9258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Grounding DINO: Marrying DINO with Grounded</a:t>
            </a:r>
            <a:r>
              <a:rPr lang="en-US" dirty="0"/>
              <a:t> </a:t>
            </a:r>
            <a:r>
              <a:rPr lang="en-US" i="1" dirty="0"/>
              <a:t>Pre-Training for Open-Set Object Detection. </a:t>
            </a:r>
          </a:p>
          <a:p>
            <a:r>
              <a:rPr lang="en-US" i="1" dirty="0"/>
              <a:t>Liu et al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26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2B25-8DD2-307B-74E4-39E14F9B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862A5-E886-396F-2F46-5DACDD0FF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76E64-B609-5E2E-C1B8-950D63E11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86" y="151473"/>
            <a:ext cx="7241627" cy="5823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D9909-DC01-16C6-BAF3-DFFEFEDCF790}"/>
              </a:ext>
            </a:extLst>
          </p:cNvPr>
          <p:cNvSpPr txBox="1"/>
          <p:nvPr/>
        </p:nvSpPr>
        <p:spPr>
          <a:xfrm>
            <a:off x="0" y="6060196"/>
            <a:ext cx="9258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Grounding DINO: Marrying DINO with Grounded</a:t>
            </a:r>
            <a:r>
              <a:rPr lang="en-US" dirty="0"/>
              <a:t> </a:t>
            </a:r>
            <a:r>
              <a:rPr lang="en-US" i="1" dirty="0"/>
              <a:t>Pre-Training for Open-Set Object Detection. </a:t>
            </a:r>
          </a:p>
          <a:p>
            <a:r>
              <a:rPr lang="en-US" i="1" dirty="0"/>
              <a:t>Liu et al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6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6857-3759-A9CC-5FC3-83C2B8FA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strategies -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FD45-79B4-1B14-F8EF-244417126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6B2B6-403D-944A-DABF-191E9FE7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528"/>
            <a:ext cx="9144000" cy="5007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8287D-8A2B-A853-17ED-81EDB5684C95}"/>
              </a:ext>
            </a:extLst>
          </p:cNvPr>
          <p:cNvSpPr txBox="1"/>
          <p:nvPr/>
        </p:nvSpPr>
        <p:spPr>
          <a:xfrm>
            <a:off x="1692165" y="6311899"/>
            <a:ext cx="6983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Survey of State of the Art Large Vision Language Models: Alignment,</a:t>
            </a:r>
            <a:endParaRPr lang="en-US" dirty="0"/>
          </a:p>
          <a:p>
            <a:r>
              <a:rPr lang="en-US" i="1" dirty="0"/>
              <a:t>Benchmark, Evaluations and Challenges, Li et al, 2025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39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357F-237F-7470-7655-C15D949E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D69A-0220-461B-2C2F-15F78819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F6DEB-C891-97FD-CBD0-D32E0EDB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6" y="101306"/>
            <a:ext cx="8850367" cy="6075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C0FF9A-11FA-7468-1BC7-B1EF4A08839B}"/>
              </a:ext>
            </a:extLst>
          </p:cNvPr>
          <p:cNvSpPr txBox="1"/>
          <p:nvPr/>
        </p:nvSpPr>
        <p:spPr>
          <a:xfrm>
            <a:off x="63390" y="6311899"/>
            <a:ext cx="893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Vision Language Models: A Survey of 26K Papers (CVPR, ICLR,</a:t>
            </a:r>
            <a:r>
              <a:rPr lang="en-US" sz="1600" dirty="0"/>
              <a:t> </a:t>
            </a:r>
            <a:r>
              <a:rPr lang="en-US" sz="1600" i="1" dirty="0" err="1"/>
              <a:t>NeurIPS</a:t>
            </a:r>
            <a:r>
              <a:rPr lang="en-US" sz="1600" i="1" dirty="0"/>
              <a:t> 2023–2025), Lin, 2025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941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E65C-0F48-D438-C000-FFDB0B41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8684D-7CCC-3DC6-2DAC-0AFBF0C3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 cite is on </a:t>
            </a:r>
            <a:r>
              <a:rPr lang="en-US" dirty="0" err="1"/>
              <a:t>arxiv</a:t>
            </a:r>
            <a:endParaRPr lang="en-US" dirty="0"/>
          </a:p>
          <a:p>
            <a:pPr lvl="1"/>
            <a:r>
              <a:rPr lang="en-US" dirty="0"/>
              <a:t>search by name</a:t>
            </a:r>
          </a:p>
          <a:p>
            <a:r>
              <a:rPr lang="en-US" dirty="0"/>
              <a:t>Open VLM with pretrained weights, all code, open data: </a:t>
            </a:r>
          </a:p>
          <a:p>
            <a:pPr lvl="1"/>
            <a:r>
              <a:rPr lang="en-US" dirty="0">
                <a:hlinkClick r:id="rId2"/>
              </a:rPr>
              <a:t>https://allenai.org/molmo</a:t>
            </a:r>
            <a:endParaRPr lang="en-US" dirty="0"/>
          </a:p>
          <a:p>
            <a:r>
              <a:rPr lang="en-US" dirty="0"/>
              <a:t>Survey in:</a:t>
            </a:r>
          </a:p>
          <a:p>
            <a:r>
              <a:rPr lang="en-US" dirty="0"/>
              <a:t>Detailed models in: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5F721-408D-1AEC-B1B8-67C6F8D93EFA}"/>
              </a:ext>
            </a:extLst>
          </p:cNvPr>
          <p:cNvSpPr txBox="1"/>
          <p:nvPr/>
        </p:nvSpPr>
        <p:spPr>
          <a:xfrm>
            <a:off x="2459421" y="4099034"/>
            <a:ext cx="685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Vision-Language Models for Vision </a:t>
            </a:r>
            <a:r>
              <a:rPr lang="en-US" i="1" dirty="0" err="1"/>
              <a:t>Tasks:A</a:t>
            </a:r>
            <a:r>
              <a:rPr lang="en-US" i="1" dirty="0"/>
              <a:t> Survey, Zhang et al, 2024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66F8E-3D3A-22E7-8DDB-641F285975DB}"/>
              </a:ext>
            </a:extLst>
          </p:cNvPr>
          <p:cNvSpPr txBox="1"/>
          <p:nvPr/>
        </p:nvSpPr>
        <p:spPr>
          <a:xfrm>
            <a:off x="4706631" y="4868515"/>
            <a:ext cx="443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QWEN TECHNICAL REPORT, Bai et al, 2023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D1E8B-CB94-31A9-0E2B-C7CA4D4B13F6}"/>
              </a:ext>
            </a:extLst>
          </p:cNvPr>
          <p:cNvSpPr txBox="1"/>
          <p:nvPr/>
        </p:nvSpPr>
        <p:spPr>
          <a:xfrm>
            <a:off x="1797269" y="5338073"/>
            <a:ext cx="770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Flamingo: a Visual Language Model</a:t>
            </a:r>
            <a:r>
              <a:rPr lang="en-US" dirty="0"/>
              <a:t> </a:t>
            </a:r>
            <a:r>
              <a:rPr lang="en-US" i="1" dirty="0"/>
              <a:t>for Few-Shot Learning, </a:t>
            </a:r>
            <a:r>
              <a:rPr lang="en-US" i="1" dirty="0" err="1"/>
              <a:t>Alayrac</a:t>
            </a:r>
            <a:r>
              <a:rPr lang="en-US" i="1" dirty="0"/>
              <a:t>, 2022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09003-201C-693A-A34C-75F9C3739046}"/>
              </a:ext>
            </a:extLst>
          </p:cNvPr>
          <p:cNvSpPr txBox="1"/>
          <p:nvPr/>
        </p:nvSpPr>
        <p:spPr>
          <a:xfrm>
            <a:off x="1797269" y="5707405"/>
            <a:ext cx="725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Molmo</a:t>
            </a:r>
            <a:r>
              <a:rPr lang="en-US" i="1" dirty="0"/>
              <a:t> and </a:t>
            </a:r>
            <a:r>
              <a:rPr lang="en-US" i="1" dirty="0" err="1"/>
              <a:t>PixMo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i="1" dirty="0" err="1"/>
              <a:t>OpenWeights</a:t>
            </a:r>
            <a:r>
              <a:rPr lang="en-US" i="1" dirty="0"/>
              <a:t> and Open Data</a:t>
            </a:r>
            <a:r>
              <a:rPr lang="en-US" dirty="0"/>
              <a:t> </a:t>
            </a:r>
            <a:r>
              <a:rPr lang="en-US" i="1" dirty="0"/>
              <a:t>for State-of-the-Art Vision-Language Models, </a:t>
            </a:r>
            <a:r>
              <a:rPr lang="en-US" dirty="0" err="1"/>
              <a:t>Deitke</a:t>
            </a:r>
            <a:r>
              <a:rPr lang="en-US" dirty="0"/>
              <a:t> et al, 2024</a:t>
            </a:r>
          </a:p>
        </p:txBody>
      </p:sp>
    </p:spTree>
    <p:extLst>
      <p:ext uri="{BB962C8B-B14F-4D97-AF65-F5344CB8AC3E}">
        <p14:creationId xmlns:p14="http://schemas.microsoft.com/office/powerpoint/2010/main" val="90946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0B5B-92EE-4C6E-FB3D-39BB82D4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5769C-820F-1FDC-0858-3D14A15DE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 models using both images and text</a:t>
            </a:r>
          </a:p>
          <a:p>
            <a:r>
              <a:rPr lang="en-US" dirty="0"/>
              <a:t>Models should</a:t>
            </a:r>
          </a:p>
          <a:p>
            <a:pPr lvl="1"/>
            <a:r>
              <a:rPr lang="en-US" dirty="0"/>
              <a:t>accept text/images, produce text/images</a:t>
            </a:r>
          </a:p>
          <a:p>
            <a:pPr lvl="1"/>
            <a:r>
              <a:rPr lang="en-US" dirty="0"/>
              <a:t>answer questions about images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extremely rich training opportunities</a:t>
            </a:r>
          </a:p>
          <a:p>
            <a:pPr lvl="2"/>
            <a:r>
              <a:rPr lang="en-US" dirty="0"/>
              <a:t>for a general vision encoder</a:t>
            </a:r>
          </a:p>
          <a:p>
            <a:pPr lvl="1"/>
            <a:r>
              <a:rPr lang="en-US" dirty="0"/>
              <a:t>lever text descriptions of objects to build detectors</a:t>
            </a:r>
          </a:p>
          <a:p>
            <a:pPr lvl="2"/>
            <a:r>
              <a:rPr lang="en-US" dirty="0"/>
              <a:t>particularly important for rare or unseen objects</a:t>
            </a:r>
          </a:p>
          <a:p>
            <a:pPr lvl="3"/>
            <a:r>
              <a:rPr lang="en-US" dirty="0"/>
              <a:t>a version of distributional semantics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FC13B-6A24-2E48-0D51-C07980F3A782}"/>
              </a:ext>
            </a:extLst>
          </p:cNvPr>
          <p:cNvSpPr txBox="1"/>
          <p:nvPr/>
        </p:nvSpPr>
        <p:spPr>
          <a:xfrm>
            <a:off x="325821" y="6176963"/>
            <a:ext cx="4784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An Introduction to Vision-Language Modeling</a:t>
            </a:r>
            <a:endParaRPr lang="en-US" dirty="0"/>
          </a:p>
          <a:p>
            <a:r>
              <a:rPr lang="en-US" dirty="0"/>
              <a:t>Bordes et al, 2024</a:t>
            </a:r>
          </a:p>
        </p:txBody>
      </p:sp>
    </p:spTree>
    <p:extLst>
      <p:ext uri="{BB962C8B-B14F-4D97-AF65-F5344CB8AC3E}">
        <p14:creationId xmlns:p14="http://schemas.microsoft.com/office/powerpoint/2010/main" val="150722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9569-F887-8558-D87E-B09D5C90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– language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93E3-73B4-303D-2256-8930A71E8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embedding space</a:t>
            </a:r>
          </a:p>
          <a:p>
            <a:pPr lvl="1"/>
            <a:r>
              <a:rPr lang="en-US" dirty="0"/>
              <a:t>Embed image and language in shared space</a:t>
            </a:r>
          </a:p>
          <a:p>
            <a:pPr lvl="2"/>
            <a:r>
              <a:rPr lang="en-US" dirty="0"/>
              <a:t>corresponding picture-caption pairs are close</a:t>
            </a:r>
          </a:p>
          <a:p>
            <a:pPr lvl="2"/>
            <a:r>
              <a:rPr lang="en-US" dirty="0"/>
              <a:t>non corresponding pairs are far apart</a:t>
            </a:r>
          </a:p>
          <a:p>
            <a:pPr lvl="1"/>
            <a:r>
              <a:rPr lang="en-US" dirty="0"/>
              <a:t>CLIP</a:t>
            </a:r>
          </a:p>
        </p:txBody>
      </p:sp>
    </p:spTree>
    <p:extLst>
      <p:ext uri="{BB962C8B-B14F-4D97-AF65-F5344CB8AC3E}">
        <p14:creationId xmlns:p14="http://schemas.microsoft.com/office/powerpoint/2010/main" val="738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4056-1F20-E0AF-C782-2E481196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(CLIP)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347FE-E75E-F02A-9E15-C8C112EB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4e8 pairs (image, text) from internet queries</a:t>
            </a:r>
          </a:p>
          <a:p>
            <a:pPr lvl="1"/>
            <a:r>
              <a:rPr lang="en-US" dirty="0"/>
              <a:t>queries: </a:t>
            </a:r>
          </a:p>
          <a:p>
            <a:pPr lvl="2"/>
            <a:r>
              <a:rPr lang="en-US" dirty="0"/>
              <a:t>all words appearing 100 times or more in English </a:t>
            </a:r>
            <a:r>
              <a:rPr lang="en-US" dirty="0" err="1"/>
              <a:t>wikipedia</a:t>
            </a:r>
            <a:endParaRPr lang="en-US" dirty="0"/>
          </a:p>
          <a:p>
            <a:pPr lvl="3"/>
            <a:r>
              <a:rPr lang="en-US" dirty="0"/>
              <a:t>also, some bigrams</a:t>
            </a:r>
          </a:p>
          <a:p>
            <a:r>
              <a:rPr lang="en-US" dirty="0"/>
              <a:t>Train </a:t>
            </a:r>
            <a:r>
              <a:rPr lang="en-US" dirty="0" err="1"/>
              <a:t>ViT</a:t>
            </a:r>
            <a:r>
              <a:rPr lang="en-US" dirty="0"/>
              <a:t>, Text encoder so that</a:t>
            </a:r>
          </a:p>
          <a:p>
            <a:pPr lvl="1"/>
            <a:r>
              <a:rPr lang="en-US" dirty="0"/>
              <a:t>matches are close</a:t>
            </a:r>
          </a:p>
          <a:p>
            <a:pPr lvl="1"/>
            <a:r>
              <a:rPr lang="en-US" dirty="0"/>
              <a:t>embeddings spread out</a:t>
            </a:r>
          </a:p>
          <a:p>
            <a:r>
              <a:rPr lang="en-US" dirty="0"/>
              <a:t>Larger models</a:t>
            </a:r>
          </a:p>
          <a:p>
            <a:pPr lvl="1"/>
            <a:r>
              <a:rPr lang="en-US" dirty="0" err="1"/>
              <a:t>ResNet</a:t>
            </a:r>
            <a:r>
              <a:rPr lang="en-US" dirty="0"/>
              <a:t>: 18 days on 592 V100’s</a:t>
            </a:r>
          </a:p>
          <a:p>
            <a:pPr lvl="1"/>
            <a:r>
              <a:rPr lang="en-US" dirty="0"/>
              <a:t>VIT: 12 days on 256 V100’s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7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977A-8B26-3B49-47D4-B94D6C5A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CLIP: joint vision language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0A9CA-7E6C-F6D0-888E-764E5747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22564-0164-2744-0738-9A11126D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56" y="1706155"/>
            <a:ext cx="6355087" cy="4606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F1095-042C-619A-BE36-0C73D856A9A9}"/>
              </a:ext>
            </a:extLst>
          </p:cNvPr>
          <p:cNvSpPr txBox="1"/>
          <p:nvPr/>
        </p:nvSpPr>
        <p:spPr>
          <a:xfrm>
            <a:off x="0" y="6448542"/>
            <a:ext cx="897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Learning Transferable Visual Models From Natural Language Supervision, Radford et al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0A03-519A-5DC3-F42F-E5C95280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0AD56-ACBB-3872-7583-434C4BFA1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some dataset</a:t>
            </a:r>
          </a:p>
          <a:p>
            <a:r>
              <a:rPr lang="en-US" dirty="0"/>
              <a:t>Train a linear probe</a:t>
            </a:r>
          </a:p>
          <a:p>
            <a:pPr lvl="1"/>
            <a:r>
              <a:rPr lang="en-US" dirty="0"/>
              <a:t>multiclass linear classifier </a:t>
            </a:r>
          </a:p>
          <a:p>
            <a:pPr lvl="1"/>
            <a:r>
              <a:rPr lang="en-US" dirty="0"/>
              <a:t>applied to embedding</a:t>
            </a:r>
          </a:p>
          <a:p>
            <a:pPr lvl="1"/>
            <a:r>
              <a:rPr lang="en-US" dirty="0"/>
              <a:t>trained on some training split</a:t>
            </a:r>
          </a:p>
          <a:p>
            <a:r>
              <a:rPr lang="en-US" dirty="0"/>
              <a:t>Look at score, averaged over datasets</a:t>
            </a:r>
          </a:p>
          <a:p>
            <a:pPr lvl="1"/>
            <a:r>
              <a:rPr lang="en-US" dirty="0"/>
              <a:t>Better at a given compute;</a:t>
            </a:r>
          </a:p>
          <a:p>
            <a:pPr lvl="1"/>
            <a:r>
              <a:rPr lang="en-US" dirty="0"/>
              <a:t>improves with more compute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4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F9A6-3EA4-37A7-9578-CB31F051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than best ImageNet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F6A3-13CE-3A35-7021-0C36166D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11C8A-1813-5E1D-AEF6-AA5BE44E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22" y="1825624"/>
            <a:ext cx="381553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3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F98-C12B-7581-B680-9A6466CA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ç√Ω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5F5B-9339-BFD7-6AE6-61A7C6EDA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4FBC8-8685-915B-1783-277B51C9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3" y="681037"/>
            <a:ext cx="7506592" cy="583697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3BCAC3D2-F5A0-FF5D-B0B6-A9F29D0B13A9}"/>
              </a:ext>
            </a:extLst>
          </p:cNvPr>
          <p:cNvSpPr/>
          <p:nvPr/>
        </p:nvSpPr>
        <p:spPr>
          <a:xfrm rot="10800000">
            <a:off x="7312512" y="1072173"/>
            <a:ext cx="739880" cy="2070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C7B03-40B9-2E8E-F3E2-7B20F37495E7}"/>
              </a:ext>
            </a:extLst>
          </p:cNvPr>
          <p:cNvSpPr txBox="1"/>
          <p:nvPr/>
        </p:nvSpPr>
        <p:spPr>
          <a:xfrm>
            <a:off x="8052392" y="1015559"/>
            <a:ext cx="1202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</a:t>
            </a:r>
            <a:r>
              <a:rPr lang="en-US" dirty="0" err="1"/>
              <a:t>ViT</a:t>
            </a:r>
            <a:r>
              <a:rPr lang="en-US" dirty="0"/>
              <a:t> trained</a:t>
            </a:r>
          </a:p>
          <a:p>
            <a:r>
              <a:rPr lang="en-US" dirty="0"/>
              <a:t>w/ CLIP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46D5D-0D27-DE89-9AB0-F2100066B3FD}"/>
              </a:ext>
            </a:extLst>
          </p:cNvPr>
          <p:cNvSpPr txBox="1"/>
          <p:nvPr/>
        </p:nvSpPr>
        <p:spPr>
          <a:xfrm>
            <a:off x="3335705" y="20622"/>
            <a:ext cx="308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Better at a given compute;</a:t>
            </a:r>
          </a:p>
          <a:p>
            <a:r>
              <a:rPr lang="en-US" dirty="0">
                <a:solidFill>
                  <a:srgbClr val="FF0000"/>
                </a:solidFill>
              </a:rPr>
              <a:t>improves with more compute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854BB-0243-E8D1-9780-DEB646C85A29}"/>
              </a:ext>
            </a:extLst>
          </p:cNvPr>
          <p:cNvSpPr txBox="1"/>
          <p:nvPr/>
        </p:nvSpPr>
        <p:spPr>
          <a:xfrm>
            <a:off x="0" y="6448542"/>
            <a:ext cx="897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Learning Transferable Visual Models From Natural Language Supervision, Radford et al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4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721</Words>
  <Application>Microsoft Macintosh PowerPoint</Application>
  <PresentationFormat>On-screen Show (4:3)</PresentationFormat>
  <Paragraphs>121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VLMs BEV</vt:lpstr>
      <vt:lpstr>PowerPoint Presentation</vt:lpstr>
      <vt:lpstr>Big Picture</vt:lpstr>
      <vt:lpstr>Vision – language strategies</vt:lpstr>
      <vt:lpstr>Association (CLIP)</vt:lpstr>
      <vt:lpstr>CLIP: joint vision language training</vt:lpstr>
      <vt:lpstr>Evaluating encoder</vt:lpstr>
      <vt:lpstr>Better than best ImageNet model</vt:lpstr>
      <vt:lpstr>ç√Ω</vt:lpstr>
      <vt:lpstr>Zero-shot classification in CLIP</vt:lpstr>
      <vt:lpstr>Works</vt:lpstr>
      <vt:lpstr>Examples are seldom better</vt:lpstr>
      <vt:lpstr>Vision – language strategies</vt:lpstr>
      <vt:lpstr>Transformers again</vt:lpstr>
      <vt:lpstr>Softmax</vt:lpstr>
      <vt:lpstr>Tokens, keys and queries</vt:lpstr>
      <vt:lpstr>Attention</vt:lpstr>
      <vt:lpstr>Attention</vt:lpstr>
      <vt:lpstr>Architectures</vt:lpstr>
      <vt:lpstr>Attention to class token</vt:lpstr>
      <vt:lpstr>Attention to class token</vt:lpstr>
      <vt:lpstr>PowerPoint Presentation</vt:lpstr>
      <vt:lpstr>PowerPoint Presentation</vt:lpstr>
      <vt:lpstr>Evaluation strategies - I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34</cp:revision>
  <dcterms:created xsi:type="dcterms:W3CDTF">2026-04-06T15:27:32Z</dcterms:created>
  <dcterms:modified xsi:type="dcterms:W3CDTF">2026-04-08T21:21:53Z</dcterms:modified>
</cp:coreProperties>
</file>