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3"/>
  </p:notesMasterIdLst>
  <p:handoutMasterIdLst>
    <p:handoutMasterId r:id="rId104"/>
  </p:handoutMasterIdLst>
  <p:sldIdLst>
    <p:sldId id="583" r:id="rId2"/>
    <p:sldId id="883" r:id="rId3"/>
    <p:sldId id="1247" r:id="rId4"/>
    <p:sldId id="637" r:id="rId5"/>
    <p:sldId id="1248" r:id="rId6"/>
    <p:sldId id="1249" r:id="rId7"/>
    <p:sldId id="933" r:id="rId8"/>
    <p:sldId id="372" r:id="rId9"/>
    <p:sldId id="373" r:id="rId10"/>
    <p:sldId id="1259" r:id="rId11"/>
    <p:sldId id="1258" r:id="rId12"/>
    <p:sldId id="682" r:id="rId13"/>
    <p:sldId id="1257" r:id="rId14"/>
    <p:sldId id="910" r:id="rId15"/>
    <p:sldId id="560" r:id="rId16"/>
    <p:sldId id="905" r:id="rId17"/>
    <p:sldId id="562" r:id="rId18"/>
    <p:sldId id="888" r:id="rId19"/>
    <p:sldId id="890" r:id="rId20"/>
    <p:sldId id="889" r:id="rId21"/>
    <p:sldId id="892" r:id="rId22"/>
    <p:sldId id="893" r:id="rId23"/>
    <p:sldId id="565" r:id="rId24"/>
    <p:sldId id="412" r:id="rId25"/>
    <p:sldId id="567" r:id="rId26"/>
    <p:sldId id="566" r:id="rId27"/>
    <p:sldId id="906" r:id="rId28"/>
    <p:sldId id="414" r:id="rId29"/>
    <p:sldId id="937" r:id="rId30"/>
    <p:sldId id="934" r:id="rId31"/>
    <p:sldId id="406" r:id="rId32"/>
    <p:sldId id="908" r:id="rId33"/>
    <p:sldId id="417" r:id="rId34"/>
    <p:sldId id="1250" r:id="rId35"/>
    <p:sldId id="418" r:id="rId36"/>
    <p:sldId id="1254" r:id="rId37"/>
    <p:sldId id="1255" r:id="rId38"/>
    <p:sldId id="1256" r:id="rId39"/>
    <p:sldId id="898" r:id="rId40"/>
    <p:sldId id="909" r:id="rId41"/>
    <p:sldId id="900" r:id="rId42"/>
    <p:sldId id="901" r:id="rId43"/>
    <p:sldId id="902" r:id="rId44"/>
    <p:sldId id="903" r:id="rId45"/>
    <p:sldId id="912" r:id="rId46"/>
    <p:sldId id="581" r:id="rId47"/>
    <p:sldId id="936" r:id="rId48"/>
    <p:sldId id="1245" r:id="rId49"/>
    <p:sldId id="904" r:id="rId50"/>
    <p:sldId id="1246" r:id="rId51"/>
    <p:sldId id="935" r:id="rId52"/>
    <p:sldId id="913" r:id="rId53"/>
    <p:sldId id="914" r:id="rId54"/>
    <p:sldId id="915" r:id="rId55"/>
    <p:sldId id="916" r:id="rId56"/>
    <p:sldId id="917" r:id="rId57"/>
    <p:sldId id="918" r:id="rId58"/>
    <p:sldId id="1261" r:id="rId59"/>
    <p:sldId id="1262" r:id="rId60"/>
    <p:sldId id="1263" r:id="rId61"/>
    <p:sldId id="1260" r:id="rId62"/>
    <p:sldId id="1264" r:id="rId63"/>
    <p:sldId id="1265" r:id="rId64"/>
    <p:sldId id="1266" r:id="rId65"/>
    <p:sldId id="921" r:id="rId66"/>
    <p:sldId id="919" r:id="rId67"/>
    <p:sldId id="920" r:id="rId68"/>
    <p:sldId id="922" r:id="rId69"/>
    <p:sldId id="923" r:id="rId70"/>
    <p:sldId id="493" r:id="rId71"/>
    <p:sldId id="924" r:id="rId72"/>
    <p:sldId id="494" r:id="rId73"/>
    <p:sldId id="1267" r:id="rId74"/>
    <p:sldId id="529" r:id="rId75"/>
    <p:sldId id="1268" r:id="rId76"/>
    <p:sldId id="1269" r:id="rId77"/>
    <p:sldId id="926" r:id="rId78"/>
    <p:sldId id="927" r:id="rId79"/>
    <p:sldId id="509" r:id="rId80"/>
    <p:sldId id="1270" r:id="rId81"/>
    <p:sldId id="1271" r:id="rId82"/>
    <p:sldId id="1272" r:id="rId83"/>
    <p:sldId id="1273" r:id="rId84"/>
    <p:sldId id="925" r:id="rId85"/>
    <p:sldId id="504" r:id="rId86"/>
    <p:sldId id="505" r:id="rId87"/>
    <p:sldId id="539" r:id="rId88"/>
    <p:sldId id="928" r:id="rId89"/>
    <p:sldId id="929" r:id="rId90"/>
    <p:sldId id="543" r:id="rId91"/>
    <p:sldId id="544" r:id="rId92"/>
    <p:sldId id="930" r:id="rId93"/>
    <p:sldId id="931" r:id="rId94"/>
    <p:sldId id="932" r:id="rId95"/>
    <p:sldId id="550" r:id="rId96"/>
    <p:sldId id="1274" r:id="rId97"/>
    <p:sldId id="1275" r:id="rId98"/>
    <p:sldId id="1276" r:id="rId99"/>
    <p:sldId id="1277" r:id="rId100"/>
    <p:sldId id="1278" r:id="rId101"/>
    <p:sldId id="1279" r:id="rId10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DFF"/>
    <a:srgbClr val="F9B594"/>
    <a:srgbClr val="0000FF"/>
    <a:srgbClr val="FF352D"/>
    <a:srgbClr val="FF6257"/>
    <a:srgbClr val="FF7E79"/>
    <a:srgbClr val="F4D6B4"/>
    <a:srgbClr val="F8BBC7"/>
    <a:srgbClr val="FFD579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1" autoAdjust="0"/>
    <p:restoredTop sz="86197" autoAdjust="0"/>
  </p:normalViewPr>
  <p:slideViewPr>
    <p:cSldViewPr>
      <p:cViewPr varScale="1">
        <p:scale>
          <a:sx n="105" d="100"/>
          <a:sy n="105" d="100"/>
        </p:scale>
        <p:origin x="832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4372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433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19F8E7-25BD-46CF-81C4-A4812AE0BE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8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CA55A6F-707D-1B43-AA49-9B109B061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5F3B565-71D0-1C46-94ED-FC8EC72E1621}" type="slidenum">
              <a:rPr lang="en-US" altLang="en-US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3FDA053-ED81-FA4F-954C-71AE5AFE52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988" y="774700"/>
            <a:ext cx="6792912" cy="38227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0AE1B6A-AE39-2F4C-A2D4-CA7297A75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7542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Review slide (skip)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2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8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1CE9D7B-8BC3-4910-A5E5-D91CBE72D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9B391A-6D3B-48D1-B418-639441A3C3DC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CBC28BC-E32D-4B66-9559-FDD42A77E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5575" y="401638"/>
            <a:ext cx="10172700" cy="5722937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30D0C76-C3D1-41C1-9119-D967F7C76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Render with scanalyze????</a:t>
            </a:r>
          </a:p>
        </p:txBody>
      </p:sp>
    </p:spTree>
    <p:extLst>
      <p:ext uri="{BB962C8B-B14F-4D97-AF65-F5344CB8AC3E}">
        <p14:creationId xmlns:p14="http://schemas.microsoft.com/office/powerpoint/2010/main" val="146605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1CD5977E-CE35-4938-B961-65E6CF711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5583A-ED3C-4835-A826-8DC4939DB1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D5F34B9F-B432-41DA-BA72-7AE93521EB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547D21AA-8261-46A0-9574-A72BEF642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313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782D397F-DDB0-4FB4-AAC3-56B84580E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B5E5C-99EF-405A-BCD3-0217D10DF8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E0F7E66B-7E97-477C-94C0-09802B0DC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6DC615A0-4A0E-4B65-9FEC-4D35C2290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991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A09A373A-8F81-42A3-B955-184810B7F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6CA95E-6284-4BF7-B894-06C62FC7AC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099C486F-6FBA-4AF6-8F2F-D5495C6C8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E505D010-7EA2-4EDC-9BC9-513A64BDE5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6959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1239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ECB1FE8F-394A-4F53-81BC-D8EAA45AE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3B2ABD-A8AB-4EC5-BC49-5994E5B0E5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2A2EF18C-86A6-400E-B9D3-F6545588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73A23055-087E-4941-AC94-D44EFDCFF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9430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EB13C-4E31-7D4B-AC66-6127AFCBE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E276C-6187-9344-BEF0-814044D7C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61B2D-CBAE-0F4A-BD2F-CB2EB3F31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B7DD5-6B91-604C-8873-1AA538F72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77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t.eecs.berkeley.edu/~cs194-26/fa21/" TargetMode="External"/><Relationship Id="rId4" Type="http://schemas.openxmlformats.org/officeDocument/2006/relationships/hyperlink" Target="https://www.flickr.com/photos/rocor/47080722114/https:/www.flickr.com/photos/rocor/47080722114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commons.wikimedia.org/wiki/File:BayerPatternFiltration.p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en.wikipedia.org/wiki/Bayer_filter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ycontainmaths.wordpress.com/2015/02/22/the-wagon-wheel-effect/" TargetMode="External"/><Relationship Id="rId2" Type="http://schemas.openxmlformats.org/officeDocument/2006/relationships/hyperlink" Target="https://en.wikipedia.org/wiki/Wagon-wheel_effec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ycontainmaths.wordpress.com/2015/02/22/the-wagon-wheel-effect/" TargetMode="External"/><Relationship Id="rId2" Type="http://schemas.openxmlformats.org/officeDocument/2006/relationships/hyperlink" Target="https://en.wikipedia.org/wiki/Wagon-wheel_effec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hyperlink" Target="https://www.focuscamera.com/wavelength/what-is-the-moire-effect-in-photography-how-to-avoid-it/" TargetMode="External"/><Relationship Id="rId7" Type="http://schemas.openxmlformats.org/officeDocument/2006/relationships/hyperlink" Target="https://matthews.sites.wfu.edu/misc/DigPhotog/alia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hyperlink" Target="https://www.japanistry.com/moire-false-colour-anti-aliasing-filters/" TargetMode="External"/><Relationship Id="rId4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yquist%E2%80%93Shannon_sampling_theorem" TargetMode="Externa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11486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50.png"/><Relationship Id="rId5" Type="http://schemas.openxmlformats.org/officeDocument/2006/relationships/image" Target="../media/image440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hyperlink" Target="http://en.wikipedia.org/wiki/Bilinear_interpolation" TargetMode="External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cubic_interpolation" TargetMode="External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rcina.com/webhelp/OrcaFlex/Content/html/Interpolationmethods.htm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en.wikipedia.org/wiki/Gamma_correction" TargetMode="External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6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11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08.png"/><Relationship Id="rId4" Type="http://schemas.openxmlformats.org/officeDocument/2006/relationships/image" Target="../media/image109.png"/><Relationship Id="rId9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30.png"/><Relationship Id="rId4" Type="http://schemas.openxmlformats.org/officeDocument/2006/relationships/image" Target="../media/image12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0.png"/><Relationship Id="rId4" Type="http://schemas.openxmlformats.org/officeDocument/2006/relationships/image" Target="../media/image9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31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90.png"/><Relationship Id="rId4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31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90.png"/><Relationship Id="rId4" Type="http://schemas.openxmlformats.org/officeDocument/2006/relationships/image" Target="../media/image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65.jpeg"/><Relationship Id="rId7" Type="http://schemas.openxmlformats.org/officeDocument/2006/relationships/image" Target="../media/image1300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290.png"/><Relationship Id="rId4" Type="http://schemas.openxmlformats.org/officeDocument/2006/relationships/image" Target="../media/image7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0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93678-95FE-7642-AF07-5B0CF73F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30797"/>
            <a:ext cx="8126457" cy="5745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E3B30-2336-7C49-AB8E-B8CAAF90B0A4}"/>
              </a:ext>
            </a:extLst>
          </p:cNvPr>
          <p:cNvSpPr/>
          <p:nvPr/>
        </p:nvSpPr>
        <p:spPr>
          <a:xfrm>
            <a:off x="5310540" y="6248400"/>
            <a:ext cx="3730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Andy Warhol, </a:t>
            </a:r>
            <a:r>
              <a:rPr lang="en-US" sz="1400" i="1" dirty="0">
                <a:latin typeface="Helvetica" pitchFamily="2" charset="0"/>
              </a:rPr>
              <a:t>Marilyn Diptych</a:t>
            </a:r>
            <a:r>
              <a:rPr lang="en-US" sz="1400" dirty="0">
                <a:latin typeface="Helvetica" pitchFamily="2" charset="0"/>
              </a:rPr>
              <a:t>, 1962 (</a:t>
            </a:r>
            <a:r>
              <a:rPr lang="en-US" sz="1400" dirty="0">
                <a:latin typeface="Helvetica" pitchFamily="2" charset="0"/>
                <a:hlinkClick r:id="rId4"/>
              </a:rPr>
              <a:t>source</a:t>
            </a:r>
            <a:r>
              <a:rPr lang="en-US" sz="1400" dirty="0">
                <a:latin typeface="Helvetica" pitchFamily="2" charset="0"/>
              </a:rPr>
              <a:t>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9C54A-64E5-9E40-BE90-E2F5E574FDAC}"/>
              </a:ext>
            </a:extLst>
          </p:cNvPr>
          <p:cNvSpPr txBox="1"/>
          <p:nvPr/>
        </p:nvSpPr>
        <p:spPr>
          <a:xfrm>
            <a:off x="9220200" y="6019800"/>
            <a:ext cx="259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Many slides adapted from </a:t>
            </a:r>
            <a:r>
              <a:rPr lang="en-US" sz="1400" dirty="0">
                <a:hlinkClick r:id="rId5"/>
              </a:rPr>
              <a:t>Alyosha </a:t>
            </a:r>
            <a:r>
              <a:rPr lang="en-US" sz="1400" dirty="0" err="1">
                <a:hlinkClick r:id="rId5"/>
              </a:rPr>
              <a:t>Efros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Derek </a:t>
            </a:r>
            <a:r>
              <a:rPr lang="en-US" sz="1400" dirty="0" err="1">
                <a:hlinkClick r:id="rId5"/>
              </a:rPr>
              <a:t>Hoiem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ECAF-BCE4-E0CC-0E8F-94C9AAA4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3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6709-D859-B119-EA17-604A7F23B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246C4-E3BB-559A-0C73-05A14F64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112233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660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ED56-BA82-CE73-0DED-3DFF3521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741C3-FCF9-4CD8-4166-B6DED8DBD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F77BC-B52D-F8C1-70A2-6D259F714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3188"/>
            <a:ext cx="10363200" cy="5858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F40CE-9FE9-7039-34AF-EBA87961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896112"/>
            <a:ext cx="325581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31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F515-F3E7-D3BB-4558-5EBDEB8E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33D1-6FBB-48DF-1F97-BA10EDBFA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9C729-7D58-45A6-58FE-AA09E4DD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10896600" cy="57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How are the three channels acquired?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9800" y="46069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6705601" y="45720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7370619" y="1071861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Why more green?</a:t>
            </a: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15240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Bayer grid</a:t>
            </a:r>
            <a:r>
              <a:rPr lang="en-US" dirty="0"/>
              <a:t> (1976)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84819" y="1568749"/>
            <a:ext cx="3581400" cy="2297112"/>
            <a:chOff x="3264" y="2569"/>
            <a:chExt cx="2256" cy="1447"/>
          </a:xfrm>
        </p:grpSpPr>
        <p:pic>
          <p:nvPicPr>
            <p:cNvPr id="67594" name="Picture 10" descr="equilumina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124175-5374-D648-BC11-B1B1103AB881}"/>
              </a:ext>
            </a:extLst>
          </p:cNvPr>
          <p:cNvSpPr txBox="1"/>
          <p:nvPr/>
        </p:nvSpPr>
        <p:spPr>
          <a:xfrm>
            <a:off x="10463114" y="64740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7"/>
              </a:rPr>
              <a:t>Wikipedia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75D27-BCC8-6C76-1608-172DB6D7B8BF}"/>
              </a:ext>
            </a:extLst>
          </p:cNvPr>
          <p:cNvSpPr txBox="1"/>
          <p:nvPr/>
        </p:nvSpPr>
        <p:spPr>
          <a:xfrm>
            <a:off x="5562600" y="6243190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HOW?  - shortly!</a:t>
            </a:r>
          </a:p>
        </p:txBody>
      </p:sp>
    </p:spTree>
    <p:extLst>
      <p:ext uri="{BB962C8B-B14F-4D97-AF65-F5344CB8AC3E}">
        <p14:creationId xmlns:p14="http://schemas.microsoft.com/office/powerpoint/2010/main" val="8761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4157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CB9B759-4F72-4081-B2B7-C7AC61592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as sampled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like to think of a digital image as a sampled representation of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defined over a continuous 2D domain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  <a:blipFill>
                <a:blip r:embed="rId3"/>
                <a:stretch>
                  <a:fillRect l="-95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1D64243-E4F0-904E-926B-FBC9749CFF17}"/>
              </a:ext>
            </a:extLst>
          </p:cNvPr>
          <p:cNvGrpSpPr/>
          <p:nvPr/>
        </p:nvGrpSpPr>
        <p:grpSpPr>
          <a:xfrm>
            <a:off x="3124200" y="2362200"/>
            <a:ext cx="5943600" cy="4285042"/>
            <a:chOff x="3124200" y="2362200"/>
            <a:chExt cx="5943600" cy="4285042"/>
          </a:xfrm>
        </p:grpSpPr>
        <p:pic>
          <p:nvPicPr>
            <p:cNvPr id="6" name="Picture 3" descr="image_func">
              <a:extLst>
                <a:ext uri="{FF2B5EF4-FFF2-40B4-BE49-F238E27FC236}">
                  <a16:creationId xmlns:a16="http://schemas.microsoft.com/office/drawing/2014/main" id="{EB32C142-6087-6044-8372-A9F76C7A8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362200"/>
              <a:ext cx="5943600" cy="428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CF8BCB-996F-974D-94D3-DCED5140461C}"/>
                </a:ext>
              </a:extLst>
            </p:cNvPr>
            <p:cNvSpPr/>
            <p:nvPr/>
          </p:nvSpPr>
          <p:spPr bwMode="auto">
            <a:xfrm>
              <a:off x="7239000" y="48768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FEFDAF-C869-2048-86F6-EA229DA1678D}"/>
                </a:ext>
              </a:extLst>
            </p:cNvPr>
            <p:cNvSpPr/>
            <p:nvPr/>
          </p:nvSpPr>
          <p:spPr bwMode="auto">
            <a:xfrm>
              <a:off x="6324600" y="53340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48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676A-FADC-86CF-C258-CF35775B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87D31-DF2E-A937-B0CD-8BA097B93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8" y="1406552"/>
            <a:ext cx="11038432" cy="43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>
            <a:extLst>
              <a:ext uri="{FF2B5EF4-FFF2-40B4-BE49-F238E27FC236}">
                <a16:creationId xmlns:a16="http://schemas.microsoft.com/office/drawing/2014/main" id="{876F9B82-33F9-4DF0-9E99-644451618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pic>
        <p:nvPicPr>
          <p:cNvPr id="120837" name="Picture 4">
            <a:extLst>
              <a:ext uri="{FF2B5EF4-FFF2-40B4-BE49-F238E27FC236}">
                <a16:creationId xmlns:a16="http://schemas.microsoft.com/office/drawing/2014/main" id="{8AC118C7-972F-443E-804D-166CA69D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0" r="23643" b="-984"/>
          <a:stretch>
            <a:fillRect/>
          </a:stretch>
        </p:blipFill>
        <p:spPr bwMode="auto">
          <a:xfrm>
            <a:off x="6400800" y="29718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C2C344-901A-DF46-AC04-8060D771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0" r="23643" b="26309"/>
          <a:stretch>
            <a:fillRect/>
          </a:stretch>
        </p:blipFill>
        <p:spPr bwMode="auto">
          <a:xfrm>
            <a:off x="1435100" y="2824458"/>
            <a:ext cx="4038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AB0AC-E172-2541-B6CA-E1B627DD9F9D}"/>
              </a:ext>
            </a:extLst>
          </p:cNvPr>
          <p:cNvSpPr/>
          <p:nvPr/>
        </p:nvSpPr>
        <p:spPr>
          <a:xfrm>
            <a:off x="762000" y="914401"/>
            <a:ext cx="433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Sampling: recording the function’s values at a discrete set of locations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F731C-7929-3C4A-B871-7D643AC770DA}"/>
              </a:ext>
            </a:extLst>
          </p:cNvPr>
          <p:cNvSpPr/>
          <p:nvPr/>
        </p:nvSpPr>
        <p:spPr>
          <a:xfrm>
            <a:off x="5540644" y="914400"/>
            <a:ext cx="5736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Reconstruction: converting a sampled representation back into a continuous function by “guessing” what happens between the samples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D5A16BE-C1C5-684C-BB5E-913CDF5878FB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2">
            <a:extLst>
              <a:ext uri="{FF2B5EF4-FFF2-40B4-BE49-F238E27FC236}">
                <a16:creationId xmlns:a16="http://schemas.microsoft.com/office/drawing/2014/main" id="{1DC643C5-183B-4481-816D-24A49E7EC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1D example: Digital audio</a:t>
            </a:r>
          </a:p>
        </p:txBody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BBD12AB8-C6BE-4AF1-8B8A-9A6C4131E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Recording: sound to analog to samples to disc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Playback: disc to samples to analog to sound again</a:t>
            </a:r>
          </a:p>
        </p:txBody>
      </p:sp>
      <p:pic>
        <p:nvPicPr>
          <p:cNvPr id="123909" name="Picture 5" descr="audio-1">
            <a:extLst>
              <a:ext uri="{FF2B5EF4-FFF2-40B4-BE49-F238E27FC236}">
                <a16:creationId xmlns:a16="http://schemas.microsoft.com/office/drawing/2014/main" id="{469F4F17-B282-46D1-9C33-1286A0A3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1043979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76A7CDE-99DD-4345-A746-B96EF275DF6E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7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2">
            <a:extLst>
              <a:ext uri="{FF2B5EF4-FFF2-40B4-BE49-F238E27FC236}">
                <a16:creationId xmlns:a16="http://schemas.microsoft.com/office/drawing/2014/main" id="{53A4784A-A8B6-4D28-954D-76F2707AD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6E9DED3D-96E0-45C6-8039-9092B9765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</p:txBody>
      </p:sp>
      <p:pic>
        <p:nvPicPr>
          <p:cNvPr id="125957" name="Picture 10" descr="sine-sample-1">
            <a:extLst>
              <a:ext uri="{FF2B5EF4-FFF2-40B4-BE49-F238E27FC236}">
                <a16:creationId xmlns:a16="http://schemas.microsoft.com/office/drawing/2014/main" id="{8E06707D-E176-450A-93E1-063B9F71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1910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1" name="Picture 11" descr="sine-sample-2">
            <a:extLst>
              <a:ext uri="{FF2B5EF4-FFF2-40B4-BE49-F238E27FC236}">
                <a16:creationId xmlns:a16="http://schemas.microsoft.com/office/drawing/2014/main" id="{1A8CA730-784D-4B4E-9F3D-DA8B913C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2" name="Picture 12" descr="sine-sample-3">
            <a:extLst>
              <a:ext uri="{FF2B5EF4-FFF2-40B4-BE49-F238E27FC236}">
                <a16:creationId xmlns:a16="http://schemas.microsoft.com/office/drawing/2014/main" id="{17A6B323-F595-45EF-88FC-37137F2DD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3" name="Picture 13" descr="sine-sample-1">
            <a:extLst>
              <a:ext uri="{FF2B5EF4-FFF2-40B4-BE49-F238E27FC236}">
                <a16:creationId xmlns:a16="http://schemas.microsoft.com/office/drawing/2014/main" id="{9B340A33-8569-4B9E-9130-C5C12FF3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7" y="4208464"/>
            <a:ext cx="7199313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513F9AA-F9EE-1B4D-8934-72CEB84F50EB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32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</p:txBody>
      </p:sp>
      <p:pic>
        <p:nvPicPr>
          <p:cNvPr id="128005" name="Picture 9" descr="sine-sample-4">
            <a:extLst>
              <a:ext uri="{FF2B5EF4-FFF2-40B4-BE49-F238E27FC236}">
                <a16:creationId xmlns:a16="http://schemas.microsoft.com/office/drawing/2014/main" id="{92E454B5-7578-4000-A412-DDDA2900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5" descr="sine-sample-5">
            <a:extLst>
              <a:ext uri="{FF2B5EF4-FFF2-40B4-BE49-F238E27FC236}">
                <a16:creationId xmlns:a16="http://schemas.microsoft.com/office/drawing/2014/main" id="{C2ACC1DB-84F0-694E-8746-0C10439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08464"/>
            <a:ext cx="7199312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143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  <a:br>
              <a:rPr lang="en-US" altLang="en-US" sz="2400" dirty="0"/>
            </a:br>
            <a:r>
              <a:rPr lang="en-US" altLang="en-US" sz="2400" dirty="0"/>
              <a:t>(or even higher frequencies)</a:t>
            </a:r>
          </a:p>
          <a:p>
            <a:pPr marL="457200" lvl="1" indent="0" eaLnBrk="1" hangingPunct="1">
              <a:buNone/>
            </a:pPr>
            <a:endParaRPr lang="en-US" altLang="en-US" sz="240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8" descr="sine-sample-6">
            <a:extLst>
              <a:ext uri="{FF2B5EF4-FFF2-40B4-BE49-F238E27FC236}">
                <a16:creationId xmlns:a16="http://schemas.microsoft.com/office/drawing/2014/main" id="{53478BCC-75A0-2443-A11C-B6196E83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191000"/>
            <a:ext cx="71993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004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transformations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2">
            <a:extLst>
              <a:ext uri="{FF2B5EF4-FFF2-40B4-BE49-F238E27FC236}">
                <a16:creationId xmlns:a16="http://schemas.microsoft.com/office/drawing/2014/main" id="{791C705E-C665-46F2-91F0-F3946B0AA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Sampling and reconstruction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DB48BAD-C766-45B4-8928-22C221484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Simple example: a sine wave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if we “missed” things between the samples?</a:t>
            </a:r>
          </a:p>
          <a:p>
            <a:pPr lvl="1" eaLnBrk="1" hangingPunct="1"/>
            <a:r>
              <a:rPr lang="en-US" altLang="en-US" sz="2400" dirty="0"/>
              <a:t>Unsurprising result: information is lost</a:t>
            </a:r>
          </a:p>
          <a:p>
            <a:pPr lvl="1" eaLnBrk="1" hangingPunct="1"/>
            <a:r>
              <a:rPr lang="en-US" altLang="en-US" sz="2400" dirty="0"/>
              <a:t>Surprising result: indistinguishable from lower frequencies</a:t>
            </a:r>
            <a:br>
              <a:rPr lang="en-US" altLang="en-US" sz="2400" dirty="0"/>
            </a:br>
            <a:r>
              <a:rPr lang="en-US" altLang="en-US" sz="2400" dirty="0"/>
              <a:t>(or even higher frequencies)</a:t>
            </a:r>
          </a:p>
          <a:p>
            <a:pPr lvl="1" eaLnBrk="1" hangingPunct="1"/>
            <a:r>
              <a:rPr lang="en-US" altLang="en-US" sz="2400" i="1" dirty="0"/>
              <a:t>Aliasing</a:t>
            </a:r>
            <a:r>
              <a:rPr lang="en-US" altLang="en-US" sz="2400" dirty="0"/>
              <a:t>: signal “traveling in disguise” as other frequencies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6E58FC5-CA0D-704D-AD0F-761C2CA201C0}"/>
              </a:ext>
            </a:extLst>
          </p:cNvPr>
          <p:cNvSpPr txBox="1">
            <a:spLocks/>
          </p:cNvSpPr>
          <p:nvPr/>
        </p:nvSpPr>
        <p:spPr bwMode="auto">
          <a:xfrm>
            <a:off x="87630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400" kern="1200">
                <a:solidFill>
                  <a:schemeClr val="tx1"/>
                </a:solidFill>
                <a:latin typeface="Gill Sans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Source: S. Marschner (via A. Efros)</a:t>
            </a:r>
            <a:endParaRPr lang="en-US" alt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8" descr="sine-sample-6">
            <a:extLst>
              <a:ext uri="{FF2B5EF4-FFF2-40B4-BE49-F238E27FC236}">
                <a16:creationId xmlns:a16="http://schemas.microsoft.com/office/drawing/2014/main" id="{D85363CF-3313-1B4A-89FE-483B5EF3A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191000"/>
            <a:ext cx="7199312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09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2345-2BA4-3F4E-AA4A-39259E19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 wheel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31849-5825-1D4F-816A-26F7D0CB0DD0}"/>
              </a:ext>
            </a:extLst>
          </p:cNvPr>
          <p:cNvSpPr/>
          <p:nvPr/>
        </p:nvSpPr>
        <p:spPr>
          <a:xfrm>
            <a:off x="2247900" y="6119336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https://en.wikipedia.org/wiki/Wagon-wheel_effect</a:t>
            </a:r>
            <a:endParaRPr lang="en-US" sz="1400" dirty="0"/>
          </a:p>
          <a:p>
            <a:pPr algn="ctr"/>
            <a:r>
              <a:rPr lang="en-US" sz="1400" dirty="0">
                <a:hlinkClick r:id="rId3"/>
              </a:rPr>
              <a:t>https://maycontainmaths.wordpress.com/2015/02/22/the-wagon-wheel-effect/</a:t>
            </a:r>
            <a:endParaRPr lang="en-US" sz="1400" dirty="0"/>
          </a:p>
          <a:p>
            <a:pPr algn="ctr"/>
            <a:endParaRPr lang="en-US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D4DD7-51D5-C240-B6F1-4B7C170C0B21}"/>
              </a:ext>
            </a:extLst>
          </p:cNvPr>
          <p:cNvGrpSpPr/>
          <p:nvPr/>
        </p:nvGrpSpPr>
        <p:grpSpPr>
          <a:xfrm>
            <a:off x="3581400" y="1349614"/>
            <a:ext cx="4169905" cy="4334507"/>
            <a:chOff x="1600200" y="2019300"/>
            <a:chExt cx="2895600" cy="30099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952719-4FF6-5D4F-B7F9-C303CC504AE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866CE4-27D6-AB4A-8E58-562D6BE5EE1C}"/>
                </a:ext>
              </a:extLst>
            </p:cNvPr>
            <p:cNvCxnSpPr>
              <a:stCxn id="5" idx="0"/>
              <a:endCxn id="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BF2C2C7-2E68-4B4E-B4DC-284570A1939B}"/>
                </a:ext>
              </a:extLst>
            </p:cNvPr>
            <p:cNvCxnSpPr>
              <a:cxnSpLocks/>
              <a:stCxn id="5" idx="2"/>
              <a:endCxn id="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79577C-163E-EE42-BFEA-CC6C60A8426E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B08385-BE24-1646-BCF2-C8EA41344A7D}"/>
                </a:ext>
              </a:extLst>
            </p:cNvPr>
            <p:cNvCxnSpPr>
              <a:cxnSpLocks/>
              <a:stCxn id="5" idx="7"/>
              <a:endCxn id="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C7CB6B-F82A-9240-83F3-12B7D459B53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62B7F-6767-7948-A8EC-4A48081580F4}"/>
              </a:ext>
            </a:extLst>
          </p:cNvPr>
          <p:cNvGrpSpPr/>
          <p:nvPr/>
        </p:nvGrpSpPr>
        <p:grpSpPr>
          <a:xfrm rot="615435">
            <a:off x="3604649" y="1349614"/>
            <a:ext cx="4169905" cy="4334507"/>
            <a:chOff x="1600200" y="2019300"/>
            <a:chExt cx="2895600" cy="3009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9DBCF-0862-7E4A-B4A5-2FA473D4D566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D29482-1288-9044-AC0E-EDF4CAB55B38}"/>
                </a:ext>
              </a:extLst>
            </p:cNvPr>
            <p:cNvCxnSpPr>
              <a:stCxn id="19" idx="0"/>
              <a:endCxn id="19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518C15-A5AB-284F-9220-07418A994981}"/>
                </a:ext>
              </a:extLst>
            </p:cNvPr>
            <p:cNvCxnSpPr>
              <a:cxnSpLocks/>
              <a:stCxn id="19" idx="2"/>
              <a:endCxn id="19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645BF-A108-514C-8BC4-836E866B37C4}"/>
                </a:ext>
              </a:extLst>
            </p:cNvPr>
            <p:cNvCxnSpPr>
              <a:cxnSpLocks/>
              <a:stCxn id="19" idx="1"/>
              <a:endCxn id="19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4E36F1-6F32-C145-A048-EA5D5231EA87}"/>
                </a:ext>
              </a:extLst>
            </p:cNvPr>
            <p:cNvCxnSpPr>
              <a:cxnSpLocks/>
              <a:stCxn id="19" idx="7"/>
              <a:endCxn id="19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A199E9-C69B-2E40-8C75-2D4F2E6F640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FAEE-9926-E244-BA83-5FBA96FF507D}"/>
              </a:ext>
            </a:extLst>
          </p:cNvPr>
          <p:cNvGrpSpPr/>
          <p:nvPr/>
        </p:nvGrpSpPr>
        <p:grpSpPr>
          <a:xfrm rot="1209779">
            <a:off x="3625290" y="1349613"/>
            <a:ext cx="4169905" cy="4334507"/>
            <a:chOff x="1600200" y="2019300"/>
            <a:chExt cx="2895600" cy="30099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3B2FAD3-15D1-BE4F-920B-07E67A84135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2AF82D-31B4-F347-9182-FC2BBB218259}"/>
                </a:ext>
              </a:extLst>
            </p:cNvPr>
            <p:cNvCxnSpPr>
              <a:stCxn id="35" idx="0"/>
              <a:endCxn id="3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B6BA47-F6DE-E044-A0F2-A141269FDA37}"/>
                </a:ext>
              </a:extLst>
            </p:cNvPr>
            <p:cNvCxnSpPr>
              <a:cxnSpLocks/>
              <a:stCxn id="35" idx="2"/>
              <a:endCxn id="3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925029-6F95-4C47-8F07-76AB69031146}"/>
                </a:ext>
              </a:extLst>
            </p:cNvPr>
            <p:cNvCxnSpPr>
              <a:cxnSpLocks/>
              <a:stCxn id="35" idx="1"/>
              <a:endCxn id="3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2C73AA-6564-5D48-A13B-4017B6A05878}"/>
                </a:ext>
              </a:extLst>
            </p:cNvPr>
            <p:cNvCxnSpPr>
              <a:cxnSpLocks/>
              <a:stCxn id="35" idx="7"/>
              <a:endCxn id="3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E14A1B-7F96-3746-B217-8E3E7EBFF384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46B151-BA5A-F148-B554-08EC765F9A7B}"/>
              </a:ext>
            </a:extLst>
          </p:cNvPr>
          <p:cNvSpPr txBox="1"/>
          <p:nvPr/>
        </p:nvSpPr>
        <p:spPr>
          <a:xfrm>
            <a:off x="8357719" y="167881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motion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52781A9-CCAB-554B-883E-B0F735D6E4F2}"/>
              </a:ext>
            </a:extLst>
          </p:cNvPr>
          <p:cNvSpPr/>
          <p:nvPr/>
        </p:nvSpPr>
        <p:spPr bwMode="auto">
          <a:xfrm>
            <a:off x="7051854" y="14468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9E54A2-56B0-A34B-B81D-B26443E49D01}"/>
              </a:ext>
            </a:extLst>
          </p:cNvPr>
          <p:cNvSpPr txBox="1"/>
          <p:nvPr/>
        </p:nvSpPr>
        <p:spPr>
          <a:xfrm>
            <a:off x="8333944" y="4803017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Perceived motion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2E49017E-1DF2-034E-95D7-C04B7E8B77EE}"/>
              </a:ext>
            </a:extLst>
          </p:cNvPr>
          <p:cNvSpPr/>
          <p:nvPr/>
        </p:nvSpPr>
        <p:spPr bwMode="auto">
          <a:xfrm>
            <a:off x="7028079" y="45710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1" grpId="0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2345-2BA4-3F4E-AA4A-39259E19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 wheel 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31849-5825-1D4F-816A-26F7D0CB0DD0}"/>
              </a:ext>
            </a:extLst>
          </p:cNvPr>
          <p:cNvSpPr/>
          <p:nvPr/>
        </p:nvSpPr>
        <p:spPr>
          <a:xfrm>
            <a:off x="2247900" y="6119336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https://en.wikipedia.org/wiki/Wagon-wheel_effect</a:t>
            </a:r>
            <a:endParaRPr lang="en-US" sz="1400" dirty="0"/>
          </a:p>
          <a:p>
            <a:pPr algn="ctr"/>
            <a:r>
              <a:rPr lang="en-US" sz="1400" dirty="0">
                <a:hlinkClick r:id="rId3"/>
              </a:rPr>
              <a:t>https://maycontainmaths.wordpress.com/2015/02/22/the-wagon-wheel-effect/</a:t>
            </a:r>
            <a:endParaRPr lang="en-US" sz="1400" dirty="0"/>
          </a:p>
          <a:p>
            <a:pPr algn="ctr"/>
            <a:endParaRPr lang="en-US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D4DD7-51D5-C240-B6F1-4B7C170C0B21}"/>
              </a:ext>
            </a:extLst>
          </p:cNvPr>
          <p:cNvGrpSpPr/>
          <p:nvPr/>
        </p:nvGrpSpPr>
        <p:grpSpPr>
          <a:xfrm>
            <a:off x="3581400" y="1349614"/>
            <a:ext cx="4169905" cy="4334507"/>
            <a:chOff x="1600200" y="2019300"/>
            <a:chExt cx="2895600" cy="30099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8952719-4FF6-5D4F-B7F9-C303CC504AE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866CE4-27D6-AB4A-8E58-562D6BE5EE1C}"/>
                </a:ext>
              </a:extLst>
            </p:cNvPr>
            <p:cNvCxnSpPr>
              <a:stCxn id="5" idx="0"/>
              <a:endCxn id="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BF2C2C7-2E68-4B4E-B4DC-284570A1939B}"/>
                </a:ext>
              </a:extLst>
            </p:cNvPr>
            <p:cNvCxnSpPr>
              <a:cxnSpLocks/>
              <a:stCxn id="5" idx="2"/>
              <a:endCxn id="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79577C-163E-EE42-BFEA-CC6C60A8426E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B08385-BE24-1646-BCF2-C8EA41344A7D}"/>
                </a:ext>
              </a:extLst>
            </p:cNvPr>
            <p:cNvCxnSpPr>
              <a:cxnSpLocks/>
              <a:stCxn id="5" idx="7"/>
              <a:endCxn id="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C7CB6B-F82A-9240-83F3-12B7D459B53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62B7F-6767-7948-A8EC-4A48081580F4}"/>
              </a:ext>
            </a:extLst>
          </p:cNvPr>
          <p:cNvGrpSpPr/>
          <p:nvPr/>
        </p:nvGrpSpPr>
        <p:grpSpPr>
          <a:xfrm rot="4961979">
            <a:off x="3654079" y="1395214"/>
            <a:ext cx="4169905" cy="4334507"/>
            <a:chOff x="1600200" y="2019300"/>
            <a:chExt cx="2895600" cy="3009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9DBCF-0862-7E4A-B4A5-2FA473D4D566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D29482-1288-9044-AC0E-EDF4CAB55B38}"/>
                </a:ext>
              </a:extLst>
            </p:cNvPr>
            <p:cNvCxnSpPr>
              <a:stCxn id="19" idx="0"/>
              <a:endCxn id="19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518C15-A5AB-284F-9220-07418A994981}"/>
                </a:ext>
              </a:extLst>
            </p:cNvPr>
            <p:cNvCxnSpPr>
              <a:cxnSpLocks/>
              <a:stCxn id="19" idx="2"/>
              <a:endCxn id="19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645BF-A108-514C-8BC4-836E866B37C4}"/>
                </a:ext>
              </a:extLst>
            </p:cNvPr>
            <p:cNvCxnSpPr>
              <a:cxnSpLocks/>
              <a:stCxn id="19" idx="1"/>
              <a:endCxn id="19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4E36F1-6F32-C145-A048-EA5D5231EA87}"/>
                </a:ext>
              </a:extLst>
            </p:cNvPr>
            <p:cNvCxnSpPr>
              <a:cxnSpLocks/>
              <a:stCxn id="19" idx="7"/>
              <a:endCxn id="19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2A199E9-C69B-2E40-8C75-2D4F2E6F640F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FAEE-9926-E244-BA83-5FBA96FF507D}"/>
              </a:ext>
            </a:extLst>
          </p:cNvPr>
          <p:cNvGrpSpPr/>
          <p:nvPr/>
        </p:nvGrpSpPr>
        <p:grpSpPr>
          <a:xfrm rot="9941507">
            <a:off x="3604648" y="1500407"/>
            <a:ext cx="4169905" cy="4334507"/>
            <a:chOff x="1600200" y="2019300"/>
            <a:chExt cx="2895600" cy="30099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3B2FAD3-15D1-BE4F-920B-07E67A84135F}"/>
                </a:ext>
              </a:extLst>
            </p:cNvPr>
            <p:cNvSpPr/>
            <p:nvPr/>
          </p:nvSpPr>
          <p:spPr bwMode="auto">
            <a:xfrm>
              <a:off x="1600200" y="2133600"/>
              <a:ext cx="2895600" cy="2895600"/>
            </a:xfrm>
            <a:prstGeom prst="ellipse">
              <a:avLst/>
            </a:prstGeom>
            <a:noFill/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2AF82D-31B4-F347-9182-FC2BBB218259}"/>
                </a:ext>
              </a:extLst>
            </p:cNvPr>
            <p:cNvCxnSpPr>
              <a:stCxn id="35" idx="0"/>
              <a:endCxn id="35" idx="4"/>
            </p:cNvCxnSpPr>
            <p:nvPr/>
          </p:nvCxnSpPr>
          <p:spPr bwMode="auto">
            <a:xfrm>
              <a:off x="3048000" y="2133600"/>
              <a:ext cx="0" cy="2895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B6BA47-F6DE-E044-A0F2-A141269FDA37}"/>
                </a:ext>
              </a:extLst>
            </p:cNvPr>
            <p:cNvCxnSpPr>
              <a:cxnSpLocks/>
              <a:stCxn id="35" idx="2"/>
              <a:endCxn id="35" idx="6"/>
            </p:cNvCxnSpPr>
            <p:nvPr/>
          </p:nvCxnSpPr>
          <p:spPr bwMode="auto">
            <a:xfrm>
              <a:off x="1600200" y="3581400"/>
              <a:ext cx="2895600" cy="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925029-6F95-4C47-8F07-76AB69031146}"/>
                </a:ext>
              </a:extLst>
            </p:cNvPr>
            <p:cNvCxnSpPr>
              <a:cxnSpLocks/>
              <a:stCxn id="35" idx="1"/>
              <a:endCxn id="35" idx="5"/>
            </p:cNvCxnSpPr>
            <p:nvPr/>
          </p:nvCxnSpPr>
          <p:spPr bwMode="auto">
            <a:xfrm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2C73AA-6564-5D48-A13B-4017B6A05878}"/>
                </a:ext>
              </a:extLst>
            </p:cNvPr>
            <p:cNvCxnSpPr>
              <a:cxnSpLocks/>
              <a:stCxn id="35" idx="7"/>
              <a:endCxn id="35" idx="3"/>
            </p:cNvCxnSpPr>
            <p:nvPr/>
          </p:nvCxnSpPr>
          <p:spPr bwMode="auto">
            <a:xfrm flipH="1">
              <a:off x="2024251" y="2557651"/>
              <a:ext cx="2047498" cy="204749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E14A1B-7F96-3746-B217-8E3E7EBFF384}"/>
                </a:ext>
              </a:extLst>
            </p:cNvPr>
            <p:cNvSpPr/>
            <p:nvPr/>
          </p:nvSpPr>
          <p:spPr bwMode="auto">
            <a:xfrm>
              <a:off x="2949844" y="20193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1016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C6C66A5-04DB-DD43-B417-DC9A9D90425C}"/>
              </a:ext>
            </a:extLst>
          </p:cNvPr>
          <p:cNvSpPr txBox="1"/>
          <p:nvPr/>
        </p:nvSpPr>
        <p:spPr>
          <a:xfrm>
            <a:off x="8357719" y="167881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motion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6A69F141-2493-7240-B0E8-11CE89D212F8}"/>
              </a:ext>
            </a:extLst>
          </p:cNvPr>
          <p:cNvSpPr/>
          <p:nvPr/>
        </p:nvSpPr>
        <p:spPr bwMode="auto">
          <a:xfrm>
            <a:off x="7051854" y="1446818"/>
            <a:ext cx="4344382" cy="4344382"/>
          </a:xfrm>
          <a:prstGeom prst="arc">
            <a:avLst>
              <a:gd name="adj1" fmla="val 16200000"/>
              <a:gd name="adj2" fmla="val 21019358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3BDA88-7BC4-CC4B-B563-303DE15DA2CF}"/>
              </a:ext>
            </a:extLst>
          </p:cNvPr>
          <p:cNvSpPr txBox="1"/>
          <p:nvPr/>
        </p:nvSpPr>
        <p:spPr>
          <a:xfrm>
            <a:off x="8333944" y="4803017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Perceived motion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EF33D52-ED8C-854D-8B17-0D2146480BD7}"/>
              </a:ext>
            </a:extLst>
          </p:cNvPr>
          <p:cNvSpPr/>
          <p:nvPr/>
        </p:nvSpPr>
        <p:spPr bwMode="auto">
          <a:xfrm>
            <a:off x="7028079" y="4571018"/>
            <a:ext cx="4344382" cy="4344382"/>
          </a:xfrm>
          <a:prstGeom prst="arc">
            <a:avLst>
              <a:gd name="adj1" fmla="val 16200000"/>
              <a:gd name="adj2" fmla="val 17058832"/>
            </a:avLst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A9CB44A1-CC06-48D0-9C9F-0371CFAE6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Wagon wheel effect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2A8FA-E397-A942-9E93-00BAB1B7B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Without dot, wheel appears to be slowly rotating backwards!</a:t>
            </a: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E24B52F2-CD95-46B4-8DB4-744B4EB64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8604" r="9713" b="26751"/>
          <a:stretch/>
        </p:blipFill>
        <p:spPr bwMode="auto">
          <a:xfrm>
            <a:off x="914400" y="2286000"/>
            <a:ext cx="1037645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2CB60527-1DC2-4F32-B3D6-324F91733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22120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sz="1200" dirty="0">
                <a:solidFill>
                  <a:srgbClr val="000000"/>
                </a:solidFill>
              </a:rPr>
              <a:t>Source: S. Seitz (via A. </a:t>
            </a:r>
            <a:r>
              <a:rPr lang="en-US" altLang="en-US" sz="1200" dirty="0" err="1">
                <a:solidFill>
                  <a:srgbClr val="000000"/>
                </a:solidFill>
              </a:rPr>
              <a:t>Efros</a:t>
            </a:r>
            <a:r>
              <a:rPr lang="en-US" altLang="en-US" sz="12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7806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1905000" y="4800601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 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228600" y="1828800"/>
            <a:ext cx="114345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6E4267-F625-3F44-A8E3-2D565764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images</a:t>
            </a:r>
          </a:p>
        </p:txBody>
      </p:sp>
    </p:spTree>
    <p:extLst>
      <p:ext uri="{BB962C8B-B14F-4D97-AF65-F5344CB8AC3E}">
        <p14:creationId xmlns:p14="http://schemas.microsoft.com/office/powerpoint/2010/main" val="34449908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92FB5B7C-2EEA-4A47-86B7-7C4D9B861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What’s happening?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EF023-D487-7108-B4CB-96D6C033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914400"/>
            <a:ext cx="6016526" cy="5993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05B1D-A914-D098-1E0E-6476392E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514600"/>
            <a:ext cx="523460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67F4807D-5CAF-4CDA-A773-CFF333998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1628" r="10007" b="25582"/>
          <a:stretch/>
        </p:blipFill>
        <p:spPr bwMode="auto">
          <a:xfrm>
            <a:off x="939799" y="1600199"/>
            <a:ext cx="4194899" cy="222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77117143-5632-434F-8CA0-DE270E83E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Aliasing “in the wild”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A3865-6988-EE47-B49E-EB8D79544B65}"/>
              </a:ext>
            </a:extLst>
          </p:cNvPr>
          <p:cNvSpPr txBox="1"/>
          <p:nvPr/>
        </p:nvSpPr>
        <p:spPr>
          <a:xfrm>
            <a:off x="1031875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43AC-951A-794B-9647-43F71E9F8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53"/>
          <a:stretch/>
        </p:blipFill>
        <p:spPr>
          <a:xfrm>
            <a:off x="6724650" y="1600200"/>
            <a:ext cx="4552950" cy="222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E93EF-08B7-4248-A4FA-77598216E540}"/>
              </a:ext>
            </a:extLst>
          </p:cNvPr>
          <p:cNvSpPr txBox="1"/>
          <p:nvPr/>
        </p:nvSpPr>
        <p:spPr>
          <a:xfrm>
            <a:off x="10318749" y="385690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AA967-5529-114C-BB36-9214FAFE1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237351"/>
            <a:ext cx="4220298" cy="2097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4D061-01C5-BD47-9C80-5F70CF5B411A}"/>
              </a:ext>
            </a:extLst>
          </p:cNvPr>
          <p:cNvSpPr txBox="1"/>
          <p:nvPr/>
        </p:nvSpPr>
        <p:spPr>
          <a:xfrm>
            <a:off x="419100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Source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5415D-7C33-E04D-9C6B-E5E52ED94990}"/>
              </a:ext>
            </a:extLst>
          </p:cNvPr>
          <p:cNvSpPr txBox="1"/>
          <p:nvPr/>
        </p:nvSpPr>
        <p:spPr>
          <a:xfrm>
            <a:off x="1330156" y="1026467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Disintegrating textures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DD2E9-6551-2A43-8228-F1BBC1AA4E27}"/>
              </a:ext>
            </a:extLst>
          </p:cNvPr>
          <p:cNvSpPr txBox="1"/>
          <p:nvPr/>
        </p:nvSpPr>
        <p:spPr>
          <a:xfrm>
            <a:off x="7169298" y="1026467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Moire</a:t>
            </a:r>
            <a:r>
              <a:rPr lang="en-US" dirty="0"/>
              <a:t> patterns, false color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7D90DE-88EF-B847-9E37-FE45179F5F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13" t="19285" b="25793"/>
          <a:stretch/>
        </p:blipFill>
        <p:spPr>
          <a:xfrm>
            <a:off x="6750050" y="4239339"/>
            <a:ext cx="4527550" cy="21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When sampling a signal at discrete intervals, the sampling frequency must be </a:t>
            </a:r>
            <a:r>
              <a:rPr lang="en-US" dirty="0">
                <a:sym typeface="Symbol" pitchFamily="18" charset="2"/>
              </a:rPr>
              <a:t>at least </a:t>
            </a:r>
            <a:r>
              <a:rPr lang="en-US" i="1" dirty="0">
                <a:sym typeface="Symbol" pitchFamily="18" charset="2"/>
              </a:rPr>
              <a:t>twice</a:t>
            </a:r>
            <a:r>
              <a:rPr lang="en-US" dirty="0">
                <a:sym typeface="Symbol" pitchFamily="18" charset="2"/>
              </a:rPr>
              <a:t> the</a:t>
            </a:r>
            <a:r>
              <a:rPr lang="en-US" dirty="0"/>
              <a:t> maximum frequency of the input signal to allow us to reconstruct the original perfectly from the sampled version</a:t>
            </a:r>
          </a:p>
        </p:txBody>
      </p:sp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2743200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9117870" y="3234036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bad</a:t>
            </a:r>
          </a:p>
        </p:txBody>
      </p:sp>
      <p:pic>
        <p:nvPicPr>
          <p:cNvPr id="40" name="Picture 12" descr="sine-sample-3">
            <a:extLst>
              <a:ext uri="{FF2B5EF4-FFF2-40B4-BE49-F238E27FC236}">
                <a16:creationId xmlns:a16="http://schemas.microsoft.com/office/drawing/2014/main" id="{7EBBA2B9-67C6-254A-B58B-23BEF6F5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0" y="4268787"/>
            <a:ext cx="59134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8">
            <a:extLst>
              <a:ext uri="{FF2B5EF4-FFF2-40B4-BE49-F238E27FC236}">
                <a16:creationId xmlns:a16="http://schemas.microsoft.com/office/drawing/2014/main" id="{46FD93EF-A4AB-C043-A462-8D82847CB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870" y="4943622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06439B-B826-004F-8F89-C205E55EBB00}"/>
              </a:ext>
            </a:extLst>
          </p:cNvPr>
          <p:cNvSpPr/>
          <p:nvPr/>
        </p:nvSpPr>
        <p:spPr>
          <a:xfrm>
            <a:off x="914400" y="6336268"/>
            <a:ext cx="102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https://en.wikipedia.org/wiki/Nyquist-Shannon_sampling_theorem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2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What are possible solutions?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Sample more often (if you can)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Get rid of all frequencies that are greater than half the new sampling frequency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Will lose information, but that’s better than aliasing</a:t>
            </a:r>
          </a:p>
          <a:p>
            <a:pPr marL="1257300" lvl="2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How to get rid of high frequencies?</a:t>
            </a:r>
          </a:p>
          <a:p>
            <a:pPr marL="1714500" lvl="3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Apply a smoothing or </a:t>
            </a:r>
            <a:r>
              <a:rPr lang="en-US" sz="2200" i="1" dirty="0"/>
              <a:t>low-pass</a:t>
            </a:r>
            <a:r>
              <a:rPr lang="en-US" sz="2200" dirty="0"/>
              <a:t> filter (later)</a:t>
            </a:r>
            <a:endParaRPr lang="en-US" dirty="0"/>
          </a:p>
        </p:txBody>
      </p:sp>
      <p:pic>
        <p:nvPicPr>
          <p:cNvPr id="4" name="Picture 7" descr="audio-2">
            <a:extLst>
              <a:ext uri="{FF2B5EF4-FFF2-40B4-BE49-F238E27FC236}">
                <a16:creationId xmlns:a16="http://schemas.microsoft.com/office/drawing/2014/main" id="{100298DC-9F8A-6543-BBBA-A6178BEA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23258"/>
            <a:ext cx="7696200" cy="24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BF57-5226-634A-9ADC-87C8BE0F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 about anti-aliasing?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99211-EACC-9C4C-92AE-69216DB92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4" y="914400"/>
            <a:ext cx="9025071" cy="5257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6CDAA-2009-5A40-A60C-4FA2F48296EE}"/>
              </a:ext>
            </a:extLst>
          </p:cNvPr>
          <p:cNvSpPr txBox="1"/>
          <p:nvPr/>
        </p:nvSpPr>
        <p:spPr>
          <a:xfrm>
            <a:off x="2237699" y="6324600"/>
            <a:ext cx="771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R. Zhang. </a:t>
            </a:r>
            <a:r>
              <a:rPr lang="en-US" sz="1800" dirty="0">
                <a:hlinkClick r:id="rId3"/>
              </a:rPr>
              <a:t>Making convolutional networks shift-invariant again</a:t>
            </a:r>
            <a:r>
              <a:rPr lang="en-US" sz="1800" dirty="0"/>
              <a:t>. ICML 2019</a:t>
            </a:r>
          </a:p>
        </p:txBody>
      </p:sp>
    </p:spTree>
    <p:extLst>
      <p:ext uri="{BB962C8B-B14F-4D97-AF65-F5344CB8AC3E}">
        <p14:creationId xmlns:p14="http://schemas.microsoft.com/office/powerpoint/2010/main" val="248228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F5F0-F7B5-47D3-CBEA-50432EED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3AAB-D99A-BD4E-680C-B29FEEED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177BF-D97C-F8DA-9630-AD38446F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0037"/>
            <a:ext cx="7162800" cy="66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90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3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B718E-C48A-D242-8AAD-33A9145A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85F1-CED9-5841-B902-CAE39E68A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reduce the size of an image by a factor of two?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359E49E-75F0-E240-8270-17773EAA0A65}"/>
              </a:ext>
            </a:extLst>
          </p:cNvPr>
          <p:cNvSpPr/>
          <p:nvPr/>
        </p:nvSpPr>
        <p:spPr bwMode="auto">
          <a:xfrm>
            <a:off x="3584221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44DDCF-EBCD-544C-A615-C537FA817F3C}"/>
              </a:ext>
            </a:extLst>
          </p:cNvPr>
          <p:cNvSpPr/>
          <p:nvPr/>
        </p:nvSpPr>
        <p:spPr bwMode="auto">
          <a:xfrm>
            <a:off x="5105399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B6E3D5C-BC53-B944-8850-2A0E7A34469C}"/>
              </a:ext>
            </a:extLst>
          </p:cNvPr>
          <p:cNvSpPr/>
          <p:nvPr/>
        </p:nvSpPr>
        <p:spPr bwMode="auto">
          <a:xfrm>
            <a:off x="6626577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FD550BA-2952-1D48-A3B7-D2AD94F440A9}"/>
              </a:ext>
            </a:extLst>
          </p:cNvPr>
          <p:cNvSpPr/>
          <p:nvPr/>
        </p:nvSpPr>
        <p:spPr bwMode="auto">
          <a:xfrm>
            <a:off x="8147755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A6D203B-AA12-FA44-B2F3-AE672DCB99E8}"/>
              </a:ext>
            </a:extLst>
          </p:cNvPr>
          <p:cNvSpPr/>
          <p:nvPr/>
        </p:nvSpPr>
        <p:spPr bwMode="auto">
          <a:xfrm>
            <a:off x="3584222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ECDF8BE-1128-5E4A-AA3A-7C8AD955EC22}"/>
              </a:ext>
            </a:extLst>
          </p:cNvPr>
          <p:cNvSpPr/>
          <p:nvPr/>
        </p:nvSpPr>
        <p:spPr bwMode="auto">
          <a:xfrm>
            <a:off x="5105400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9623206-C4CC-9540-A394-0FB5757B7F24}"/>
              </a:ext>
            </a:extLst>
          </p:cNvPr>
          <p:cNvSpPr/>
          <p:nvPr/>
        </p:nvSpPr>
        <p:spPr bwMode="auto">
          <a:xfrm>
            <a:off x="6626578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62E0A82-AFFB-F241-959F-838D9932E061}"/>
              </a:ext>
            </a:extLst>
          </p:cNvPr>
          <p:cNvSpPr/>
          <p:nvPr/>
        </p:nvSpPr>
        <p:spPr bwMode="auto">
          <a:xfrm>
            <a:off x="8147756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1DDE021-0810-034B-88A1-499722C91881}"/>
              </a:ext>
            </a:extLst>
          </p:cNvPr>
          <p:cNvSpPr/>
          <p:nvPr/>
        </p:nvSpPr>
        <p:spPr bwMode="auto">
          <a:xfrm>
            <a:off x="3581400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4B61ECC-0109-1948-ADB0-0CDFDDF6745F}"/>
              </a:ext>
            </a:extLst>
          </p:cNvPr>
          <p:cNvSpPr/>
          <p:nvPr/>
        </p:nvSpPr>
        <p:spPr bwMode="auto">
          <a:xfrm>
            <a:off x="5102578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7BDC4BC-CCE6-DA47-8E15-183A528ACFE8}"/>
              </a:ext>
            </a:extLst>
          </p:cNvPr>
          <p:cNvSpPr/>
          <p:nvPr/>
        </p:nvSpPr>
        <p:spPr bwMode="auto">
          <a:xfrm>
            <a:off x="6623756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E99B532-7AEB-174D-AA19-72ABE0A8A8AF}"/>
              </a:ext>
            </a:extLst>
          </p:cNvPr>
          <p:cNvSpPr/>
          <p:nvPr/>
        </p:nvSpPr>
        <p:spPr bwMode="auto">
          <a:xfrm>
            <a:off x="8144934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F09B6EE-13AB-7148-9676-32BCEDAD4F18}"/>
              </a:ext>
            </a:extLst>
          </p:cNvPr>
          <p:cNvSpPr/>
          <p:nvPr/>
        </p:nvSpPr>
        <p:spPr bwMode="auto">
          <a:xfrm>
            <a:off x="3581400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4D848CF-620D-0F48-BBF6-8D44EF146199}"/>
              </a:ext>
            </a:extLst>
          </p:cNvPr>
          <p:cNvSpPr/>
          <p:nvPr/>
        </p:nvSpPr>
        <p:spPr bwMode="auto">
          <a:xfrm>
            <a:off x="5102578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45B421E-4C49-FC4E-AE5A-968FD47EE6AA}"/>
              </a:ext>
            </a:extLst>
          </p:cNvPr>
          <p:cNvSpPr/>
          <p:nvPr/>
        </p:nvSpPr>
        <p:spPr bwMode="auto">
          <a:xfrm>
            <a:off x="6623756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D768059-9A78-B24B-87BF-426F3A25FE78}"/>
              </a:ext>
            </a:extLst>
          </p:cNvPr>
          <p:cNvSpPr/>
          <p:nvPr/>
        </p:nvSpPr>
        <p:spPr bwMode="auto">
          <a:xfrm>
            <a:off x="8144934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0428A1F-6C2F-174C-937A-6CD0B7E3FA84}"/>
              </a:ext>
            </a:extLst>
          </p:cNvPr>
          <p:cNvSpPr/>
          <p:nvPr/>
        </p:nvSpPr>
        <p:spPr bwMode="auto">
          <a:xfrm>
            <a:off x="4364637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92A61C0-ABC7-8641-99BB-8478C62A7AD9}"/>
              </a:ext>
            </a:extLst>
          </p:cNvPr>
          <p:cNvSpPr/>
          <p:nvPr/>
        </p:nvSpPr>
        <p:spPr bwMode="auto">
          <a:xfrm>
            <a:off x="5885815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E985CE7-6F2D-8F44-888B-DC262EE60E55}"/>
              </a:ext>
            </a:extLst>
          </p:cNvPr>
          <p:cNvSpPr/>
          <p:nvPr/>
        </p:nvSpPr>
        <p:spPr bwMode="auto">
          <a:xfrm>
            <a:off x="7406993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B7659AB-1D90-244C-833B-AF319240DCDD}"/>
              </a:ext>
            </a:extLst>
          </p:cNvPr>
          <p:cNvSpPr/>
          <p:nvPr/>
        </p:nvSpPr>
        <p:spPr bwMode="auto">
          <a:xfrm>
            <a:off x="3599815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4A579F0-6360-A84C-95D7-68FBA7B90DA6}"/>
              </a:ext>
            </a:extLst>
          </p:cNvPr>
          <p:cNvSpPr/>
          <p:nvPr/>
        </p:nvSpPr>
        <p:spPr bwMode="auto">
          <a:xfrm>
            <a:off x="4360404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93EE138-9C06-1F45-8771-0E9686C14A40}"/>
              </a:ext>
            </a:extLst>
          </p:cNvPr>
          <p:cNvSpPr/>
          <p:nvPr/>
        </p:nvSpPr>
        <p:spPr bwMode="auto">
          <a:xfrm>
            <a:off x="5120993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562ECD5-658A-8B47-81BD-B3E1DF32CA8B}"/>
              </a:ext>
            </a:extLst>
          </p:cNvPr>
          <p:cNvSpPr/>
          <p:nvPr/>
        </p:nvSpPr>
        <p:spPr bwMode="auto">
          <a:xfrm>
            <a:off x="5881582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9647ABB-3D6C-D949-82D8-59FC936EF591}"/>
              </a:ext>
            </a:extLst>
          </p:cNvPr>
          <p:cNvSpPr/>
          <p:nvPr/>
        </p:nvSpPr>
        <p:spPr bwMode="auto">
          <a:xfrm>
            <a:off x="6642171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BBF23FB-3B59-0D4F-AD97-ACEFF01A214E}"/>
              </a:ext>
            </a:extLst>
          </p:cNvPr>
          <p:cNvSpPr/>
          <p:nvPr/>
        </p:nvSpPr>
        <p:spPr bwMode="auto">
          <a:xfrm>
            <a:off x="7402760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1819B5C-C7C7-7746-A8ED-6E662B25B720}"/>
              </a:ext>
            </a:extLst>
          </p:cNvPr>
          <p:cNvSpPr/>
          <p:nvPr/>
        </p:nvSpPr>
        <p:spPr bwMode="auto">
          <a:xfrm>
            <a:off x="8163349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17B69293-0A34-D943-9F16-13F725DF28B6}"/>
              </a:ext>
            </a:extLst>
          </p:cNvPr>
          <p:cNvSpPr/>
          <p:nvPr/>
        </p:nvSpPr>
        <p:spPr bwMode="auto">
          <a:xfrm>
            <a:off x="4364638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DEFFDDA-36BE-8741-8260-A2283FF04DFA}"/>
              </a:ext>
            </a:extLst>
          </p:cNvPr>
          <p:cNvSpPr/>
          <p:nvPr/>
        </p:nvSpPr>
        <p:spPr bwMode="auto">
          <a:xfrm>
            <a:off x="5885816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A8EDCBD-FB1F-3F4B-8F5C-97273766E98F}"/>
              </a:ext>
            </a:extLst>
          </p:cNvPr>
          <p:cNvSpPr/>
          <p:nvPr/>
        </p:nvSpPr>
        <p:spPr bwMode="auto">
          <a:xfrm>
            <a:off x="7406994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8EBCA85-3BFE-4244-BC6F-5FE374AAE08C}"/>
              </a:ext>
            </a:extLst>
          </p:cNvPr>
          <p:cNvSpPr/>
          <p:nvPr/>
        </p:nvSpPr>
        <p:spPr bwMode="auto">
          <a:xfrm>
            <a:off x="3599815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84F3927-A345-8440-A8DD-FB46B6F8BB74}"/>
              </a:ext>
            </a:extLst>
          </p:cNvPr>
          <p:cNvSpPr/>
          <p:nvPr/>
        </p:nvSpPr>
        <p:spPr bwMode="auto">
          <a:xfrm>
            <a:off x="4360404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8ED9EED-04B2-8145-AFCD-6BB684D082CC}"/>
              </a:ext>
            </a:extLst>
          </p:cNvPr>
          <p:cNvSpPr/>
          <p:nvPr/>
        </p:nvSpPr>
        <p:spPr bwMode="auto">
          <a:xfrm>
            <a:off x="5120993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B9372C8-BCB7-AA45-8ABF-4ECB00C92EC9}"/>
              </a:ext>
            </a:extLst>
          </p:cNvPr>
          <p:cNvSpPr/>
          <p:nvPr/>
        </p:nvSpPr>
        <p:spPr bwMode="auto">
          <a:xfrm>
            <a:off x="5881582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FA6D10A-D826-0F42-BE25-DEA7D3E4DC42}"/>
              </a:ext>
            </a:extLst>
          </p:cNvPr>
          <p:cNvSpPr/>
          <p:nvPr/>
        </p:nvSpPr>
        <p:spPr bwMode="auto">
          <a:xfrm>
            <a:off x="6642171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C9BE09D-E6B5-4248-9FBC-B904BC3158EE}"/>
              </a:ext>
            </a:extLst>
          </p:cNvPr>
          <p:cNvSpPr/>
          <p:nvPr/>
        </p:nvSpPr>
        <p:spPr bwMode="auto">
          <a:xfrm>
            <a:off x="7402760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D3F981D-1EEC-FF47-BD8C-AD47AEB4C604}"/>
              </a:ext>
            </a:extLst>
          </p:cNvPr>
          <p:cNvSpPr/>
          <p:nvPr/>
        </p:nvSpPr>
        <p:spPr bwMode="auto">
          <a:xfrm>
            <a:off x="8163349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7D7F710-1715-354D-B8E0-37EBC883166A}"/>
              </a:ext>
            </a:extLst>
          </p:cNvPr>
          <p:cNvSpPr/>
          <p:nvPr/>
        </p:nvSpPr>
        <p:spPr bwMode="auto">
          <a:xfrm>
            <a:off x="4361816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2743609B-0FC6-FC48-A679-93B920C365B5}"/>
              </a:ext>
            </a:extLst>
          </p:cNvPr>
          <p:cNvSpPr/>
          <p:nvPr/>
        </p:nvSpPr>
        <p:spPr bwMode="auto">
          <a:xfrm>
            <a:off x="5882994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86A5689-25E7-F44B-BE46-19243DF55174}"/>
              </a:ext>
            </a:extLst>
          </p:cNvPr>
          <p:cNvSpPr/>
          <p:nvPr/>
        </p:nvSpPr>
        <p:spPr bwMode="auto">
          <a:xfrm>
            <a:off x="7404172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19BEDF5-9E72-1344-806D-1B8C9CBD8412}"/>
              </a:ext>
            </a:extLst>
          </p:cNvPr>
          <p:cNvSpPr/>
          <p:nvPr/>
        </p:nvSpPr>
        <p:spPr bwMode="auto">
          <a:xfrm>
            <a:off x="3599815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3CC903-08E7-3447-B4A7-1802B15DEF7A}"/>
              </a:ext>
            </a:extLst>
          </p:cNvPr>
          <p:cNvSpPr/>
          <p:nvPr/>
        </p:nvSpPr>
        <p:spPr bwMode="auto">
          <a:xfrm>
            <a:off x="4360404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817097C-25BA-C846-B25D-0563AB50B60F}"/>
              </a:ext>
            </a:extLst>
          </p:cNvPr>
          <p:cNvSpPr/>
          <p:nvPr/>
        </p:nvSpPr>
        <p:spPr bwMode="auto">
          <a:xfrm>
            <a:off x="5120993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C013A10-5128-BC40-95E6-8D953996A895}"/>
              </a:ext>
            </a:extLst>
          </p:cNvPr>
          <p:cNvSpPr/>
          <p:nvPr/>
        </p:nvSpPr>
        <p:spPr bwMode="auto">
          <a:xfrm>
            <a:off x="5881582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8694455-3E29-9D41-A0DB-B68D3A49FA81}"/>
              </a:ext>
            </a:extLst>
          </p:cNvPr>
          <p:cNvSpPr/>
          <p:nvPr/>
        </p:nvSpPr>
        <p:spPr bwMode="auto">
          <a:xfrm>
            <a:off x="6642171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3BFFD39-3D4B-2144-9F65-1948F22F43B4}"/>
              </a:ext>
            </a:extLst>
          </p:cNvPr>
          <p:cNvSpPr/>
          <p:nvPr/>
        </p:nvSpPr>
        <p:spPr bwMode="auto">
          <a:xfrm>
            <a:off x="7402760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59F63249-9F24-7D43-9F1D-7F6A11A8B7FB}"/>
              </a:ext>
            </a:extLst>
          </p:cNvPr>
          <p:cNvSpPr/>
          <p:nvPr/>
        </p:nvSpPr>
        <p:spPr bwMode="auto">
          <a:xfrm>
            <a:off x="8163349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8E47422-7187-5C4B-9725-5A9D92900C2D}"/>
              </a:ext>
            </a:extLst>
          </p:cNvPr>
          <p:cNvSpPr/>
          <p:nvPr/>
        </p:nvSpPr>
        <p:spPr bwMode="auto">
          <a:xfrm>
            <a:off x="4360404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8FD83B2-0728-C14F-909B-0C91E832C42F}"/>
              </a:ext>
            </a:extLst>
          </p:cNvPr>
          <p:cNvSpPr/>
          <p:nvPr/>
        </p:nvSpPr>
        <p:spPr bwMode="auto">
          <a:xfrm>
            <a:off x="5881582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10A3224-1645-C345-8816-134740179C7E}"/>
              </a:ext>
            </a:extLst>
          </p:cNvPr>
          <p:cNvSpPr/>
          <p:nvPr/>
        </p:nvSpPr>
        <p:spPr bwMode="auto">
          <a:xfrm>
            <a:off x="7402760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27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BB718E-C48A-D242-8AAD-33A9145A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85F1-CED9-5841-B902-CAE39E68A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reduce the size of an image by a factor of two?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359E49E-75F0-E240-8270-17773EAA0A65}"/>
              </a:ext>
            </a:extLst>
          </p:cNvPr>
          <p:cNvSpPr/>
          <p:nvPr/>
        </p:nvSpPr>
        <p:spPr bwMode="auto">
          <a:xfrm>
            <a:off x="3584221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44DDCF-EBCD-544C-A615-C537FA817F3C}"/>
              </a:ext>
            </a:extLst>
          </p:cNvPr>
          <p:cNvSpPr/>
          <p:nvPr/>
        </p:nvSpPr>
        <p:spPr bwMode="auto">
          <a:xfrm>
            <a:off x="5105399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B6E3D5C-BC53-B944-8850-2A0E7A34469C}"/>
              </a:ext>
            </a:extLst>
          </p:cNvPr>
          <p:cNvSpPr/>
          <p:nvPr/>
        </p:nvSpPr>
        <p:spPr bwMode="auto">
          <a:xfrm>
            <a:off x="6626577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DFD550BA-2952-1D48-A3B7-D2AD94F440A9}"/>
              </a:ext>
            </a:extLst>
          </p:cNvPr>
          <p:cNvSpPr/>
          <p:nvPr/>
        </p:nvSpPr>
        <p:spPr bwMode="auto">
          <a:xfrm>
            <a:off x="8147755" y="1676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A6D203B-AA12-FA44-B2F3-AE672DCB99E8}"/>
              </a:ext>
            </a:extLst>
          </p:cNvPr>
          <p:cNvSpPr/>
          <p:nvPr/>
        </p:nvSpPr>
        <p:spPr bwMode="auto">
          <a:xfrm>
            <a:off x="3584222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ECDF8BE-1128-5E4A-AA3A-7C8AD955EC22}"/>
              </a:ext>
            </a:extLst>
          </p:cNvPr>
          <p:cNvSpPr/>
          <p:nvPr/>
        </p:nvSpPr>
        <p:spPr bwMode="auto">
          <a:xfrm>
            <a:off x="5105400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D9623206-C4CC-9540-A394-0FB5757B7F24}"/>
              </a:ext>
            </a:extLst>
          </p:cNvPr>
          <p:cNvSpPr/>
          <p:nvPr/>
        </p:nvSpPr>
        <p:spPr bwMode="auto">
          <a:xfrm>
            <a:off x="6626578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162E0A82-AFFB-F241-959F-838D9932E061}"/>
              </a:ext>
            </a:extLst>
          </p:cNvPr>
          <p:cNvSpPr/>
          <p:nvPr/>
        </p:nvSpPr>
        <p:spPr bwMode="auto">
          <a:xfrm>
            <a:off x="8147756" y="3200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1DDE021-0810-034B-88A1-499722C91881}"/>
              </a:ext>
            </a:extLst>
          </p:cNvPr>
          <p:cNvSpPr/>
          <p:nvPr/>
        </p:nvSpPr>
        <p:spPr bwMode="auto">
          <a:xfrm>
            <a:off x="3581400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4B61ECC-0109-1948-ADB0-0CDFDDF6745F}"/>
              </a:ext>
            </a:extLst>
          </p:cNvPr>
          <p:cNvSpPr/>
          <p:nvPr/>
        </p:nvSpPr>
        <p:spPr bwMode="auto">
          <a:xfrm>
            <a:off x="5102578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7BDC4BC-CCE6-DA47-8E15-183A528ACFE8}"/>
              </a:ext>
            </a:extLst>
          </p:cNvPr>
          <p:cNvSpPr/>
          <p:nvPr/>
        </p:nvSpPr>
        <p:spPr bwMode="auto">
          <a:xfrm>
            <a:off x="6623756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E99B532-7AEB-174D-AA19-72ABE0A8A8AF}"/>
              </a:ext>
            </a:extLst>
          </p:cNvPr>
          <p:cNvSpPr/>
          <p:nvPr/>
        </p:nvSpPr>
        <p:spPr bwMode="auto">
          <a:xfrm>
            <a:off x="8144934" y="47244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F09B6EE-13AB-7148-9676-32BCEDAD4F18}"/>
              </a:ext>
            </a:extLst>
          </p:cNvPr>
          <p:cNvSpPr/>
          <p:nvPr/>
        </p:nvSpPr>
        <p:spPr bwMode="auto">
          <a:xfrm>
            <a:off x="3581400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24D848CF-620D-0F48-BBF6-8D44EF146199}"/>
              </a:ext>
            </a:extLst>
          </p:cNvPr>
          <p:cNvSpPr/>
          <p:nvPr/>
        </p:nvSpPr>
        <p:spPr bwMode="auto">
          <a:xfrm>
            <a:off x="5102578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45B421E-4C49-FC4E-AE5A-968FD47EE6AA}"/>
              </a:ext>
            </a:extLst>
          </p:cNvPr>
          <p:cNvSpPr/>
          <p:nvPr/>
        </p:nvSpPr>
        <p:spPr bwMode="auto">
          <a:xfrm>
            <a:off x="6623756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6D768059-9A78-B24B-87BF-426F3A25FE78}"/>
              </a:ext>
            </a:extLst>
          </p:cNvPr>
          <p:cNvSpPr/>
          <p:nvPr/>
        </p:nvSpPr>
        <p:spPr bwMode="auto">
          <a:xfrm>
            <a:off x="8144934" y="6197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0428A1F-6C2F-174C-937A-6CD0B7E3FA84}"/>
              </a:ext>
            </a:extLst>
          </p:cNvPr>
          <p:cNvSpPr/>
          <p:nvPr/>
        </p:nvSpPr>
        <p:spPr bwMode="auto">
          <a:xfrm>
            <a:off x="4364637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92A61C0-ABC7-8641-99BB-8478C62A7AD9}"/>
              </a:ext>
            </a:extLst>
          </p:cNvPr>
          <p:cNvSpPr/>
          <p:nvPr/>
        </p:nvSpPr>
        <p:spPr bwMode="auto">
          <a:xfrm>
            <a:off x="5885815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E985CE7-6F2D-8F44-888B-DC262EE60E55}"/>
              </a:ext>
            </a:extLst>
          </p:cNvPr>
          <p:cNvSpPr/>
          <p:nvPr/>
        </p:nvSpPr>
        <p:spPr bwMode="auto">
          <a:xfrm>
            <a:off x="7406993" y="168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B7659AB-1D90-244C-833B-AF319240DCDD}"/>
              </a:ext>
            </a:extLst>
          </p:cNvPr>
          <p:cNvSpPr/>
          <p:nvPr/>
        </p:nvSpPr>
        <p:spPr bwMode="auto">
          <a:xfrm>
            <a:off x="3599815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4A579F0-6360-A84C-95D7-68FBA7B90DA6}"/>
              </a:ext>
            </a:extLst>
          </p:cNvPr>
          <p:cNvSpPr/>
          <p:nvPr/>
        </p:nvSpPr>
        <p:spPr bwMode="auto">
          <a:xfrm>
            <a:off x="4360404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93EE138-9C06-1F45-8771-0E9686C14A40}"/>
              </a:ext>
            </a:extLst>
          </p:cNvPr>
          <p:cNvSpPr/>
          <p:nvPr/>
        </p:nvSpPr>
        <p:spPr bwMode="auto">
          <a:xfrm>
            <a:off x="5120993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0562ECD5-658A-8B47-81BD-B3E1DF32CA8B}"/>
              </a:ext>
            </a:extLst>
          </p:cNvPr>
          <p:cNvSpPr/>
          <p:nvPr/>
        </p:nvSpPr>
        <p:spPr bwMode="auto">
          <a:xfrm>
            <a:off x="5881582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9647ABB-3D6C-D949-82D8-59FC936EF591}"/>
              </a:ext>
            </a:extLst>
          </p:cNvPr>
          <p:cNvSpPr/>
          <p:nvPr/>
        </p:nvSpPr>
        <p:spPr bwMode="auto">
          <a:xfrm>
            <a:off x="6642171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BBF23FB-3B59-0D4F-AD97-ACEFF01A214E}"/>
              </a:ext>
            </a:extLst>
          </p:cNvPr>
          <p:cNvSpPr/>
          <p:nvPr/>
        </p:nvSpPr>
        <p:spPr bwMode="auto">
          <a:xfrm>
            <a:off x="7402760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61819B5C-C7C7-7746-A8ED-6E662B25B720}"/>
              </a:ext>
            </a:extLst>
          </p:cNvPr>
          <p:cNvSpPr/>
          <p:nvPr/>
        </p:nvSpPr>
        <p:spPr bwMode="auto">
          <a:xfrm>
            <a:off x="8163349" y="2451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17B69293-0A34-D943-9F16-13F725DF28B6}"/>
              </a:ext>
            </a:extLst>
          </p:cNvPr>
          <p:cNvSpPr/>
          <p:nvPr/>
        </p:nvSpPr>
        <p:spPr bwMode="auto">
          <a:xfrm>
            <a:off x="4364638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DEFFDDA-36BE-8741-8260-A2283FF04DFA}"/>
              </a:ext>
            </a:extLst>
          </p:cNvPr>
          <p:cNvSpPr/>
          <p:nvPr/>
        </p:nvSpPr>
        <p:spPr bwMode="auto">
          <a:xfrm>
            <a:off x="5885816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3A8EDCBD-FB1F-3F4B-8F5C-97273766E98F}"/>
              </a:ext>
            </a:extLst>
          </p:cNvPr>
          <p:cNvSpPr/>
          <p:nvPr/>
        </p:nvSpPr>
        <p:spPr bwMode="auto">
          <a:xfrm>
            <a:off x="7406994" y="3213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8EBCA85-3BFE-4244-BC6F-5FE374AAE08C}"/>
              </a:ext>
            </a:extLst>
          </p:cNvPr>
          <p:cNvSpPr/>
          <p:nvPr/>
        </p:nvSpPr>
        <p:spPr bwMode="auto">
          <a:xfrm>
            <a:off x="3599815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84F3927-A345-8440-A8DD-FB46B6F8BB74}"/>
              </a:ext>
            </a:extLst>
          </p:cNvPr>
          <p:cNvSpPr/>
          <p:nvPr/>
        </p:nvSpPr>
        <p:spPr bwMode="auto">
          <a:xfrm>
            <a:off x="4360404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8ED9EED-04B2-8145-AFCD-6BB684D082CC}"/>
              </a:ext>
            </a:extLst>
          </p:cNvPr>
          <p:cNvSpPr/>
          <p:nvPr/>
        </p:nvSpPr>
        <p:spPr bwMode="auto">
          <a:xfrm>
            <a:off x="5120993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9B9372C8-BCB7-AA45-8ABF-4ECB00C92EC9}"/>
              </a:ext>
            </a:extLst>
          </p:cNvPr>
          <p:cNvSpPr/>
          <p:nvPr/>
        </p:nvSpPr>
        <p:spPr bwMode="auto">
          <a:xfrm>
            <a:off x="5881582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FA6D10A-D826-0F42-BE25-DEA7D3E4DC42}"/>
              </a:ext>
            </a:extLst>
          </p:cNvPr>
          <p:cNvSpPr/>
          <p:nvPr/>
        </p:nvSpPr>
        <p:spPr bwMode="auto">
          <a:xfrm>
            <a:off x="6642171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C9BE09D-E6B5-4248-9FBC-B904BC3158EE}"/>
              </a:ext>
            </a:extLst>
          </p:cNvPr>
          <p:cNvSpPr/>
          <p:nvPr/>
        </p:nvSpPr>
        <p:spPr bwMode="auto">
          <a:xfrm>
            <a:off x="7402760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D3F981D-1EEC-FF47-BD8C-AD47AEB4C604}"/>
              </a:ext>
            </a:extLst>
          </p:cNvPr>
          <p:cNvSpPr/>
          <p:nvPr/>
        </p:nvSpPr>
        <p:spPr bwMode="auto">
          <a:xfrm>
            <a:off x="8163349" y="3975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D7D7F710-1715-354D-B8E0-37EBC883166A}"/>
              </a:ext>
            </a:extLst>
          </p:cNvPr>
          <p:cNvSpPr/>
          <p:nvPr/>
        </p:nvSpPr>
        <p:spPr bwMode="auto">
          <a:xfrm>
            <a:off x="4361816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2743609B-0FC6-FC48-A679-93B920C365B5}"/>
              </a:ext>
            </a:extLst>
          </p:cNvPr>
          <p:cNvSpPr/>
          <p:nvPr/>
        </p:nvSpPr>
        <p:spPr bwMode="auto">
          <a:xfrm>
            <a:off x="5882994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86A5689-25E7-F44B-BE46-19243DF55174}"/>
              </a:ext>
            </a:extLst>
          </p:cNvPr>
          <p:cNvSpPr/>
          <p:nvPr/>
        </p:nvSpPr>
        <p:spPr bwMode="auto">
          <a:xfrm>
            <a:off x="7404172" y="4737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819BEDF5-9E72-1344-806D-1B8C9CBD8412}"/>
              </a:ext>
            </a:extLst>
          </p:cNvPr>
          <p:cNvSpPr/>
          <p:nvPr/>
        </p:nvSpPr>
        <p:spPr bwMode="auto">
          <a:xfrm>
            <a:off x="3599815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23CC903-08E7-3447-B4A7-1802B15DEF7A}"/>
              </a:ext>
            </a:extLst>
          </p:cNvPr>
          <p:cNvSpPr/>
          <p:nvPr/>
        </p:nvSpPr>
        <p:spPr bwMode="auto">
          <a:xfrm>
            <a:off x="4360404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817097C-25BA-C846-B25D-0563AB50B60F}"/>
              </a:ext>
            </a:extLst>
          </p:cNvPr>
          <p:cNvSpPr/>
          <p:nvPr/>
        </p:nvSpPr>
        <p:spPr bwMode="auto">
          <a:xfrm>
            <a:off x="5120993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C013A10-5128-BC40-95E6-8D953996A895}"/>
              </a:ext>
            </a:extLst>
          </p:cNvPr>
          <p:cNvSpPr/>
          <p:nvPr/>
        </p:nvSpPr>
        <p:spPr bwMode="auto">
          <a:xfrm>
            <a:off x="5881582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8694455-3E29-9D41-A0DB-B68D3A49FA81}"/>
              </a:ext>
            </a:extLst>
          </p:cNvPr>
          <p:cNvSpPr/>
          <p:nvPr/>
        </p:nvSpPr>
        <p:spPr bwMode="auto">
          <a:xfrm>
            <a:off x="6642171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73BFFD39-3D4B-2144-9F65-1948F22F43B4}"/>
              </a:ext>
            </a:extLst>
          </p:cNvPr>
          <p:cNvSpPr/>
          <p:nvPr/>
        </p:nvSpPr>
        <p:spPr bwMode="auto">
          <a:xfrm>
            <a:off x="7402760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59F63249-9F24-7D43-9F1D-7F6A11A8B7FB}"/>
              </a:ext>
            </a:extLst>
          </p:cNvPr>
          <p:cNvSpPr/>
          <p:nvPr/>
        </p:nvSpPr>
        <p:spPr bwMode="auto">
          <a:xfrm>
            <a:off x="8163349" y="5499099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8E47422-7187-5C4B-9725-5A9D92900C2D}"/>
              </a:ext>
            </a:extLst>
          </p:cNvPr>
          <p:cNvSpPr/>
          <p:nvPr/>
        </p:nvSpPr>
        <p:spPr bwMode="auto">
          <a:xfrm>
            <a:off x="4360404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8FD83B2-0728-C14F-909B-0C91E832C42F}"/>
              </a:ext>
            </a:extLst>
          </p:cNvPr>
          <p:cNvSpPr/>
          <p:nvPr/>
        </p:nvSpPr>
        <p:spPr bwMode="auto">
          <a:xfrm>
            <a:off x="5881582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10A3224-1645-C345-8816-134740179C7E}"/>
              </a:ext>
            </a:extLst>
          </p:cNvPr>
          <p:cNvSpPr/>
          <p:nvPr/>
        </p:nvSpPr>
        <p:spPr bwMode="auto">
          <a:xfrm>
            <a:off x="7402760" y="6169963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A7ABF6-883B-5840-8D57-F60BF77665C1}"/>
              </a:ext>
            </a:extLst>
          </p:cNvPr>
          <p:cNvSpPr/>
          <p:nvPr/>
        </p:nvSpPr>
        <p:spPr>
          <a:xfrm>
            <a:off x="8709448" y="3318808"/>
            <a:ext cx="3290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/>
            <a:r>
              <a:rPr lang="en-US" dirty="0"/>
              <a:t>How about throwing away every other row and column to create a half-size image?</a:t>
            </a:r>
          </a:p>
        </p:txBody>
      </p:sp>
    </p:spTree>
    <p:extLst>
      <p:ext uri="{BB962C8B-B14F-4D97-AF65-F5344CB8AC3E}">
        <p14:creationId xmlns:p14="http://schemas.microsoft.com/office/powerpoint/2010/main" val="29558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2578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4582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 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1B745AFB-2178-8B43-B674-15BCEB17E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108990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027A-2168-267D-C69E-01D6345D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92733-0BAF-A940-8370-60492AE8C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6858000" cy="68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5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with pre-filtering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727933-4695-DF46-B0D0-783209C90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636914"/>
            <a:ext cx="10363200" cy="11147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is smoothed with a </a:t>
            </a:r>
            <a:r>
              <a:rPr lang="en-US" i="1" dirty="0"/>
              <a:t>Gaussian filter </a:t>
            </a:r>
            <a:r>
              <a:rPr lang="en-US" dirty="0"/>
              <a:t>before subsampling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791200" y="5105400"/>
            <a:ext cx="69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89916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5908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31149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6A97-7956-8BDD-E8EA-22F9F5E2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AA2D3-1BE8-B40A-8888-CC7CCAE5D488}"/>
              </a:ext>
            </a:extLst>
          </p:cNvPr>
          <p:cNvSpPr txBox="1"/>
          <p:nvPr/>
        </p:nvSpPr>
        <p:spPr>
          <a:xfrm>
            <a:off x="2895600" y="342900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4x4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E8C70-D9C0-C72B-E02A-0793BC80B5D3}"/>
              </a:ext>
            </a:extLst>
          </p:cNvPr>
          <p:cNvSpPr txBox="1"/>
          <p:nvPr/>
        </p:nvSpPr>
        <p:spPr>
          <a:xfrm>
            <a:off x="5486400" y="323388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Downsample</a:t>
            </a:r>
            <a:r>
              <a:rPr lang="en-US" dirty="0"/>
              <a:t> to 3x3:</a:t>
            </a:r>
          </a:p>
          <a:p>
            <a:r>
              <a:rPr lang="en-US" dirty="0"/>
              <a:t>Must supply red pixels</a:t>
            </a:r>
          </a:p>
          <a:p>
            <a:r>
              <a:rPr lang="en-US" dirty="0"/>
              <a:t>Procedures:</a:t>
            </a:r>
          </a:p>
          <a:p>
            <a:r>
              <a:rPr lang="en-US" dirty="0"/>
              <a:t>   -nearest neighbor value</a:t>
            </a:r>
          </a:p>
          <a:p>
            <a:r>
              <a:rPr lang="en-US" dirty="0"/>
              <a:t>   -bilinear interpolation</a:t>
            </a:r>
          </a:p>
          <a:p>
            <a:r>
              <a:rPr lang="en-US" dirty="0"/>
              <a:t>   -other interpolation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B72E7-5D9E-618A-9AE9-9D9DDCF6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08019"/>
            <a:ext cx="7747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3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6A97-7956-8BDD-E8EA-22F9F5E2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and Bilinear Interpolation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250FC-CFA1-03FC-5B2B-6E87F903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2044700" cy="3333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F9C776-B039-70A6-4407-5110E7144894}"/>
              </a:ext>
            </a:extLst>
          </p:cNvPr>
          <p:cNvSpPr txBox="1"/>
          <p:nvPr/>
        </p:nvSpPr>
        <p:spPr>
          <a:xfrm>
            <a:off x="1143000" y="5084117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7DA22-772A-D575-8761-DD4389946DFA}"/>
              </a:ext>
            </a:extLst>
          </p:cNvPr>
          <p:cNvSpPr txBox="1"/>
          <p:nvPr/>
        </p:nvSpPr>
        <p:spPr>
          <a:xfrm>
            <a:off x="2416556" y="144780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D074C-56D3-CD57-5D9C-823D772089D8}"/>
              </a:ext>
            </a:extLst>
          </p:cNvPr>
          <p:cNvSpPr txBox="1"/>
          <p:nvPr/>
        </p:nvSpPr>
        <p:spPr>
          <a:xfrm>
            <a:off x="15768" y="263777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6A450-D511-9F94-D532-DBBCFC55872C}"/>
              </a:ext>
            </a:extLst>
          </p:cNvPr>
          <p:cNvSpPr txBox="1"/>
          <p:nvPr/>
        </p:nvSpPr>
        <p:spPr>
          <a:xfrm>
            <a:off x="0" y="2139529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CA5EA-850F-4068-EEAF-D19696F0B73C}"/>
              </a:ext>
            </a:extLst>
          </p:cNvPr>
          <p:cNvSpPr txBox="1"/>
          <p:nvPr/>
        </p:nvSpPr>
        <p:spPr>
          <a:xfrm>
            <a:off x="2667000" y="2883842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f(t)=(1-t)f(0)+t f(1)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79BBCE-712A-EF42-B9EF-4ACCEC39C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1226364"/>
            <a:ext cx="3232150" cy="24346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88745-A85A-2EE8-ED30-C24A64F3F832}"/>
              </a:ext>
            </a:extLst>
          </p:cNvPr>
          <p:cNvSpPr txBox="1"/>
          <p:nvPr/>
        </p:nvSpPr>
        <p:spPr>
          <a:xfrm>
            <a:off x="10277181" y="1982002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C6D0C-95FF-8981-7ED5-78D63251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86" y="4122635"/>
            <a:ext cx="3190054" cy="2635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1CB65-CBFB-72A2-0B55-CF0EC9EDE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770" y="1447800"/>
            <a:ext cx="2321440" cy="20770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B38041-65B8-161F-91F5-58AA29937FB1}"/>
              </a:ext>
            </a:extLst>
          </p:cNvPr>
          <p:cNvSpPr txBox="1"/>
          <p:nvPr/>
        </p:nvSpPr>
        <p:spPr>
          <a:xfrm>
            <a:off x="6438412" y="3660970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4x4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BDEFE8-385C-9846-63CA-BCC4307DAB3D}"/>
              </a:ext>
            </a:extLst>
          </p:cNvPr>
          <p:cNvCxnSpPr/>
          <p:nvPr/>
        </p:nvCxnSpPr>
        <p:spPr bwMode="auto">
          <a:xfrm>
            <a:off x="7620000" y="3891802"/>
            <a:ext cx="1524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114304-B668-CCEC-8D80-7B82CD33ECDF}"/>
              </a:ext>
            </a:extLst>
          </p:cNvPr>
          <p:cNvSpPr txBox="1"/>
          <p:nvPr/>
        </p:nvSpPr>
        <p:spPr>
          <a:xfrm>
            <a:off x="9915196" y="3675716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</a:t>
            </a:r>
          </a:p>
        </p:txBody>
      </p:sp>
    </p:spTree>
    <p:extLst>
      <p:ext uri="{BB962C8B-B14F-4D97-AF65-F5344CB8AC3E}">
        <p14:creationId xmlns:p14="http://schemas.microsoft.com/office/powerpoint/2010/main" val="998052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EF9B-453F-B6B2-835C-001D0F8A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D9C73-EE77-0196-ED8C-B8AFEE7C5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FA373-A7DB-C76E-1150-56C072F7D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42770"/>
            <a:ext cx="10363200" cy="38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4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03D3D-CC86-DD49-A169-DF09802F8183}"/>
              </a:ext>
            </a:extLst>
          </p:cNvPr>
          <p:cNvSpPr txBox="1"/>
          <p:nvPr/>
        </p:nvSpPr>
        <p:spPr>
          <a:xfrm>
            <a:off x="8763000" y="3491744"/>
            <a:ext cx="276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increase the resolution of the sampling grid!</a:t>
            </a:r>
          </a:p>
        </p:txBody>
      </p:sp>
    </p:spTree>
    <p:extLst>
      <p:ext uri="{BB962C8B-B14F-4D97-AF65-F5344CB8AC3E}">
        <p14:creationId xmlns:p14="http://schemas.microsoft.com/office/powerpoint/2010/main" val="41498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 (preview)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determines the brightness of an image pixel?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589385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8754273" y="1494288"/>
            <a:ext cx="2618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 source(s)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10553700" y="3150254"/>
            <a:ext cx="1638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FDFF"/>
                </a:solidFill>
              </a:rPr>
              <a:t>Scene surface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7200900" y="5710535"/>
            <a:ext cx="357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Camera (lenses, shutter)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4578229" y="2850802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Image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/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/>
                  <a:t>Light energy arriving at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per unit time is quantified by </a:t>
                </a:r>
                <a:r>
                  <a:rPr lang="en-US" b="1" i="1" dirty="0"/>
                  <a:t>irradiance</a:t>
                </a:r>
                <a:r>
                  <a:rPr lang="en-US" dirty="0"/>
                  <a:t> (Watts per sq. meter)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  <a:blipFill>
                <a:blip r:embed="rId4"/>
                <a:stretch>
                  <a:fillRect l="-1083" t="-3226" r="-4693" b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F3BB42F-24B0-3F43-9639-08A82CB595EB}"/>
              </a:ext>
            </a:extLst>
          </p:cNvPr>
          <p:cNvSpPr/>
          <p:nvPr/>
        </p:nvSpPr>
        <p:spPr>
          <a:xfrm>
            <a:off x="-60614" y="5181600"/>
            <a:ext cx="42516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Strictly speaking, we need </a:t>
            </a:r>
            <a:r>
              <a:rPr lang="en-US" b="1" i="1" dirty="0"/>
              <a:t>spectral irradiance </a:t>
            </a:r>
            <a:r>
              <a:rPr lang="en-US" i="1" dirty="0"/>
              <a:t>to account for light across different wavelengths</a:t>
            </a:r>
          </a:p>
        </p:txBody>
      </p:sp>
    </p:spTree>
    <p:extLst>
      <p:ext uri="{BB962C8B-B14F-4D97-AF65-F5344CB8AC3E}">
        <p14:creationId xmlns:p14="http://schemas.microsoft.com/office/powerpoint/2010/main" val="399111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730661-6FAF-504D-A925-B6AEAB0EC9E4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469F29-8651-8E46-8454-5F98A9F7AC78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EC9A9EC-D931-D84B-A0C9-5B9D6974346D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E47FDE-6863-4744-A3BF-54A1F18B8604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158629-D44E-7D47-949E-01DEB105F564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015849B-9052-9543-998B-2710C19A9E5B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EFF9418-B00C-5743-B342-7FE1DA0A4D16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A56F75-0674-984B-A3FB-BE4DC647481A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E1C79B-99F3-8547-991C-59240B953D9F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AD8D86-348F-6640-BEE2-205AD8DCF124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1FE6DC-368D-E448-8E75-2A71B1529823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BBDAFE-2AD1-554C-80B9-B83360F145A4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00C84A7-8B7C-744F-9041-19D6C0A16581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171C267-511C-784C-8465-3EEA0BC3ABD2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6E4F57F-9995-484E-8E85-144EAD93FE9E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C297DF-CCF2-B24B-AD0C-88AEAA2DB094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0D9A90D-D3E2-6744-8826-F3405E55774F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B4FE25-AA36-1B44-8743-CB00E8096893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665A6C9-23AE-0240-9646-E1164FD5AA76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246BE9A-53B5-E447-B028-95FF71466DFA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51BF21D-9B81-5341-BFA8-2A2BC8577AAE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DE11438-1080-B240-B64A-48E5036F98B3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80F3C9-C095-AE42-98A4-8559C9EC9EB9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9F3EBB5-4611-294B-AD32-FC29FAE4E38B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087441-9CDB-BD4D-B100-9C4886374EB3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FF7E1F-4584-7141-999E-51DDC115B7B8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9387A5-B64D-C041-8894-7B76E9F47CF9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E59C09B-AB55-C248-AA3B-F0935DC61632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9CD881B-E227-0D49-AAE0-4E7619B0B3B4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5CEEE0-337B-EB44-95CC-E4562CC6F70A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E087A5B-ABA1-2742-956E-EF92A5578105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D5759E3-FE59-7548-BF5B-33A6DB909F82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1425806-A5F0-6C4A-BD12-347DAE554544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4D1DFCA-1B5F-6043-8D09-019E4F21E1AD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B010A11-32E4-9249-BF31-8CD62B002202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A119ABE-D2F3-1841-B4E3-529D965F5039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D2CBBE9-9E31-C540-AB47-02695ACF0E0C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A3EA440-F102-7E46-983C-F6B7817CF7F2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B7243AC-791D-3343-9406-FDD3A714F2B9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496C410-C4CD-CB42-85C0-DEFA1A4A12D4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6CE4B04-213C-6644-B86C-B047BC606002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DD60B37-50D8-9144-A3A1-CEF68E744C8F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B633900-6C00-0949-84CD-E8F4E6F1659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C7FFF81-0721-1645-B79F-67CAAF4A6F01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6625910-BE4E-D644-BE2C-7ED879F7C05A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71E02AE-466F-B04D-A987-E117313C3E5C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C6E9DC7-40B9-164F-9E03-BC7D65485729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39D890C-5F5B-5544-B017-A65722579605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B8DDEA8-4104-0443-A726-F00D2B23A8BC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85E07F-4050-3442-B073-CF0B3D49835F}"/>
              </a:ext>
            </a:extLst>
          </p:cNvPr>
          <p:cNvSpPr txBox="1"/>
          <p:nvPr/>
        </p:nvSpPr>
        <p:spPr>
          <a:xfrm>
            <a:off x="9029501" y="2784506"/>
            <a:ext cx="272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should this value be?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BF75951-C43F-164E-B2D0-F26020B7874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7016" y="2542293"/>
            <a:ext cx="5086984" cy="49415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B8C757F-567D-B744-8F00-283AEC359682}"/>
              </a:ext>
            </a:extLst>
          </p:cNvPr>
          <p:cNvSpPr txBox="1"/>
          <p:nvPr/>
        </p:nvSpPr>
        <p:spPr>
          <a:xfrm>
            <a:off x="8955442" y="4211935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</a:t>
            </a:r>
            <a:r>
              <a:rPr lang="en-US" i="1" dirty="0"/>
              <a:t>interpolate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6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an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8C85-B145-8E46-92FA-76022DF9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we </a:t>
            </a:r>
            <a:r>
              <a:rPr lang="en-US" i="1" dirty="0"/>
              <a:t>increase</a:t>
            </a:r>
            <a:r>
              <a:rPr lang="en-US" dirty="0"/>
              <a:t> the size of an image by a factor of two?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BFC5C41-6732-774A-BAA2-CB418D2A8AC4}"/>
                  </a:ext>
                </a:extLst>
              </p:cNvPr>
              <p:cNvSpPr txBox="1"/>
              <p:nvPr/>
            </p:nvSpPr>
            <p:spPr>
              <a:xfrm>
                <a:off x="3200400" y="18415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BFC5C41-6732-774A-BAA2-CB418D2A8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841500"/>
                <a:ext cx="928459" cy="461665"/>
              </a:xfrm>
              <a:prstGeom prst="rect">
                <a:avLst/>
              </a:prstGeom>
              <a:blipFill>
                <a:blip r:embed="rId2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42CE2DF-C4B6-2B41-B048-98EC42EBC887}"/>
                  </a:ext>
                </a:extLst>
              </p:cNvPr>
              <p:cNvSpPr txBox="1"/>
              <p:nvPr/>
            </p:nvSpPr>
            <p:spPr>
              <a:xfrm>
                <a:off x="4718728" y="182880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42CE2DF-C4B6-2B41-B048-98EC42EBC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1828801"/>
                <a:ext cx="928459" cy="461665"/>
              </a:xfrm>
              <a:prstGeom prst="rect">
                <a:avLst/>
              </a:prstGeom>
              <a:blipFill>
                <a:blip r:embed="rId3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734D73-7DD6-F446-8C90-DC9CDF9F18BB}"/>
                  </a:ext>
                </a:extLst>
              </p:cNvPr>
              <p:cNvSpPr txBox="1"/>
              <p:nvPr/>
            </p:nvSpPr>
            <p:spPr>
              <a:xfrm>
                <a:off x="6242727" y="18034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1734D73-7DD6-F446-8C90-DC9CDF9F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1803400"/>
                <a:ext cx="928459" cy="461665"/>
              </a:xfrm>
              <a:prstGeom prst="rect">
                <a:avLst/>
              </a:prstGeom>
              <a:blipFill>
                <a:blip r:embed="rId4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6E9D35-51A3-8B45-AF38-0F23472388ED}"/>
                  </a:ext>
                </a:extLst>
              </p:cNvPr>
              <p:cNvSpPr txBox="1"/>
              <p:nvPr/>
            </p:nvSpPr>
            <p:spPr>
              <a:xfrm>
                <a:off x="3200400" y="33654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6E9D35-51A3-8B45-AF38-0F2347238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365499"/>
                <a:ext cx="928459" cy="461665"/>
              </a:xfrm>
              <a:prstGeom prst="rect">
                <a:avLst/>
              </a:prstGeom>
              <a:blipFill>
                <a:blip r:embed="rId5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6C1EBA-6CED-014F-ACD7-224D149DB981}"/>
                  </a:ext>
                </a:extLst>
              </p:cNvPr>
              <p:cNvSpPr txBox="1"/>
              <p:nvPr/>
            </p:nvSpPr>
            <p:spPr>
              <a:xfrm>
                <a:off x="4718728" y="335280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E6C1EBA-6CED-014F-ACD7-224D149D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3352800"/>
                <a:ext cx="928459" cy="461665"/>
              </a:xfrm>
              <a:prstGeom prst="rect">
                <a:avLst/>
              </a:prstGeom>
              <a:blipFill>
                <a:blip r:embed="rId6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100026-81F0-3F44-9762-7F2DB96CBFB8}"/>
                  </a:ext>
                </a:extLst>
              </p:cNvPr>
              <p:cNvSpPr txBox="1"/>
              <p:nvPr/>
            </p:nvSpPr>
            <p:spPr>
              <a:xfrm>
                <a:off x="6242727" y="33273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0100026-81F0-3F44-9762-7F2DB96CB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3327399"/>
                <a:ext cx="928459" cy="461665"/>
              </a:xfrm>
              <a:prstGeom prst="rect">
                <a:avLst/>
              </a:prstGeom>
              <a:blipFill>
                <a:blip r:embed="rId7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19ACFE-97EF-1246-ACC7-7F66F29775C4}"/>
                  </a:ext>
                </a:extLst>
              </p:cNvPr>
              <p:cNvSpPr txBox="1"/>
              <p:nvPr/>
            </p:nvSpPr>
            <p:spPr>
              <a:xfrm>
                <a:off x="3200400" y="488949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19ACFE-97EF-1246-ACC7-7F66F2977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4889498"/>
                <a:ext cx="928459" cy="461665"/>
              </a:xfrm>
              <a:prstGeom prst="rect">
                <a:avLst/>
              </a:prstGeom>
              <a:blipFill>
                <a:blip r:embed="rId8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2B90D9-9B12-5944-8475-6B4328C400C3}"/>
                  </a:ext>
                </a:extLst>
              </p:cNvPr>
              <p:cNvSpPr txBox="1"/>
              <p:nvPr/>
            </p:nvSpPr>
            <p:spPr>
              <a:xfrm>
                <a:off x="4718728" y="487679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92B90D9-9B12-5944-8475-6B4328C4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4876799"/>
                <a:ext cx="928459" cy="461665"/>
              </a:xfrm>
              <a:prstGeom prst="rect">
                <a:avLst/>
              </a:prstGeom>
              <a:blipFill>
                <a:blip r:embed="rId9"/>
                <a:stretch>
                  <a:fillRect l="-13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804EF9-0135-B849-ACC4-EFF6608A4F88}"/>
                  </a:ext>
                </a:extLst>
              </p:cNvPr>
              <p:cNvSpPr txBox="1"/>
              <p:nvPr/>
            </p:nvSpPr>
            <p:spPr>
              <a:xfrm>
                <a:off x="6242727" y="485139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804EF9-0135-B849-ACC4-EFF6608A4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4851398"/>
                <a:ext cx="928459" cy="461665"/>
              </a:xfrm>
              <a:prstGeom prst="rect">
                <a:avLst/>
              </a:prstGeom>
              <a:blipFill>
                <a:blip r:embed="rId10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E7E5E2D-964B-3743-B85C-D7F52C129C75}"/>
                  </a:ext>
                </a:extLst>
              </p:cNvPr>
              <p:cNvSpPr txBox="1"/>
              <p:nvPr/>
            </p:nvSpPr>
            <p:spPr>
              <a:xfrm>
                <a:off x="7766726" y="1788470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E7E5E2D-964B-3743-B85C-D7F52C129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1788470"/>
                <a:ext cx="928459" cy="461665"/>
              </a:xfrm>
              <a:prstGeom prst="rect">
                <a:avLst/>
              </a:prstGeom>
              <a:blipFill>
                <a:blip r:embed="rId11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5A75D8-71CE-C744-8C1A-B3DBDE4BBC70}"/>
                  </a:ext>
                </a:extLst>
              </p:cNvPr>
              <p:cNvSpPr txBox="1"/>
              <p:nvPr/>
            </p:nvSpPr>
            <p:spPr>
              <a:xfrm>
                <a:off x="7766726" y="3312469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B5A75D8-71CE-C744-8C1A-B3DBDE4BB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3312469"/>
                <a:ext cx="928459" cy="461665"/>
              </a:xfrm>
              <a:prstGeom prst="rect">
                <a:avLst/>
              </a:prstGeom>
              <a:blipFill>
                <a:blip r:embed="rId12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047BF4-4DA0-FB41-84C6-1F5189E331D9}"/>
                  </a:ext>
                </a:extLst>
              </p:cNvPr>
              <p:cNvSpPr txBox="1"/>
              <p:nvPr/>
            </p:nvSpPr>
            <p:spPr>
              <a:xfrm>
                <a:off x="7766726" y="4836468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047BF4-4DA0-FB41-84C6-1F5189E33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4836468"/>
                <a:ext cx="928459" cy="461665"/>
              </a:xfrm>
              <a:prstGeom prst="rect">
                <a:avLst/>
              </a:prstGeom>
              <a:blipFill>
                <a:blip r:embed="rId13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268A09C-E8D3-F649-83AD-C5C7AC302702}"/>
                  </a:ext>
                </a:extLst>
              </p:cNvPr>
              <p:cNvSpPr txBox="1"/>
              <p:nvPr/>
            </p:nvSpPr>
            <p:spPr>
              <a:xfrm>
                <a:off x="3200400" y="637763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268A09C-E8D3-F649-83AD-C5C7AC30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377631"/>
                <a:ext cx="928459" cy="461665"/>
              </a:xfrm>
              <a:prstGeom prst="rect">
                <a:avLst/>
              </a:prstGeom>
              <a:blipFill>
                <a:blip r:embed="rId14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4E03328-CD89-7C4A-9647-DF195B878A65}"/>
                  </a:ext>
                </a:extLst>
              </p:cNvPr>
              <p:cNvSpPr txBox="1"/>
              <p:nvPr/>
            </p:nvSpPr>
            <p:spPr>
              <a:xfrm>
                <a:off x="4718728" y="6364932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4E03328-CD89-7C4A-9647-DF195B878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728" y="6364932"/>
                <a:ext cx="928459" cy="461665"/>
              </a:xfrm>
              <a:prstGeom prst="rect">
                <a:avLst/>
              </a:prstGeom>
              <a:blipFill>
                <a:blip r:embed="rId15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A8768AC-DAFB-944D-9F80-DF3C7FF1B298}"/>
                  </a:ext>
                </a:extLst>
              </p:cNvPr>
              <p:cNvSpPr txBox="1"/>
              <p:nvPr/>
            </p:nvSpPr>
            <p:spPr>
              <a:xfrm>
                <a:off x="6242727" y="633953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A8768AC-DAFB-944D-9F80-DF3C7FF1B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727" y="6339531"/>
                <a:ext cx="928459" cy="461665"/>
              </a:xfrm>
              <a:prstGeom prst="rect">
                <a:avLst/>
              </a:prstGeom>
              <a:blipFill>
                <a:blip r:embed="rId16"/>
                <a:stretch>
                  <a:fillRect l="-137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DAF573-3A78-194E-9AC9-B3CF1851F8F8}"/>
                  </a:ext>
                </a:extLst>
              </p:cNvPr>
              <p:cNvSpPr txBox="1"/>
              <p:nvPr/>
            </p:nvSpPr>
            <p:spPr>
              <a:xfrm>
                <a:off x="7766726" y="6324601"/>
                <a:ext cx="928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DAF573-3A78-194E-9AC9-B3CF1851F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26" y="6324601"/>
                <a:ext cx="928459" cy="461665"/>
              </a:xfrm>
              <a:prstGeom prst="rect">
                <a:avLst/>
              </a:prstGeom>
              <a:blipFill>
                <a:blip r:embed="rId17"/>
                <a:stretch>
                  <a:fillRect l="-1370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EE9369-6D7A-734F-85C9-CA9BA248978C}"/>
                  </a:ext>
                </a:extLst>
              </p:cNvPr>
              <p:cNvSpPr txBox="1"/>
              <p:nvPr/>
            </p:nvSpPr>
            <p:spPr>
              <a:xfrm>
                <a:off x="8629016" y="2791767"/>
                <a:ext cx="20671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9EE9369-6D7A-734F-85C9-CA9BA2489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016" y="2791767"/>
                <a:ext cx="2067104" cy="461665"/>
              </a:xfrm>
              <a:prstGeom prst="rect">
                <a:avLst/>
              </a:prstGeom>
              <a:blipFill>
                <a:blip r:embed="rId1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54A2819-E1F8-734E-8CA4-FC4121253DE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7016" y="2542293"/>
            <a:ext cx="4547940" cy="48030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58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118004" y="2791479"/>
                <a:ext cx="21872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004" y="2791479"/>
                <a:ext cx="2187222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1" y="1752600"/>
            <a:ext cx="4190999" cy="1295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/>
              <p:nvPr/>
            </p:nvSpPr>
            <p:spPr>
              <a:xfrm>
                <a:off x="9982200" y="2645107"/>
                <a:ext cx="152221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645107"/>
                <a:ext cx="1522212" cy="783804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202789" y="2753380"/>
                <a:ext cx="20348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89" y="2753380"/>
                <a:ext cx="2034822" cy="523220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2555058"/>
            <a:ext cx="4953002" cy="49294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/>
              <p:nvPr/>
            </p:nvSpPr>
            <p:spPr>
              <a:xfrm>
                <a:off x="10058400" y="2601078"/>
                <a:ext cx="150983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2601078"/>
                <a:ext cx="1509836" cy="783804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2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706183-29AA-7849-A0C5-1132158BFBCE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098E3E6-FB8F-1F4D-91C8-AD5CDB13FB27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276600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201F0FBA-DA00-2C4D-A6E5-D1DAB6F4B4AA}"/>
              </a:ext>
            </a:extLst>
          </p:cNvPr>
          <p:cNvCxnSpPr>
            <a:cxnSpLocks/>
          </p:cNvCxnSpPr>
          <p:nvPr/>
        </p:nvCxnSpPr>
        <p:spPr bwMode="auto">
          <a:xfrm>
            <a:off x="3265312" y="4800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58781FF8-C487-894B-9A88-0E20F8AA6E1F}"/>
              </a:ext>
            </a:extLst>
          </p:cNvPr>
          <p:cNvCxnSpPr>
            <a:cxnSpLocks/>
          </p:cNvCxnSpPr>
          <p:nvPr/>
        </p:nvCxnSpPr>
        <p:spPr bwMode="auto">
          <a:xfrm>
            <a:off x="3265312" y="6324600"/>
            <a:ext cx="4583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ED407664-726A-834A-9926-2C9A06F32F3B}"/>
              </a:ext>
            </a:extLst>
          </p:cNvPr>
          <p:cNvCxnSpPr>
            <a:cxnSpLocks/>
          </p:cNvCxnSpPr>
          <p:nvPr/>
        </p:nvCxnSpPr>
        <p:spPr bwMode="auto">
          <a:xfrm>
            <a:off x="3276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19AF441-6118-A64E-9A55-8750D8428042}"/>
              </a:ext>
            </a:extLst>
          </p:cNvPr>
          <p:cNvCxnSpPr>
            <a:cxnSpLocks/>
          </p:cNvCxnSpPr>
          <p:nvPr/>
        </p:nvCxnSpPr>
        <p:spPr bwMode="auto">
          <a:xfrm>
            <a:off x="4800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A01E8ACE-2360-D447-9334-CDA8A707361A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5E79D8A6-3B07-B24A-AAE0-582B109DEE22}"/>
              </a:ext>
            </a:extLst>
          </p:cNvPr>
          <p:cNvCxnSpPr>
            <a:cxnSpLocks/>
          </p:cNvCxnSpPr>
          <p:nvPr/>
        </p:nvCxnSpPr>
        <p:spPr bwMode="auto">
          <a:xfrm>
            <a:off x="7848600" y="1752600"/>
            <a:ext cx="0" cy="457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3379347" y="182503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901625" y="18221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335117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87356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1, 1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0C0B07E-E2D3-9A47-8428-9135C335E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80428"/>
              </a:xfrm>
              <a:blipFill>
                <a:blip r:embed="rId2"/>
                <a:stretch>
                  <a:fillRect l="-1103" t="-1304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/>
              <p:nvPr/>
            </p:nvSpPr>
            <p:spPr>
              <a:xfrm>
                <a:off x="8284562" y="2819400"/>
                <a:ext cx="2231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0.5</m:t>
                          </m:r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0.5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43BBBB2-F587-7A4E-9751-65A56FA27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62" y="2819400"/>
                <a:ext cx="2231038" cy="523220"/>
              </a:xfrm>
              <a:prstGeom prst="rect">
                <a:avLst/>
              </a:prstGeom>
              <a:blipFill>
                <a:blip r:embed="rId3"/>
                <a:stretch>
                  <a:fillRect l="-56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0" y="2514600"/>
            <a:ext cx="4191002" cy="533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/>
              <p:nvPr/>
            </p:nvSpPr>
            <p:spPr>
              <a:xfrm>
                <a:off x="8780003" y="3428912"/>
                <a:ext cx="267445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003" y="3428912"/>
                <a:ext cx="2674450" cy="783804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8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1D6F-53AB-C74E-B449-850254E7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err="1"/>
              <a:t>Demosaicing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9EC87-1B6A-A64F-AEE2-8B789D15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E4D1E-DD4D-B84C-904E-2DED2213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044700"/>
            <a:ext cx="8864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5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377970-AAFD-A74F-98B3-1F8809E4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 more generally</a:t>
            </a:r>
          </a:p>
        </p:txBody>
      </p:sp>
      <p:sp>
        <p:nvSpPr>
          <p:cNvPr id="32772" name="TextBox 6">
            <a:extLst>
              <a:ext uri="{FF2B5EF4-FFF2-40B4-BE49-F238E27FC236}">
                <a16:creationId xmlns:a16="http://schemas.microsoft.com/office/drawing/2014/main" id="{3A3BFBB0-6C1C-FB48-A229-73B4DC67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dirty="0">
                <a:latin typeface="+mn-lt"/>
                <a:hlinkClick r:id="rId3"/>
              </a:rPr>
              <a:t>http://en.wikipedia.org/wiki/Bilinear_interpolation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745A0EAD-6CF7-F845-B663-DFFBE1BA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0600"/>
            <a:ext cx="5105400" cy="52008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8B6546-107F-BA44-81D0-068E6D24C10E}"/>
              </a:ext>
            </a:extLst>
          </p:cNvPr>
          <p:cNvSpPr txBox="1"/>
          <p:nvPr/>
        </p:nvSpPr>
        <p:spPr>
          <a:xfrm>
            <a:off x="4491346" y="268227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C9C90-A1F0-6D40-80C1-FA56C35489A7}"/>
              </a:ext>
            </a:extLst>
          </p:cNvPr>
          <p:cNvSpPr txBox="1"/>
          <p:nvPr/>
        </p:nvSpPr>
        <p:spPr>
          <a:xfrm>
            <a:off x="7162800" y="9906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8FFBB-AB55-7643-B8AE-4957B8446692}"/>
              </a:ext>
            </a:extLst>
          </p:cNvPr>
          <p:cNvSpPr txBox="1"/>
          <p:nvPr/>
        </p:nvSpPr>
        <p:spPr>
          <a:xfrm>
            <a:off x="5317918" y="46482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804EA-D9E9-654D-B215-50A3CAAB1F65}"/>
              </a:ext>
            </a:extLst>
          </p:cNvPr>
          <p:cNvSpPr txBox="1"/>
          <p:nvPr/>
        </p:nvSpPr>
        <p:spPr>
          <a:xfrm>
            <a:off x="7848600" y="332940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0713601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377970-AAFD-A74F-98B3-1F8809E4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 more generally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2B446-BBC6-3B43-8A74-77ACF48A6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3" t="9481" r="13719" b="40073"/>
          <a:stretch/>
        </p:blipFill>
        <p:spPr>
          <a:xfrm>
            <a:off x="1113279" y="1752600"/>
            <a:ext cx="2468122" cy="2432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FF636-2127-F04D-9B98-7F563EA31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11"/>
          <a:stretch/>
        </p:blipFill>
        <p:spPr>
          <a:xfrm>
            <a:off x="5266722" y="1028700"/>
            <a:ext cx="4898571" cy="19812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D4B7CFDB-35CD-8447-8B5E-FBB0BD04A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dirty="0">
                <a:latin typeface="+mn-lt"/>
                <a:hlinkClick r:id="rId4"/>
              </a:rPr>
              <a:t>http://en.wikipedia.org/wiki/Bilinear_interpolation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63E49-B90A-C64C-88EB-2E16112F7700}"/>
              </a:ext>
            </a:extLst>
          </p:cNvPr>
          <p:cNvSpPr txBox="1"/>
          <p:nvPr/>
        </p:nvSpPr>
        <p:spPr>
          <a:xfrm>
            <a:off x="689765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A5308-30BA-4740-95CA-9383A84899C9}"/>
              </a:ext>
            </a:extLst>
          </p:cNvPr>
          <p:cNvSpPr txBox="1"/>
          <p:nvPr/>
        </p:nvSpPr>
        <p:spPr>
          <a:xfrm>
            <a:off x="3426200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F4048-94E2-D842-838D-B55CE91872A0}"/>
              </a:ext>
            </a:extLst>
          </p:cNvPr>
          <p:cNvSpPr txBox="1"/>
          <p:nvPr/>
        </p:nvSpPr>
        <p:spPr>
          <a:xfrm>
            <a:off x="710603" y="193103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520FB-5D6E-CB45-8C74-E87D6CE3C1B5}"/>
              </a:ext>
            </a:extLst>
          </p:cNvPr>
          <p:cNvSpPr txBox="1"/>
          <p:nvPr/>
        </p:nvSpPr>
        <p:spPr>
          <a:xfrm>
            <a:off x="3426200" y="205648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/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/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  <a:blipFill>
                <a:blip r:embed="rId6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/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  <a:blipFill>
                <a:blip r:embed="rId7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/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/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/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/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  <a:blipFill>
                <a:blip r:embed="rId11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686027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823C-3BA9-964C-8A91-9CAC3E70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interpolation: Basis function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7B56-B0AE-0842-B1C2-EB921F09C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Interpolated function is sum of basis functions or “bumps” centered at the four adjacent grid points, weighted by the image values at the corresponding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952BF2-B22D-F847-BEB2-80958E0CCB62}"/>
              </a:ext>
            </a:extLst>
          </p:cNvPr>
          <p:cNvGrpSpPr/>
          <p:nvPr/>
        </p:nvGrpSpPr>
        <p:grpSpPr>
          <a:xfrm>
            <a:off x="1371600" y="2446234"/>
            <a:ext cx="3657600" cy="3725966"/>
            <a:chOff x="3505200" y="990600"/>
            <a:chExt cx="5105400" cy="5200828"/>
          </a:xfrm>
        </p:grpSpPr>
        <p:pic>
          <p:nvPicPr>
            <p:cNvPr id="4" name="Content Placeholder 6">
              <a:extLst>
                <a:ext uri="{FF2B5EF4-FFF2-40B4-BE49-F238E27FC236}">
                  <a16:creationId xmlns:a16="http://schemas.microsoft.com/office/drawing/2014/main" id="{412AA09E-784D-8D42-BC85-1057184B9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5200" y="990600"/>
              <a:ext cx="5105400" cy="5200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E29A93-5649-E543-928A-478DF3A00A7C}"/>
                </a:ext>
              </a:extLst>
            </p:cNvPr>
            <p:cNvSpPr txBox="1"/>
            <p:nvPr/>
          </p:nvSpPr>
          <p:spPr>
            <a:xfrm>
              <a:off x="4491346" y="2682271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F23B9-C0E8-F847-897D-8521E5F0B8F7}"/>
                </a:ext>
              </a:extLst>
            </p:cNvPr>
            <p:cNvSpPr txBox="1"/>
            <p:nvPr/>
          </p:nvSpPr>
          <p:spPr>
            <a:xfrm>
              <a:off x="7162800" y="99060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ECD8B-1298-9844-BF42-D2C48649CDB7}"/>
                </a:ext>
              </a:extLst>
            </p:cNvPr>
            <p:cNvSpPr txBox="1"/>
            <p:nvPr/>
          </p:nvSpPr>
          <p:spPr>
            <a:xfrm>
              <a:off x="5317918" y="464820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E42955-7F81-434B-97FC-E94E91C86413}"/>
                </a:ext>
              </a:extLst>
            </p:cNvPr>
            <p:cNvSpPr txBox="1"/>
            <p:nvPr/>
          </p:nvSpPr>
          <p:spPr>
            <a:xfrm>
              <a:off x="7848600" y="332940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1F82BC-5124-D248-AA86-F8AC50574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r="20353"/>
          <a:stretch/>
        </p:blipFill>
        <p:spPr>
          <a:xfrm>
            <a:off x="6019800" y="3167709"/>
            <a:ext cx="5273863" cy="2657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6FFB26-BCE4-5545-8B36-C602CA1AD78F}"/>
              </a:ext>
            </a:extLst>
          </p:cNvPr>
          <p:cNvSpPr txBox="1"/>
          <p:nvPr/>
        </p:nvSpPr>
        <p:spPr>
          <a:xfrm>
            <a:off x="7065590" y="251777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Bilinear basis function</a:t>
            </a:r>
          </a:p>
        </p:txBody>
      </p:sp>
    </p:spTree>
    <p:extLst>
      <p:ext uri="{BB962C8B-B14F-4D97-AF65-F5344CB8AC3E}">
        <p14:creationId xmlns:p14="http://schemas.microsoft.com/office/powerpoint/2010/main" val="3669637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D7F7-A006-0743-A9F2-52AE22F6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kinds of interpolation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F71E7-E7B4-7143-B4AD-7911987E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47800"/>
            <a:ext cx="7318059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C1033-0AF6-244D-95B5-91EE44E44F8F}"/>
              </a:ext>
            </a:extLst>
          </p:cNvPr>
          <p:cNvSpPr txBox="1"/>
          <p:nvPr/>
        </p:nvSpPr>
        <p:spPr>
          <a:xfrm>
            <a:off x="10463114" y="63978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Wikipedia</a:t>
            </a:r>
            <a:endParaRPr lang="en-US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5A7AAE-9B37-DA4F-AAD6-44E1AA17E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D158-BF00-0E08-43E4-E294660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4DFBC-8A0F-EDAE-A5DF-293F32FF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20CCD-A115-5646-D526-95F64ECD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16" y="195470"/>
            <a:ext cx="9473784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90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4474-2816-AD49-9DB1-7DF793C9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and function extrema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EF84E-2F2B-D945-B89D-0EC0A1C26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When you use linear interpolation, extrema of the image function can only occur at the original sample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nonlinear interpolation?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BB330-CF3D-3646-9933-048C5F09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0"/>
            <a:ext cx="425450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85B5D1-6C05-AE4B-867E-282F13E7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697" y="2514600"/>
            <a:ext cx="42545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54C22-2192-9B4F-8BFA-0333C4EECF64}"/>
              </a:ext>
            </a:extLst>
          </p:cNvPr>
          <p:cNvSpPr txBox="1"/>
          <p:nvPr/>
        </p:nvSpPr>
        <p:spPr>
          <a:xfrm>
            <a:off x="10744200" y="64008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00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transformations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31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ADC19C75-73E2-294F-B4EE-6F9D516F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682A024D-67CE-964C-93AA-170B7FEA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01744"/>
            <a:ext cx="746490" cy="55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6934200" y="230524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Downsampling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682A024D-67CE-964C-93AA-170B7FEA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868257"/>
            <a:ext cx="4015755" cy="30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8340217" y="117187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E6C3BE6C-FECB-0F42-A7C5-0703E523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929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7329918" y="180275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change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HHIMG_1166">
            <a:extLst>
              <a:ext uri="{FF2B5EF4-FFF2-40B4-BE49-F238E27FC236}">
                <a16:creationId xmlns:a16="http://schemas.microsoft.com/office/drawing/2014/main" id="{DFB41FF8-3784-214E-AECF-5D4C8115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76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7162800" y="1750321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Blurring/sharpening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HHIMG_1166">
            <a:extLst>
              <a:ext uri="{FF2B5EF4-FFF2-40B4-BE49-F238E27FC236}">
                <a16:creationId xmlns:a16="http://schemas.microsoft.com/office/drawing/2014/main" id="{DFB41FF8-3784-214E-AECF-5D4C8115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76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HHIMG_1166">
            <a:extLst>
              <a:ext uri="{FF2B5EF4-FFF2-40B4-BE49-F238E27FC236}">
                <a16:creationId xmlns:a16="http://schemas.microsoft.com/office/drawing/2014/main" id="{1B00C494-CE79-4043-99CB-8A36F3B1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52" y="2509836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2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DE75-E160-8149-88CD-0CFBB59E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90DDA-BD35-6849-8883-044C102BB6C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31B735E-DDD6-A345-BE1B-8F646DF7D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984021A2-668D-1C45-9F18-6386A011F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337C73CD-9EC3-5B48-8B50-D45492F2F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78ED18-6AD8-2C45-A978-22FC22BFA128}"/>
              </a:ext>
            </a:extLst>
          </p:cNvPr>
          <p:cNvSpPr txBox="1"/>
          <p:nvPr/>
        </p:nvSpPr>
        <p:spPr>
          <a:xfrm>
            <a:off x="8518928" y="1455389"/>
            <a:ext cx="132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Warping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846E37FC-CD92-8D45-B99E-0EBAAA87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HHIMG_1166">
            <a:extLst>
              <a:ext uri="{FF2B5EF4-FFF2-40B4-BE49-F238E27FC236}">
                <a16:creationId xmlns:a16="http://schemas.microsoft.com/office/drawing/2014/main" id="{00F33EF0-6C97-2A4E-A42F-0C02018D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62" y="2296317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rotated">
            <a:extLst>
              <a:ext uri="{FF2B5EF4-FFF2-40B4-BE49-F238E27FC236}">
                <a16:creationId xmlns:a16="http://schemas.microsoft.com/office/drawing/2014/main" id="{39F4C4E8-FC53-3F42-ACFC-B89A728D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27" y="1971673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affine">
            <a:extLst>
              <a:ext uri="{FF2B5EF4-FFF2-40B4-BE49-F238E27FC236}">
                <a16:creationId xmlns:a16="http://schemas.microsoft.com/office/drawing/2014/main" id="{2AB99AB5-D48D-144A-9386-3095CBF3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78" y="3869219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perspective">
            <a:extLst>
              <a:ext uri="{FF2B5EF4-FFF2-40B4-BE49-F238E27FC236}">
                <a16:creationId xmlns:a16="http://schemas.microsoft.com/office/drawing/2014/main" id="{A3DF53B4-CF8D-8A4A-ABFE-2D9BE9E7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43" y="5341937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ylindrical">
            <a:extLst>
              <a:ext uri="{FF2B5EF4-FFF2-40B4-BE49-F238E27FC236}">
                <a16:creationId xmlns:a16="http://schemas.microsoft.com/office/drawing/2014/main" id="{43B2F6DA-BC16-C741-96A7-16211CDC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62" y="3824287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92F9FB0-5751-6E4A-966C-D4C9FFEBF1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Change </a:t>
            </a:r>
            <a:r>
              <a:rPr lang="en-US" altLang="en-US" b="1" i="1" dirty="0"/>
              <a:t>range</a:t>
            </a:r>
            <a:r>
              <a:rPr lang="en-US" altLang="en-US" dirty="0"/>
              <a:t> of image: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Apply the same function to each pixel value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Many applications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Common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Linear sensors produce strange pictures</a:t>
            </a:r>
          </a:p>
          <a:p>
            <a:pPr marL="12573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The world has high dynamic range, 8 bits is too few</a:t>
            </a:r>
          </a:p>
          <a:p>
            <a:pPr marL="12573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Typically 12 bit sensor, 8 bit image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Most cameras process sensor results before they report them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0" indent="0">
              <a:lnSpc>
                <a:spcPct val="90000"/>
              </a:lnSpc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1425365536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2CDC-49C7-EC85-09B0-7821D1A1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1E72C-37D9-C5CE-9584-68DF87986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9A005-F971-2001-3B61-ED1FB632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14" y="797957"/>
            <a:ext cx="8990571" cy="606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C0B46-A7A3-99B0-CDE2-32F2F824C58A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5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D8C8-A04F-B43F-7D99-67616C6E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31938-AEF5-DF50-A4B4-F0E43DE3C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9C024-38BF-AEBE-7F4C-270C8F29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43" y="838200"/>
            <a:ext cx="9020661" cy="601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8AF41-1E67-F656-AC9B-C4E7D56F9042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4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D158-BF00-0E08-43E4-E294660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4DFBC-8A0F-EDAE-A5DF-293F32FF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20CCD-A115-5646-D526-95F64ECD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0012"/>
            <a:ext cx="9473784" cy="628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12210-B791-6610-2FF6-FAF3308F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219471"/>
            <a:ext cx="684205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4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EC3-9135-BDA2-8227-28395464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AC8E-9949-5D84-B45D-0788D4ED5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7371A-5853-4444-9D10-171DE9A6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9" y="1447800"/>
            <a:ext cx="11828057" cy="3962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66C0D-97E1-D54C-7AD0-A3939B290087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31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757C-9078-39FF-0CB0-47DECD97C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5E7A4-FB18-4BD4-5F50-F91B47EB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EA679-F0EE-177F-EB6E-68860FB6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47" y="311608"/>
            <a:ext cx="7933453" cy="62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1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0F03-28D8-BFBF-C242-B8CA79F6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EF69D-4593-5485-109A-818621C33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0" y="1162415"/>
            <a:ext cx="11785060" cy="45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35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9573-AE75-72B9-1ABC-F96BAD32D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adjustment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4A8A4-D9DC-B17A-0E74-0FB2ECF8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15" y="1600200"/>
            <a:ext cx="11595370" cy="46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33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EA0FC-EE00-0C6C-FA85-50383A4F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correction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147D5-FAF8-4813-7A79-88EDAA32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892767"/>
            <a:ext cx="6858000" cy="58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3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Affine</a:t>
                </a:r>
                <a:r>
                  <a:rPr lang="en-US" altLang="en-US" dirty="0"/>
                  <a:t> contrast adjustment</a:t>
                </a:r>
                <a:r>
                  <a:rPr lang="en-US" altLang="en-US" i="1" dirty="0"/>
                  <a:t>: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6030E5C-4A19-594A-9021-AA665D4DBE5A}"/>
              </a:ext>
            </a:extLst>
          </p:cNvPr>
          <p:cNvGrpSpPr>
            <a:grpSpLocks/>
          </p:cNvGrpSpPr>
          <p:nvPr/>
        </p:nvGrpSpPr>
        <p:grpSpPr bwMode="auto">
          <a:xfrm>
            <a:off x="5121397" y="4905375"/>
            <a:ext cx="1600200" cy="476250"/>
            <a:chOff x="2256" y="2064"/>
            <a:chExt cx="1008" cy="300"/>
          </a:xfrm>
        </p:grpSpPr>
        <p:sp>
          <p:nvSpPr>
            <p:cNvPr id="32" name="Text Box 4">
              <a:extLst>
                <a:ext uri="{FF2B5EF4-FFF2-40B4-BE49-F238E27FC236}">
                  <a16:creationId xmlns:a16="http://schemas.microsoft.com/office/drawing/2014/main" id="{2090DE5F-0B3A-5343-8445-8280C030E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3" name="Line 5">
              <a:extLst>
                <a:ext uri="{FF2B5EF4-FFF2-40B4-BE49-F238E27FC236}">
                  <a16:creationId xmlns:a16="http://schemas.microsoft.com/office/drawing/2014/main" id="{5BC4591A-4F96-DD43-B362-3448AA07C0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5FC54DAD-7A45-6D49-843C-44A087099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11" descr="HHHIMG_1166">
            <a:extLst>
              <a:ext uri="{FF2B5EF4-FFF2-40B4-BE49-F238E27FC236}">
                <a16:creationId xmlns:a16="http://schemas.microsoft.com/office/drawing/2014/main" id="{932B2AE8-0816-9046-9F8B-FD3AA2FC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97" y="4572001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5">
            <a:extLst>
              <a:ext uri="{FF2B5EF4-FFF2-40B4-BE49-F238E27FC236}">
                <a16:creationId xmlns:a16="http://schemas.microsoft.com/office/drawing/2014/main" id="{553CF7B3-0847-3149-9BC5-58E0607C5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797" y="460057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96ECDADA-8BD3-ED41-A1D3-5CA5901C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797" y="460057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pic>
        <p:nvPicPr>
          <p:cNvPr id="38" name="Picture 11" descr="HHHIMG_1166">
            <a:extLst>
              <a:ext uri="{FF2B5EF4-FFF2-40B4-BE49-F238E27FC236}">
                <a16:creationId xmlns:a16="http://schemas.microsoft.com/office/drawing/2014/main" id="{C6FA92C0-BDF6-644E-8F7F-BB05E770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45720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57530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Piecewise-linear</a:t>
                </a:r>
                <a:r>
                  <a:rPr lang="en-US" altLang="en-US" dirty="0"/>
                  <a:t> contrast adjustment:</a:t>
                </a: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60C8C452-7712-4E41-80FB-E41A01157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7" t="689" r="19924" b="49765"/>
          <a:stretch/>
        </p:blipFill>
        <p:spPr bwMode="auto">
          <a:xfrm>
            <a:off x="1892159" y="4157041"/>
            <a:ext cx="2074684" cy="207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ADA68AD6-5EC8-324C-A17C-252852F06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7" b="51204"/>
          <a:stretch/>
        </p:blipFill>
        <p:spPr bwMode="auto">
          <a:xfrm>
            <a:off x="4571859" y="4114800"/>
            <a:ext cx="2493811" cy="246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F5592C6-B2C2-2C4F-ACA5-B4E25BF62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7" r="59698"/>
          <a:stretch/>
        </p:blipFill>
        <p:spPr bwMode="auto">
          <a:xfrm>
            <a:off x="7962760" y="4174325"/>
            <a:ext cx="2095640" cy="2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96734"/>
      </p:ext>
    </p:extLst>
  </p:cSld>
  <p:clrMapOvr>
    <a:masterClrMapping/>
  </p:clrMapOvr>
  <p:transition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F250AF4-3F4B-534B-B3C2-7E0CBC5C8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Change </a:t>
                </a:r>
                <a:r>
                  <a:rPr lang="en-US" altLang="en-US" b="1" i="1" dirty="0"/>
                  <a:t>range</a:t>
                </a:r>
                <a:r>
                  <a:rPr lang="en-US" altLang="en-US" dirty="0"/>
                  <a:t> of image: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i="1" dirty="0">
                  <a:solidFill>
                    <a:srgbClr val="7030A0"/>
                  </a:solidFill>
                </a:endParaRPr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  <a:p>
                <a:pPr marL="0" indent="0">
                  <a:lnSpc>
                    <a:spcPct val="90000"/>
                  </a:lnSpc>
                </a:pPr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i="1" dirty="0"/>
                  <a:t>Gamma correction: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altLang="en-US" i="1" dirty="0"/>
              </a:p>
              <a:p>
                <a:pPr marL="457200" indent="-45720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altLang="en-US" i="1" dirty="0"/>
              </a:p>
            </p:txBody>
          </p:sp>
        </mc:Choice>
        <mc:Fallback xmlns="">
          <p:sp>
            <p:nvSpPr>
              <p:cNvPr id="5123" name="Rectangle 3">
                <a:extLst>
                  <a:ext uri="{FF2B5EF4-FFF2-40B4-BE49-F238E27FC236}">
                    <a16:creationId xmlns:a16="http://schemas.microsoft.com/office/drawing/2014/main" id="{C92F9FB0-5751-6E4A-966C-D4C9FFEB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2"/>
                <a:stretch>
                  <a:fillRect l="-1103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24" name="Group 4">
            <a:extLst>
              <a:ext uri="{FF2B5EF4-FFF2-40B4-BE49-F238E27FC236}">
                <a16:creationId xmlns:a16="http://schemas.microsoft.com/office/drawing/2014/main" id="{AFADB372-1085-5240-9CDC-DE26B8B5EF09}"/>
              </a:ext>
            </a:extLst>
          </p:cNvPr>
          <p:cNvGrpSpPr>
            <a:grpSpLocks/>
          </p:cNvGrpSpPr>
          <p:nvPr/>
        </p:nvGrpSpPr>
        <p:grpSpPr bwMode="auto">
          <a:xfrm>
            <a:off x="7272502" y="17526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345F69A7-3129-7542-A290-B94CD07C8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2CD331D3-6293-2A4A-B3FB-ECBFE5364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0F3C5004-9B6C-9A4C-B81C-7622C7172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84AC4D6B-07C1-494E-86BA-A9325EAB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0DB7C2D7-5656-494A-A1A3-184CFBFE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6EF6D3FC-11BA-4B46-956A-D077B7650B8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62162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C034CCE-5342-3444-A326-34D6BD4CB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109DDA6-64DC-4D44-9D1A-0237C872F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F9CAF342-992C-F148-8DAA-BA241F1D1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0B5BBE67-E502-1541-80C3-EED22F7A058B}"/>
              </a:ext>
            </a:extLst>
          </p:cNvPr>
          <p:cNvGrpSpPr>
            <a:grpSpLocks/>
          </p:cNvGrpSpPr>
          <p:nvPr/>
        </p:nvGrpSpPr>
        <p:grpSpPr bwMode="auto">
          <a:xfrm>
            <a:off x="2814409" y="1815799"/>
            <a:ext cx="22860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ECCD3386-362B-A346-9ECF-70E645B47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E9807D9-6172-EE49-A96D-CA749E0C7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31F01C36-0027-DA49-88BB-6CF4B72F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0CAB2AFC-000B-CA45-8C7C-7BF1510F3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19532031-02F7-1D44-BEEB-3DD852FBE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D2EE34EB-2BA7-4744-ABB1-F967C4B16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6"/>
          <a:stretch/>
        </p:blipFill>
        <p:spPr bwMode="auto">
          <a:xfrm>
            <a:off x="8429038" y="3324603"/>
            <a:ext cx="3381962" cy="338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206204-BD31-3F44-A23F-D8BA24087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18" b="62214"/>
          <a:stretch/>
        </p:blipFill>
        <p:spPr>
          <a:xfrm>
            <a:off x="3388145" y="4346369"/>
            <a:ext cx="2281697" cy="20468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10B79E-DB6B-014E-ABE0-62A83A1D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928" b="42081"/>
          <a:stretch/>
        </p:blipFill>
        <p:spPr>
          <a:xfrm>
            <a:off x="967251" y="4340694"/>
            <a:ext cx="2281698" cy="20525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DB4075-C45F-E548-ADB4-AD96553E6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980"/>
          <a:stretch/>
        </p:blipFill>
        <p:spPr>
          <a:xfrm>
            <a:off x="5809038" y="4337374"/>
            <a:ext cx="2281698" cy="2055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E74EC-9A78-0B4E-A2FB-3CED1C905F04}"/>
              </a:ext>
            </a:extLst>
          </p:cNvPr>
          <p:cNvSpPr txBox="1"/>
          <p:nvPr/>
        </p:nvSpPr>
        <p:spPr>
          <a:xfrm>
            <a:off x="4128336" y="403103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Original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DE7581-D352-C34A-901C-989DBF0D2BD1}"/>
                  </a:ext>
                </a:extLst>
              </p:cNvPr>
              <p:cNvSpPr txBox="1"/>
              <p:nvPr/>
            </p:nvSpPr>
            <p:spPr>
              <a:xfrm>
                <a:off x="1689936" y="4026722"/>
                <a:ext cx="8551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DE7581-D352-C34A-901C-989DBF0D2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936" y="4026722"/>
                <a:ext cx="855106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B723B1-9424-1043-BD9F-4E1E1CAD7B01}"/>
                  </a:ext>
                </a:extLst>
              </p:cNvPr>
              <p:cNvSpPr txBox="1"/>
              <p:nvPr/>
            </p:nvSpPr>
            <p:spPr>
              <a:xfrm>
                <a:off x="6513453" y="3962400"/>
                <a:ext cx="667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B723B1-9424-1043-BD9F-4E1E1CAD7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453" y="3962400"/>
                <a:ext cx="667554" cy="307777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hlinkClick r:id="rId7"/>
            <a:extLst>
              <a:ext uri="{FF2B5EF4-FFF2-40B4-BE49-F238E27FC236}">
                <a16:creationId xmlns:a16="http://schemas.microsoft.com/office/drawing/2014/main" id="{D9939AC9-38BC-E049-8122-857F76358558}"/>
              </a:ext>
            </a:extLst>
          </p:cNvPr>
          <p:cNvSpPr/>
          <p:nvPr/>
        </p:nvSpPr>
        <p:spPr>
          <a:xfrm>
            <a:off x="4133015" y="6338364"/>
            <a:ext cx="8243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0785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2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4">
            <a:extLst>
              <a:ext uri="{FF2B5EF4-FFF2-40B4-BE49-F238E27FC236}">
                <a16:creationId xmlns:a16="http://schemas.microsoft.com/office/drawing/2014/main" id="{527888E7-8C82-CC4D-80F8-9EE628389243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200401"/>
            <a:ext cx="1828800" cy="1284288"/>
            <a:chOff x="960" y="1872"/>
            <a:chExt cx="1152" cy="809"/>
          </a:xfrm>
        </p:grpSpPr>
        <p:sp>
          <p:nvSpPr>
            <p:cNvPr id="24" name="Line 5">
              <a:extLst>
                <a:ext uri="{FF2B5EF4-FFF2-40B4-BE49-F238E27FC236}">
                  <a16:creationId xmlns:a16="http://schemas.microsoft.com/office/drawing/2014/main" id="{9153BB4B-EB48-8344-8DD2-D1F471039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57949AA4-0A30-584D-A5C0-FEC8EC8B60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44F82231-7D83-C945-93BD-64FDFCAE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A2CB3EF2-919D-9B4A-B0CA-614AB6AFA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8" name="Text Box 9">
              <a:extLst>
                <a:ext uri="{FF2B5EF4-FFF2-40B4-BE49-F238E27FC236}">
                  <a16:creationId xmlns:a16="http://schemas.microsoft.com/office/drawing/2014/main" id="{07028376-87D8-4945-9AC9-806AB86F8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2448"/>
              <a:ext cx="3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N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(</a:t>
              </a: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29" name="Group 10">
            <a:extLst>
              <a:ext uri="{FF2B5EF4-FFF2-40B4-BE49-F238E27FC236}">
                <a16:creationId xmlns:a16="http://schemas.microsoft.com/office/drawing/2014/main" id="{9CD4E7DA-D69F-5549-8BE9-53A22A6BA1BE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200"/>
            <a:ext cx="1600200" cy="476250"/>
            <a:chOff x="2256" y="2064"/>
            <a:chExt cx="1008" cy="300"/>
          </a:xfrm>
        </p:grpSpPr>
        <p:sp>
          <p:nvSpPr>
            <p:cNvPr id="30" name="Text Box 11">
              <a:extLst>
                <a:ext uri="{FF2B5EF4-FFF2-40B4-BE49-F238E27FC236}">
                  <a16:creationId xmlns:a16="http://schemas.microsoft.com/office/drawing/2014/main" id="{1F2F8DF4-839F-4F47-9DF9-75317EFF1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3824E41A-EE59-6B48-9062-1C279DCB5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3">
              <a:extLst>
                <a:ext uri="{FF2B5EF4-FFF2-40B4-BE49-F238E27FC236}">
                  <a16:creationId xmlns:a16="http://schemas.microsoft.com/office/drawing/2014/main" id="{427505AA-1F1A-7040-8C05-9BB05839A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D8ECC2EC-5EF7-3746-95C0-AA622DF2D767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200401"/>
            <a:ext cx="1828800" cy="1281113"/>
            <a:chOff x="3552" y="1872"/>
            <a:chExt cx="1152" cy="807"/>
          </a:xfrm>
        </p:grpSpPr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7191B1FF-20A0-9F49-BCFF-52D2F8377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6">
              <a:extLst>
                <a:ext uri="{FF2B5EF4-FFF2-40B4-BE49-F238E27FC236}">
                  <a16:creationId xmlns:a16="http://schemas.microsoft.com/office/drawing/2014/main" id="{02515D24-F240-5E41-8A07-C9326F77C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FD25FC60-101A-EF42-A4F1-D9D9BA6E4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96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8">
              <a:extLst>
                <a:ext uri="{FF2B5EF4-FFF2-40B4-BE49-F238E27FC236}">
                  <a16:creationId xmlns:a16="http://schemas.microsoft.com/office/drawing/2014/main" id="{2380D520-1326-364A-BAF7-CF6684BF2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651932A2-4312-B843-9129-0C236FD14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4" y="244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2D5221-74DE-8C42-AFC1-530E79DF2A3F}"/>
              </a:ext>
            </a:extLst>
          </p:cNvPr>
          <p:cNvCxnSpPr>
            <a:stCxn id="26" idx="2"/>
          </p:cNvCxnSpPr>
          <p:nvPr/>
        </p:nvCxnSpPr>
        <p:spPr bwMode="auto">
          <a:xfrm>
            <a:off x="3962400" y="3733801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00C24FA-16C3-694B-90BE-C53F4B4B15E8}"/>
              </a:ext>
            </a:extLst>
          </p:cNvPr>
          <p:cNvCxnSpPr>
            <a:cxnSpLocks/>
            <a:stCxn id="26" idx="3"/>
          </p:cNvCxnSpPr>
          <p:nvPr/>
        </p:nvCxnSpPr>
        <p:spPr bwMode="auto">
          <a:xfrm>
            <a:off x="4343400" y="3962401"/>
            <a:ext cx="0" cy="152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9E3C9B-1C87-DA47-8EC8-E96E0B80A243}"/>
              </a:ext>
            </a:extLst>
          </p:cNvPr>
          <p:cNvCxnSpPr>
            <a:cxnSpLocks/>
            <a:endCxn id="38" idx="0"/>
          </p:cNvCxnSpPr>
          <p:nvPr/>
        </p:nvCxnSpPr>
        <p:spPr bwMode="auto">
          <a:xfrm>
            <a:off x="8229600" y="3733800"/>
            <a:ext cx="0" cy="3810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0335755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sampled functions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3028F-A4C7-154A-A7B9-F34D795CD054}"/>
              </a:ext>
            </a:extLst>
          </p:cNvPr>
          <p:cNvGrpSpPr/>
          <p:nvPr/>
        </p:nvGrpSpPr>
        <p:grpSpPr>
          <a:xfrm>
            <a:off x="1143000" y="914400"/>
            <a:ext cx="9525000" cy="5958779"/>
            <a:chOff x="1143000" y="914400"/>
            <a:chExt cx="9525000" cy="59587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61627E-C1DE-3C44-AA08-E1E2A515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914400"/>
              <a:ext cx="7459443" cy="595877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0068B0-2D65-9B45-9CCC-B30BFDD70B7F}"/>
                </a:ext>
              </a:extLst>
            </p:cNvPr>
            <p:cNvSpPr/>
            <p:nvPr/>
          </p:nvSpPr>
          <p:spPr bwMode="auto">
            <a:xfrm>
              <a:off x="5101322" y="4953000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B138A6-8D6D-DB44-AFD1-7F0623B734FB}"/>
                </a:ext>
              </a:extLst>
            </p:cNvPr>
            <p:cNvSpPr/>
            <p:nvPr/>
          </p:nvSpPr>
          <p:spPr bwMode="auto">
            <a:xfrm>
              <a:off x="6396722" y="4263645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0374DE-8A06-2840-9A13-17D09F86E009}"/>
                </a:ext>
              </a:extLst>
            </p:cNvPr>
            <p:cNvSpPr/>
            <p:nvPr/>
          </p:nvSpPr>
          <p:spPr bwMode="auto">
            <a:xfrm>
              <a:off x="7391400" y="3734967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7" descr="ccd_vs_cmos">
            <a:extLst>
              <a:ext uri="{FF2B5EF4-FFF2-40B4-BE49-F238E27FC236}">
                <a16:creationId xmlns:a16="http://schemas.microsoft.com/office/drawing/2014/main" id="{0352C600-31A8-9C45-BC77-E84DDBF53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2041"/>
          <a:stretch/>
        </p:blipFill>
        <p:spPr bwMode="auto">
          <a:xfrm>
            <a:off x="7475796" y="4263645"/>
            <a:ext cx="4332705" cy="241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E611-E071-1849-B183-E1D92C3FCCE9}"/>
              </a:ext>
            </a:extLst>
          </p:cNvPr>
          <p:cNvCxnSpPr>
            <a:cxnSpLocks/>
          </p:cNvCxnSpPr>
          <p:nvPr/>
        </p:nvCxnSpPr>
        <p:spPr bwMode="auto">
          <a:xfrm>
            <a:off x="4910822" y="4834951"/>
            <a:ext cx="2563593" cy="1737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046E5-141D-144F-83E6-CE68EB79D6C0}"/>
              </a:ext>
            </a:extLst>
          </p:cNvPr>
          <p:cNvCxnSpPr>
            <a:cxnSpLocks/>
          </p:cNvCxnSpPr>
          <p:nvPr/>
        </p:nvCxnSpPr>
        <p:spPr bwMode="auto">
          <a:xfrm>
            <a:off x="4910822" y="3813555"/>
            <a:ext cx="6366778" cy="45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55916-62B8-644B-B89A-6503D82D996A}"/>
              </a:ext>
            </a:extLst>
          </p:cNvPr>
          <p:cNvSpPr/>
          <p:nvPr/>
        </p:nvSpPr>
        <p:spPr bwMode="auto">
          <a:xfrm>
            <a:off x="1143000" y="914400"/>
            <a:ext cx="533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indent="-457200"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2800" dirty="0"/>
                  <a:t>Change </a:t>
                </a:r>
                <a:r>
                  <a:rPr lang="en-US" altLang="en-US" sz="2800" b="1" i="1" dirty="0"/>
                  <a:t>domain</a:t>
                </a:r>
                <a:r>
                  <a:rPr lang="en-US" altLang="en-US" sz="2800" dirty="0"/>
                  <a:t> of image:</a:t>
                </a:r>
                <a:br>
                  <a:rPr lang="en-US" altLang="en-US" sz="28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 = 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800" dirty="0"/>
              </a:p>
            </p:txBody>
          </p:sp>
        </mc:Choice>
        <mc:Fallback xmlns="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blipFill>
                <a:blip r:embed="rId2"/>
                <a:stretch>
                  <a:fillRect l="-1111" b="-58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20">
            <a:extLst>
              <a:ext uri="{FF2B5EF4-FFF2-40B4-BE49-F238E27FC236}">
                <a16:creationId xmlns:a16="http://schemas.microsoft.com/office/drawing/2014/main" id="{2F0573C6-9E61-6D4F-94F5-CFDDD2E7CD6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838450"/>
            <a:ext cx="1828800" cy="1247775"/>
            <a:chOff x="960" y="1872"/>
            <a:chExt cx="1152" cy="786"/>
          </a:xfrm>
        </p:grpSpPr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E861D21D-D2DB-8F48-A168-500449E55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434F446B-D69F-0349-888D-41012F2E0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B40050B2-296B-1844-9F17-061DBC4D4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24">
              <a:extLst>
                <a:ext uri="{FF2B5EF4-FFF2-40B4-BE49-F238E27FC236}">
                  <a16:creationId xmlns:a16="http://schemas.microsoft.com/office/drawing/2014/main" id="{86BE3EC0-CAB9-FA4C-A47A-E099A5265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44" name="Text Box 25">
              <a:extLst>
                <a:ext uri="{FF2B5EF4-FFF2-40B4-BE49-F238E27FC236}">
                  <a16:creationId xmlns:a16="http://schemas.microsoft.com/office/drawing/2014/main" id="{AA56E16C-8DC2-DF4B-A372-ED7574059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425"/>
              <a:ext cx="3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endParaRPr lang="en-US" altLang="en-US" sz="18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5" name="Group 26">
            <a:extLst>
              <a:ext uri="{FF2B5EF4-FFF2-40B4-BE49-F238E27FC236}">
                <a16:creationId xmlns:a16="http://schemas.microsoft.com/office/drawing/2014/main" id="{8357DAB9-1488-444A-A67D-668EC9F73658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124200"/>
            <a:ext cx="1600200" cy="476250"/>
            <a:chOff x="2256" y="2064"/>
            <a:chExt cx="1008" cy="300"/>
          </a:xfrm>
        </p:grpSpPr>
        <p:sp>
          <p:nvSpPr>
            <p:cNvPr id="46" name="Text Box 27">
              <a:extLst>
                <a:ext uri="{FF2B5EF4-FFF2-40B4-BE49-F238E27FC236}">
                  <a16:creationId xmlns:a16="http://schemas.microsoft.com/office/drawing/2014/main" id="{71FE210D-7120-E144-8D70-E0C09AD55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EDD0891B-7C26-A94F-BF5D-44145EC1E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FB8B45AD-F867-A04D-B5A9-9966DB015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0">
            <a:extLst>
              <a:ext uri="{FF2B5EF4-FFF2-40B4-BE49-F238E27FC236}">
                <a16:creationId xmlns:a16="http://schemas.microsoft.com/office/drawing/2014/main" id="{7A94C068-F86E-BE4B-98E0-437CA625398F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838452"/>
            <a:ext cx="1828800" cy="1258888"/>
            <a:chOff x="3552" y="3168"/>
            <a:chExt cx="1152" cy="793"/>
          </a:xfrm>
        </p:grpSpPr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1F42FF92-5950-1A4F-8308-10756CF8B3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4A39DBFF-EECC-EA4C-8732-8855D1D8C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A4F4972C-2D1A-844A-AAAA-FE6CF8BDE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34">
              <a:extLst>
                <a:ext uri="{FF2B5EF4-FFF2-40B4-BE49-F238E27FC236}">
                  <a16:creationId xmlns:a16="http://schemas.microsoft.com/office/drawing/2014/main" id="{153FB865-81B8-564C-96EE-364C0418E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4" name="Text Box 35">
              <a:extLst>
                <a:ext uri="{FF2B5EF4-FFF2-40B4-BE49-F238E27FC236}">
                  <a16:creationId xmlns:a16="http://schemas.microsoft.com/office/drawing/2014/main" id="{D0815231-8304-D94F-B8A2-27A52B9D4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728"/>
              <a:ext cx="43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 dirty="0">
                  <a:latin typeface="Times New Roman" panose="02020603050405020304" pitchFamily="18" charset="0"/>
                </a:rPr>
                <a:t>T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(</a:t>
              </a:r>
              <a:r>
                <a:rPr lang="en-US" altLang="en-US" sz="1800" i="1" dirty="0">
                  <a:latin typeface="Times New Roman" panose="02020603050405020304" pitchFamily="18" charset="0"/>
                </a:rPr>
                <a:t>x</a:t>
              </a:r>
              <a:r>
                <a:rPr lang="en-US" altLang="en-US" sz="1800" dirty="0">
                  <a:latin typeface="Times New Roman" panose="02020603050405020304" pitchFamily="18" charset="0"/>
                </a:rPr>
                <a:t>)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F3E4236-9B34-B948-AFF2-4945130A92CE}"/>
              </a:ext>
            </a:extLst>
          </p:cNvPr>
          <p:cNvCxnSpPr/>
          <p:nvPr/>
        </p:nvCxnSpPr>
        <p:spPr bwMode="auto">
          <a:xfrm>
            <a:off x="3962400" y="3371851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4999ED6-BC1B-4543-B42F-F021DE60D07B}"/>
              </a:ext>
            </a:extLst>
          </p:cNvPr>
          <p:cNvCxnSpPr/>
          <p:nvPr/>
        </p:nvCxnSpPr>
        <p:spPr bwMode="auto">
          <a:xfrm>
            <a:off x="8458200" y="3346450"/>
            <a:ext cx="0" cy="380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04537630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indent="-457200">
                  <a:lnSpc>
                    <a:spcPct val="17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2800" dirty="0"/>
                  <a:t>Change </a:t>
                </a:r>
                <a:r>
                  <a:rPr lang="en-US" altLang="en-US" sz="2800" b="1" i="1" dirty="0"/>
                  <a:t>domain</a:t>
                </a:r>
                <a:r>
                  <a:rPr lang="en-US" altLang="en-US" sz="2800" dirty="0"/>
                  <a:t> of image:</a:t>
                </a:r>
                <a:br>
                  <a:rPr lang="en-US" altLang="en-US" sz="28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 = 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800" dirty="0"/>
              </a:p>
            </p:txBody>
          </p:sp>
        </mc:Choice>
        <mc:Fallback xmlns="">
          <p:sp>
            <p:nvSpPr>
              <p:cNvPr id="6158" name="Rectangle 20">
                <a:extLst>
                  <a:ext uri="{FF2B5EF4-FFF2-40B4-BE49-F238E27FC236}">
                    <a16:creationId xmlns:a16="http://schemas.microsoft.com/office/drawing/2014/main" id="{A1C94DA1-C04D-4740-B8B0-AF042472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38200"/>
                <a:ext cx="10287000" cy="990600"/>
              </a:xfrm>
              <a:prstGeom prst="rect">
                <a:avLst/>
              </a:prstGeom>
              <a:blipFill>
                <a:blip r:embed="rId2"/>
                <a:stretch>
                  <a:fillRect l="-1111" b="-582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26">
            <a:extLst>
              <a:ext uri="{FF2B5EF4-FFF2-40B4-BE49-F238E27FC236}">
                <a16:creationId xmlns:a16="http://schemas.microsoft.com/office/drawing/2014/main" id="{8357DAB9-1488-444A-A67D-668EC9F73658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124200"/>
            <a:ext cx="1600200" cy="476250"/>
            <a:chOff x="2256" y="2064"/>
            <a:chExt cx="1008" cy="300"/>
          </a:xfrm>
        </p:grpSpPr>
        <p:sp>
          <p:nvSpPr>
            <p:cNvPr id="46" name="Text Box 27">
              <a:extLst>
                <a:ext uri="{FF2B5EF4-FFF2-40B4-BE49-F238E27FC236}">
                  <a16:creationId xmlns:a16="http://schemas.microsoft.com/office/drawing/2014/main" id="{71FE210D-7120-E144-8D70-E0C09AD55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EDD0891B-7C26-A94F-BF5D-44145EC1E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FB8B45AD-F867-A04D-B5A9-9966DB015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13" descr="HHHIMG_1166">
            <a:extLst>
              <a:ext uri="{FF2B5EF4-FFF2-40B4-BE49-F238E27FC236}">
                <a16:creationId xmlns:a16="http://schemas.microsoft.com/office/drawing/2014/main" id="{45F11929-A08F-9341-87E6-957B7EB2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2867026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HHHIMG_1166">
            <a:extLst>
              <a:ext uri="{FF2B5EF4-FFF2-40B4-BE49-F238E27FC236}">
                <a16:creationId xmlns:a16="http://schemas.microsoft.com/office/drawing/2014/main" id="{6E21FFCA-54CC-B440-A64C-D97F27CA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718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6">
            <a:extLst>
              <a:ext uri="{FF2B5EF4-FFF2-40B4-BE49-F238E27FC236}">
                <a16:creationId xmlns:a16="http://schemas.microsoft.com/office/drawing/2014/main" id="{4F1DA9F7-89A6-854F-8C49-5291C0565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6" y="29098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5B6D4F95-5EDA-9242-BC4A-F50341177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6" y="29860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25278614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D6B0CCC-FB75-8E4B-BEE6-D1D1B9B7E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warping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B08C79A-9322-324A-B16F-A99633660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Examples of </a:t>
            </a:r>
            <a:r>
              <a:rPr lang="en-US" altLang="en-US" i="1" dirty="0"/>
              <a:t>global parametric</a:t>
            </a:r>
            <a:r>
              <a:rPr lang="en-US" altLang="en-US" dirty="0"/>
              <a:t> warps:</a:t>
            </a:r>
          </a:p>
        </p:txBody>
      </p:sp>
      <p:pic>
        <p:nvPicPr>
          <p:cNvPr id="7172" name="Picture 4" descr="HHHIMG_1166">
            <a:extLst>
              <a:ext uri="{FF2B5EF4-FFF2-40B4-BE49-F238E27FC236}">
                <a16:creationId xmlns:a16="http://schemas.microsoft.com/office/drawing/2014/main" id="{C59ACD33-0717-A649-A1FD-7E597053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2271714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1CCE7FC4-AC43-794F-9E5A-249939975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670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translation</a:t>
            </a:r>
          </a:p>
        </p:txBody>
      </p:sp>
      <p:pic>
        <p:nvPicPr>
          <p:cNvPr id="7174" name="Picture 6" descr="HHHIMG_1166">
            <a:extLst>
              <a:ext uri="{FF2B5EF4-FFF2-40B4-BE49-F238E27FC236}">
                <a16:creationId xmlns:a16="http://schemas.microsoft.com/office/drawing/2014/main" id="{87055564-6B2C-A44F-88BD-CC14263D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22860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tated">
            <a:extLst>
              <a:ext uri="{FF2B5EF4-FFF2-40B4-BE49-F238E27FC236}">
                <a16:creationId xmlns:a16="http://schemas.microsoft.com/office/drawing/2014/main" id="{F6C40E79-FD06-D445-8CA9-B2161A28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0574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EBCF2D29-2195-6B42-B8E1-0BD824804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5" y="3352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rotation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3A13CA10-AEE6-C948-BAD4-BF237AB16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555" y="3153060"/>
            <a:ext cx="1981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scaling (uniform or non-uniform)</a:t>
            </a:r>
          </a:p>
        </p:txBody>
      </p:sp>
      <p:pic>
        <p:nvPicPr>
          <p:cNvPr id="7178" name="Picture 10" descr="affine">
            <a:extLst>
              <a:ext uri="{FF2B5EF4-FFF2-40B4-BE49-F238E27FC236}">
                <a16:creationId xmlns:a16="http://schemas.microsoft.com/office/drawing/2014/main" id="{93F2E26B-10C6-2B49-AF84-FB905EDA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33887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>
            <a:extLst>
              <a:ext uri="{FF2B5EF4-FFF2-40B4-BE49-F238E27FC236}">
                <a16:creationId xmlns:a16="http://schemas.microsoft.com/office/drawing/2014/main" id="{EFCC71A7-A4AE-8C4C-BB4A-A4151B95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881687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affine</a:t>
            </a:r>
          </a:p>
        </p:txBody>
      </p:sp>
      <p:pic>
        <p:nvPicPr>
          <p:cNvPr id="7180" name="Picture 12" descr="perspective">
            <a:extLst>
              <a:ext uri="{FF2B5EF4-FFF2-40B4-BE49-F238E27FC236}">
                <a16:creationId xmlns:a16="http://schemas.microsoft.com/office/drawing/2014/main" id="{6FB5C21A-2FB3-174C-832A-3B834423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86287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13">
            <a:extLst>
              <a:ext uri="{FF2B5EF4-FFF2-40B4-BE49-F238E27FC236}">
                <a16:creationId xmlns:a16="http://schemas.microsoft.com/office/drawing/2014/main" id="{24251471-C042-4045-A4DB-08950CB7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088" y="5678487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perspective </a:t>
            </a:r>
            <a:r>
              <a:rPr lang="en-US" altLang="en-US" sz="1800" i="1" dirty="0" err="1">
                <a:latin typeface="Times New Roman" panose="02020603050405020304" pitchFamily="18" charset="0"/>
              </a:rPr>
              <a:t>homography</a:t>
            </a:r>
            <a:endParaRPr lang="en-US" altLang="en-US" sz="1800" i="1" dirty="0">
              <a:latin typeface="Times New Roman" panose="02020603050405020304" pitchFamily="18" charset="0"/>
            </a:endParaRPr>
          </a:p>
        </p:txBody>
      </p:sp>
      <p:pic>
        <p:nvPicPr>
          <p:cNvPr id="7182" name="Picture 14" descr="cylindrical">
            <a:extLst>
              <a:ext uri="{FF2B5EF4-FFF2-40B4-BE49-F238E27FC236}">
                <a16:creationId xmlns:a16="http://schemas.microsoft.com/office/drawing/2014/main" id="{CDE1AF84-1A0B-2441-9009-6283E6CD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4481512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15">
            <a:extLst>
              <a:ext uri="{FF2B5EF4-FFF2-40B4-BE49-F238E27FC236}">
                <a16:creationId xmlns:a16="http://schemas.microsoft.com/office/drawing/2014/main" id="{6F831FCF-7529-5F42-AC8E-6F618032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9" y="5830887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latin typeface="Times New Roman" panose="02020603050405020304" pitchFamily="18" charset="0"/>
              </a:rPr>
              <a:t>cylindrical (not covered in this class)</a:t>
            </a:r>
          </a:p>
        </p:txBody>
      </p:sp>
    </p:spTree>
    <p:extLst>
      <p:ext uri="{BB962C8B-B14F-4D97-AF65-F5344CB8AC3E}">
        <p14:creationId xmlns:p14="http://schemas.microsoft.com/office/powerpoint/2010/main" val="1443851333"/>
      </p:ext>
    </p:extLst>
  </p:cSld>
  <p:clrMapOvr>
    <a:masterClrMapping/>
  </p:clrMapOvr>
  <p:transition advClick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5844-763A-0813-2215-AB55AF9C4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910C5-8906-DB51-BFD9-597EDDD14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E6EF4-2CEB-2C15-F6C6-1BCE68BD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677400" cy="67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38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1C55A625-FF15-554A-845A-E6D8DE843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2414" name="Rectangle 14">
                <a:extLst>
                  <a:ext uri="{FF2B5EF4-FFF2-40B4-BE49-F238E27FC236}">
                    <a16:creationId xmlns:a16="http://schemas.microsoft.com/office/drawing/2014/main" id="{A1802285-EAFC-024F-98B5-B2A1FB9FCA0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3048000"/>
                <a:ext cx="10363200" cy="31242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Transformation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dirty="0"/>
                  <a:t> is a coordinate-changing machine: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altLang="en-US" dirty="0"/>
              </a:p>
              <a:p>
                <a:pPr marL="0" indent="0"/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en-US" dirty="0"/>
                  <a:t> is </a:t>
                </a:r>
                <a:r>
                  <a:rPr lang="en-US" altLang="en-US" i="1" dirty="0"/>
                  <a:t>global</a:t>
                </a:r>
                <a:r>
                  <a:rPr lang="en-US" altLang="en-US" dirty="0"/>
                  <a:t>: it is the same for any point </a:t>
                </a:r>
                <a14:m>
                  <m:oMath xmlns:m="http://schemas.openxmlformats.org/officeDocument/2006/math">
                    <m:r>
                      <a:rPr lang="en-US" altLang="en-US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dirty="0"/>
                  <a:t> and can be described by just a few numbers (parameters)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742414" name="Rectangle 14">
                <a:extLst>
                  <a:ext uri="{FF2B5EF4-FFF2-40B4-BE49-F238E27FC236}">
                    <a16:creationId xmlns:a16="http://schemas.microsoft.com/office/drawing/2014/main" id="{A1802285-EAFC-024F-98B5-B2A1FB9FCA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3048000"/>
                <a:ext cx="10363200" cy="3124200"/>
              </a:xfrm>
              <a:blipFill>
                <a:blip r:embed="rId2"/>
                <a:stretch>
                  <a:fillRect l="-1103" t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96" name="Group 6">
            <a:extLst>
              <a:ext uri="{FF2B5EF4-FFF2-40B4-BE49-F238E27FC236}">
                <a16:creationId xmlns:a16="http://schemas.microsoft.com/office/drawing/2014/main" id="{0BCFB614-0DA8-9746-9B2B-19EBB34A89A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352550"/>
            <a:ext cx="1600200" cy="476250"/>
            <a:chOff x="2256" y="2064"/>
            <a:chExt cx="1008" cy="300"/>
          </a:xfrm>
        </p:grpSpPr>
        <p:sp>
          <p:nvSpPr>
            <p:cNvPr id="8204" name="Text Box 7">
              <a:extLst>
                <a:ext uri="{FF2B5EF4-FFF2-40B4-BE49-F238E27FC236}">
                  <a16:creationId xmlns:a16="http://schemas.microsoft.com/office/drawing/2014/main" id="{82AEB51A-E00B-3B4E-8EC2-FB5E4A472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8205" name="Line 8">
              <a:extLst>
                <a:ext uri="{FF2B5EF4-FFF2-40B4-BE49-F238E27FC236}">
                  <a16:creationId xmlns:a16="http://schemas.microsoft.com/office/drawing/2014/main" id="{550E33D1-714B-2747-96A8-A1A0FAAAE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9">
              <a:extLst>
                <a:ext uri="{FF2B5EF4-FFF2-40B4-BE49-F238E27FC236}">
                  <a16:creationId xmlns:a16="http://schemas.microsoft.com/office/drawing/2014/main" id="{75448B7B-BC70-4247-B696-8E7333120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10" descr="HHHIMG_1166">
            <a:extLst>
              <a:ext uri="{FF2B5EF4-FFF2-40B4-BE49-F238E27FC236}">
                <a16:creationId xmlns:a16="http://schemas.microsoft.com/office/drawing/2014/main" id="{CE08AF9A-FB38-8E4A-83F1-E8673475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HHHIMG_1166">
            <a:extLst>
              <a:ext uri="{FF2B5EF4-FFF2-40B4-BE49-F238E27FC236}">
                <a16:creationId xmlns:a16="http://schemas.microsoft.com/office/drawing/2014/main" id="{756EABF5-3DA3-9F4C-ACAB-2475426E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9" name="Text Box 15">
                <a:extLst>
                  <a:ext uri="{FF2B5EF4-FFF2-40B4-BE49-F238E27FC236}">
                    <a16:creationId xmlns:a16="http://schemas.microsoft.com/office/drawing/2014/main" id="{AC570C5D-D0B0-0E45-92A5-92C36C756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1" y="2133600"/>
                <a:ext cx="17070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 = 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9" name="Text Box 15">
                <a:extLst>
                  <a:ext uri="{FF2B5EF4-FFF2-40B4-BE49-F238E27FC236}">
                    <a16:creationId xmlns:a16="http://schemas.microsoft.com/office/drawing/2014/main" id="{AC570C5D-D0B0-0E45-92A5-92C36C75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1" y="2133600"/>
                <a:ext cx="1707070" cy="461665"/>
              </a:xfrm>
              <a:prstGeom prst="rect">
                <a:avLst/>
              </a:prstGeom>
              <a:blipFill>
                <a:blip r:embed="rId4"/>
                <a:stretch>
                  <a:fillRect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Text Box 16">
                <a:extLst>
                  <a:ext uri="{FF2B5EF4-FFF2-40B4-BE49-F238E27FC236}">
                    <a16:creationId xmlns:a16="http://schemas.microsoft.com/office/drawing/2014/main" id="{8404A029-F614-8C40-96B5-E23EEDF8D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71459" y="2133600"/>
                <a:ext cx="19201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 = 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00" name="Text Box 16">
                <a:extLst>
                  <a:ext uri="{FF2B5EF4-FFF2-40B4-BE49-F238E27FC236}">
                    <a16:creationId xmlns:a16="http://schemas.microsoft.com/office/drawing/2014/main" id="{8404A029-F614-8C40-96B5-E23EEDF8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1459" y="2133600"/>
                <a:ext cx="1920141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Oval 17">
            <a:extLst>
              <a:ext uri="{FF2B5EF4-FFF2-40B4-BE49-F238E27FC236}">
                <a16:creationId xmlns:a16="http://schemas.microsoft.com/office/drawing/2014/main" id="{74A3CEB9-6C51-8F49-A4B3-EC6D96B35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2" name="Oval 18">
            <a:extLst>
              <a:ext uri="{FF2B5EF4-FFF2-40B4-BE49-F238E27FC236}">
                <a16:creationId xmlns:a16="http://schemas.microsoft.com/office/drawing/2014/main" id="{F8FC6BA9-8838-984C-8905-EF7EFDBFDF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500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2F24D-B2A3-C01A-2A50-24E2706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92" y="1421208"/>
            <a:ext cx="10363200" cy="4141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A3490-C486-E1B0-CEFE-6CE0873E8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68" y="5607442"/>
            <a:ext cx="10858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664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08958-5706-055D-0AFB-393B689F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2" y="1838299"/>
            <a:ext cx="10287000" cy="3705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FFCBA-B6EF-B2F3-EC9F-3F350EE8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" y="5733856"/>
            <a:ext cx="11667744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01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88" name="Group 4">
            <a:extLst>
              <a:ext uri="{FF2B5EF4-FFF2-40B4-BE49-F238E27FC236}">
                <a16:creationId xmlns:a16="http://schemas.microsoft.com/office/drawing/2014/main" id="{EAE3565E-626B-084B-BE85-B1B88FA85B4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93574"/>
            <a:ext cx="3753351" cy="3026226"/>
            <a:chOff x="85" y="752"/>
            <a:chExt cx="4181" cy="3040"/>
          </a:xfrm>
        </p:grpSpPr>
        <p:sp>
          <p:nvSpPr>
            <p:cNvPr id="16392" name="Oval 5">
              <a:extLst>
                <a:ext uri="{FF2B5EF4-FFF2-40B4-BE49-F238E27FC236}">
                  <a16:creationId xmlns:a16="http://schemas.microsoft.com/office/drawing/2014/main" id="{1E492979-61F7-4245-888F-568088D5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3" name="Line 6">
              <a:extLst>
                <a:ext uri="{FF2B5EF4-FFF2-40B4-BE49-F238E27FC236}">
                  <a16:creationId xmlns:a16="http://schemas.microsoft.com/office/drawing/2014/main" id="{7BFDCDC8-0285-D346-B9FF-D083E4A6A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4" name="Line 7">
              <a:extLst>
                <a:ext uri="{FF2B5EF4-FFF2-40B4-BE49-F238E27FC236}">
                  <a16:creationId xmlns:a16="http://schemas.microsoft.com/office/drawing/2014/main" id="{8FDB1800-0375-CC4B-B5BC-01C4B625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5" name="Oval 8">
              <a:extLst>
                <a:ext uri="{FF2B5EF4-FFF2-40B4-BE49-F238E27FC236}">
                  <a16:creationId xmlns:a16="http://schemas.microsoft.com/office/drawing/2014/main" id="{58DD43B9-B4BC-F54E-BA1C-A4C8087A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solidFill>
                  <a:srgbClr val="7030A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6" name="Line 9">
              <a:extLst>
                <a:ext uri="{FF2B5EF4-FFF2-40B4-BE49-F238E27FC236}">
                  <a16:creationId xmlns:a16="http://schemas.microsoft.com/office/drawing/2014/main" id="{0893232F-2806-E24D-A2C9-8D0240C8D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397" name="Line 10">
              <a:extLst>
                <a:ext uri="{FF2B5EF4-FFF2-40B4-BE49-F238E27FC236}">
                  <a16:creationId xmlns:a16="http://schemas.microsoft.com/office/drawing/2014/main" id="{43C33993-F044-954D-9B1B-685771D311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85" y="1846"/>
              <a:ext cx="2176" cy="1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blipFill>
                  <a:blip r:embed="rId3"/>
                  <a:stretch>
                    <a:fillRect l="-512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blipFill>
                  <a:blip r:embed="rId4"/>
                  <a:stretch>
                    <a:fillRect l="-1124" r="-2247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980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14">
                <a:extLst>
                  <a:ext uri="{FF2B5EF4-FFF2-40B4-BE49-F238E27FC236}">
                    <a16:creationId xmlns:a16="http://schemas.microsoft.com/office/drawing/2014/main" id="{71A5985B-23A2-554B-84EC-721C9BEC7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401" y="5442604"/>
                <a:ext cx="60483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Symbol" pitchFamily="2" charset="2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16389" name="Rectangle 14">
                <a:extLst>
                  <a:ext uri="{FF2B5EF4-FFF2-40B4-BE49-F238E27FC236}">
                    <a16:creationId xmlns:a16="http://schemas.microsoft.com/office/drawing/2014/main" id="{71A5985B-23A2-554B-84EC-721C9BEC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4401" y="5442604"/>
                <a:ext cx="604838" cy="523220"/>
              </a:xfrm>
              <a:prstGeom prst="rect">
                <a:avLst/>
              </a:prstGeom>
              <a:blipFill>
                <a:blip r:embed="rId6"/>
                <a:stretch>
                  <a:fillRect l="-4082" b="-19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1CFD59BE-867C-7F49-8A2E-58CC4440EB42}"/>
              </a:ext>
            </a:extLst>
          </p:cNvPr>
          <p:cNvSpPr/>
          <p:nvPr/>
        </p:nvSpPr>
        <p:spPr bwMode="auto">
          <a:xfrm>
            <a:off x="-990600" y="3539342"/>
            <a:ext cx="4955780" cy="5048086"/>
          </a:xfrm>
          <a:prstGeom prst="arc">
            <a:avLst>
              <a:gd name="adj1" fmla="val 17261787"/>
              <a:gd name="adj2" fmla="val 191373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8B6763-705D-0C4E-8F18-2CB09AA3DB3A}"/>
                  </a:ext>
                </a:extLst>
              </p:cNvPr>
              <p:cNvSpPr/>
              <p:nvPr/>
            </p:nvSpPr>
            <p:spPr>
              <a:xfrm>
                <a:off x="3740759" y="3705290"/>
                <a:ext cx="346414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8B6763-705D-0C4E-8F18-2CB09AA3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759" y="3705290"/>
                <a:ext cx="3464146" cy="830997"/>
              </a:xfrm>
              <a:prstGeom prst="rect">
                <a:avLst/>
              </a:prstGeom>
              <a:blipFill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0A7AE8F2-A68C-0142-B269-E0AE37EF9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9401" y="4975224"/>
                <a:ext cx="60483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𝑟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Symbol" pitchFamily="2" charset="2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20" name="Rectangle 14">
                <a:extLst>
                  <a:ext uri="{FF2B5EF4-FFF2-40B4-BE49-F238E27FC236}">
                    <a16:creationId xmlns:a16="http://schemas.microsoft.com/office/drawing/2014/main" id="{0A7AE8F2-A68C-0142-B269-E0AE37EF9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401" y="4975224"/>
                <a:ext cx="60483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3FC165-3648-424B-8C12-979933310415}"/>
                  </a:ext>
                </a:extLst>
              </p:cNvPr>
              <p:cNvSpPr/>
              <p:nvPr/>
            </p:nvSpPr>
            <p:spPr>
              <a:xfrm>
                <a:off x="457200" y="2017542"/>
                <a:ext cx="38331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+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 =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+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3FC165-3648-424B-8C12-97993331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017542"/>
                <a:ext cx="3833110" cy="830997"/>
              </a:xfrm>
              <a:prstGeom prst="rect">
                <a:avLst/>
              </a:prstGeom>
              <a:blipFill>
                <a:blip r:embed="rId9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4E0234-9495-E64E-B453-E9550ABAF3D0}"/>
                  </a:ext>
                </a:extLst>
              </p:cNvPr>
              <p:cNvSpPr/>
              <p:nvPr/>
            </p:nvSpPr>
            <p:spPr>
              <a:xfrm>
                <a:off x="3659078" y="1998087"/>
                <a:ext cx="50277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4E0234-9495-E64E-B453-E9550ABAF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78" y="1998087"/>
                <a:ext cx="5027722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FA487E-2C15-6442-B3FA-E42275F97DFB}"/>
                  </a:ext>
                </a:extLst>
              </p:cNvPr>
              <p:cNvSpPr/>
              <p:nvPr/>
            </p:nvSpPr>
            <p:spPr>
              <a:xfrm>
                <a:off x="3657600" y="2418769"/>
                <a:ext cx="51805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𝜙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FA487E-2C15-6442-B3FA-E42275F97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418769"/>
                <a:ext cx="5180585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/>
              <p:nvPr/>
            </p:nvSpPr>
            <p:spPr>
              <a:xfrm>
                <a:off x="8763000" y="2010293"/>
                <a:ext cx="33250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−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solidFill>
                    <a:srgbClr val="7030A0"/>
                  </a:solidFill>
                  <a:latin typeface="Times New Roman" panose="020206030504050203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010293"/>
                <a:ext cx="3325013" cy="461665"/>
              </a:xfrm>
              <a:prstGeom prst="rect">
                <a:avLst/>
              </a:prstGeom>
              <a:blipFill>
                <a:blip r:embed="rId1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/>
              <p:nvPr/>
            </p:nvSpPr>
            <p:spPr>
              <a:xfrm>
                <a:off x="8707542" y="2400817"/>
                <a:ext cx="3333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+ 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cos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542" y="2400817"/>
                <a:ext cx="3333028" cy="461665"/>
              </a:xfrm>
              <a:prstGeom prst="rect">
                <a:avLst/>
              </a:prstGeom>
              <a:blipFill>
                <a:blip r:embed="rId1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46EB72-DE4D-D246-AD4B-62B45CB78CDA}"/>
              </a:ext>
            </a:extLst>
          </p:cNvPr>
          <p:cNvSpPr txBox="1"/>
          <p:nvPr/>
        </p:nvSpPr>
        <p:spPr>
          <a:xfrm>
            <a:off x="5029200" y="2975429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Apply trig identities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6EFF80-74DD-BC4B-986B-03C053E4C84D}"/>
              </a:ext>
            </a:extLst>
          </p:cNvPr>
          <p:cNvSpPr txBox="1"/>
          <p:nvPr/>
        </p:nvSpPr>
        <p:spPr>
          <a:xfrm>
            <a:off x="9723970" y="2975428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Substitute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E64E8-1950-AA41-90B9-223944FB2553}"/>
              </a:ext>
            </a:extLst>
          </p:cNvPr>
          <p:cNvCxnSpPr>
            <a:stCxn id="28" idx="1"/>
          </p:cNvCxnSpPr>
          <p:nvPr/>
        </p:nvCxnSpPr>
        <p:spPr bwMode="auto">
          <a:xfrm flipH="1">
            <a:off x="6572449" y="3206261"/>
            <a:ext cx="3151521" cy="1080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46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4" grpId="0"/>
      <p:bldP spid="20" grpId="0"/>
      <p:bldP spid="5" grpId="0"/>
      <p:bldP spid="7" grpId="0"/>
      <p:bldP spid="8" grpId="0"/>
      <p:bldP spid="9" grpId="0"/>
      <p:bldP spid="10" grpId="0"/>
      <p:bldP spid="11" grpId="0"/>
      <p:bldP spid="2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88" name="Group 4">
            <a:extLst>
              <a:ext uri="{FF2B5EF4-FFF2-40B4-BE49-F238E27FC236}">
                <a16:creationId xmlns:a16="http://schemas.microsoft.com/office/drawing/2014/main" id="{EAE3565E-626B-084B-BE85-B1B88FA85B4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993574"/>
            <a:ext cx="3753351" cy="3026226"/>
            <a:chOff x="85" y="752"/>
            <a:chExt cx="4181" cy="3040"/>
          </a:xfrm>
        </p:grpSpPr>
        <p:sp>
          <p:nvSpPr>
            <p:cNvPr id="16392" name="Oval 5">
              <a:extLst>
                <a:ext uri="{FF2B5EF4-FFF2-40B4-BE49-F238E27FC236}">
                  <a16:creationId xmlns:a16="http://schemas.microsoft.com/office/drawing/2014/main" id="{1E492979-61F7-4245-888F-568088D5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3" name="Line 6">
              <a:extLst>
                <a:ext uri="{FF2B5EF4-FFF2-40B4-BE49-F238E27FC236}">
                  <a16:creationId xmlns:a16="http://schemas.microsoft.com/office/drawing/2014/main" id="{7BFDCDC8-0285-D346-B9FF-D083E4A6A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7">
              <a:extLst>
                <a:ext uri="{FF2B5EF4-FFF2-40B4-BE49-F238E27FC236}">
                  <a16:creationId xmlns:a16="http://schemas.microsoft.com/office/drawing/2014/main" id="{8FDB1800-0375-CC4B-B5BC-01C4B625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Oval 8">
              <a:extLst>
                <a:ext uri="{FF2B5EF4-FFF2-40B4-BE49-F238E27FC236}">
                  <a16:creationId xmlns:a16="http://schemas.microsoft.com/office/drawing/2014/main" id="{58DD43B9-B4BC-F54E-BA1C-A4C8087A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6" name="Line 9">
              <a:extLst>
                <a:ext uri="{FF2B5EF4-FFF2-40B4-BE49-F238E27FC236}">
                  <a16:creationId xmlns:a16="http://schemas.microsoft.com/office/drawing/2014/main" id="{0893232F-2806-E24D-A2C9-8D0240C8D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Line 10">
              <a:extLst>
                <a:ext uri="{FF2B5EF4-FFF2-40B4-BE49-F238E27FC236}">
                  <a16:creationId xmlns:a16="http://schemas.microsoft.com/office/drawing/2014/main" id="{43C33993-F044-954D-9B1B-685771D3113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85" y="1846"/>
              <a:ext cx="2176" cy="1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𝜃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8" name="Text Box 11">
                  <a:extLst>
                    <a:ext uri="{FF2B5EF4-FFF2-40B4-BE49-F238E27FC236}">
                      <a16:creationId xmlns:a16="http://schemas.microsoft.com/office/drawing/2014/main" id="{FB599046-C783-B64B-903D-A1E2DAE5C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86" y="2884"/>
                  <a:ext cx="542" cy="526"/>
                </a:xfrm>
                <a:prstGeom prst="rect">
                  <a:avLst/>
                </a:prstGeom>
                <a:blipFill>
                  <a:blip r:embed="rId3"/>
                  <a:stretch>
                    <a:fillRect l="-512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399" name="Text Box 12">
                  <a:extLst>
                    <a:ext uri="{FF2B5EF4-FFF2-40B4-BE49-F238E27FC236}">
                      <a16:creationId xmlns:a16="http://schemas.microsoft.com/office/drawing/2014/main" id="{11B65B4D-B351-CF4C-9B93-054732231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92" y="1664"/>
                  <a:ext cx="1241" cy="526"/>
                </a:xfrm>
                <a:prstGeom prst="rect">
                  <a:avLst/>
                </a:prstGeom>
                <a:blipFill>
                  <a:blip r:embed="rId4"/>
                  <a:stretch>
                    <a:fillRect l="-1124" r="-2247" b="-214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400" name="Text Box 13">
                  <a:extLst>
                    <a:ext uri="{FF2B5EF4-FFF2-40B4-BE49-F238E27FC236}">
                      <a16:creationId xmlns:a16="http://schemas.microsoft.com/office/drawing/2014/main" id="{0C6B5B26-43E6-5D48-ACBA-ABA304F921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3" y="752"/>
                  <a:ext cx="1429" cy="526"/>
                </a:xfrm>
                <a:prstGeom prst="rect">
                  <a:avLst/>
                </a:prstGeom>
                <a:blipFill>
                  <a:blip r:embed="rId5"/>
                  <a:stretch>
                    <a:fillRect l="-1980" r="-1980" b="-1904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1CFD59BE-867C-7F49-8A2E-58CC4440EB42}"/>
              </a:ext>
            </a:extLst>
          </p:cNvPr>
          <p:cNvSpPr/>
          <p:nvPr/>
        </p:nvSpPr>
        <p:spPr bwMode="auto">
          <a:xfrm>
            <a:off x="-990600" y="3539342"/>
            <a:ext cx="4955780" cy="5048086"/>
          </a:xfrm>
          <a:prstGeom prst="arc">
            <a:avLst>
              <a:gd name="adj1" fmla="val 17261787"/>
              <a:gd name="adj2" fmla="val 191373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/>
              <p:nvPr/>
            </p:nvSpPr>
            <p:spPr>
              <a:xfrm>
                <a:off x="6143496" y="1835758"/>
                <a:ext cx="42318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′=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−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6B79F5-7856-224B-BD8A-47A7AAB1F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496" y="1835758"/>
                <a:ext cx="4231863" cy="523220"/>
              </a:xfrm>
              <a:prstGeom prst="rect">
                <a:avLst/>
              </a:prstGeom>
              <a:blipFill>
                <a:blip r:embed="rId6"/>
                <a:stretch>
                  <a:fillRect l="-599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/>
              <p:nvPr/>
            </p:nvSpPr>
            <p:spPr>
              <a:xfrm>
                <a:off x="6112100" y="2514600"/>
                <a:ext cx="42511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′=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sin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+ 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𝑦</m:t>
                      </m:r>
                      <m:r>
                        <a:rPr lang="en-US" alt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cos</m:t>
                      </m:r>
                      <m:r>
                        <a:rPr lang="en-US" alt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⁡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AE1107-C6C0-E24A-B101-0C7B5BC7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00" y="2514600"/>
                <a:ext cx="4251100" cy="523220"/>
              </a:xfrm>
              <a:prstGeom prst="rect">
                <a:avLst/>
              </a:prstGeom>
              <a:blipFill>
                <a:blip r:embed="rId7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E06FB-0879-2A43-9B2E-CF784B1C372C}"/>
                  </a:ext>
                </a:extLst>
              </p:cNvPr>
              <p:cNvSpPr txBox="1"/>
              <p:nvPr/>
            </p:nvSpPr>
            <p:spPr>
              <a:xfrm>
                <a:off x="5756566" y="3806239"/>
                <a:ext cx="4835234" cy="1849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7030A0"/>
                    </a:solidFill>
                  </a:rPr>
                  <a:t>In matrix form:</a:t>
                </a:r>
                <a:br>
                  <a:rPr lang="en-US" sz="2800" dirty="0">
                    <a:solidFill>
                      <a:srgbClr val="7030A0"/>
                    </a:solidFill>
                  </a:rPr>
                </a:b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7E06FB-0879-2A43-9B2E-CF784B1C3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566" y="3806239"/>
                <a:ext cx="4835234" cy="1849032"/>
              </a:xfrm>
              <a:prstGeom prst="rect">
                <a:avLst/>
              </a:prstGeom>
              <a:blipFill>
                <a:blip r:embed="rId8"/>
                <a:stretch>
                  <a:fillRect t="-4138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9F274BA-E6DE-6640-8A47-DE3F26964F08}"/>
              </a:ext>
            </a:extLst>
          </p:cNvPr>
          <p:cNvSpPr/>
          <p:nvPr/>
        </p:nvSpPr>
        <p:spPr bwMode="auto">
          <a:xfrm>
            <a:off x="5943600" y="1676401"/>
            <a:ext cx="4431759" cy="161291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7F3B3-9BC2-2A45-9E5D-2E05295FBE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" y="914400"/>
                <a:ext cx="10972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2D rotation in matrix form: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Note: even though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n-US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n-US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en-US" dirty="0"/>
                  <a:t>are </a:t>
                </a:r>
                <a:r>
                  <a:rPr lang="en-US" altLang="en-US" i="1" dirty="0"/>
                  <a:t>nonlinear</a:t>
                </a:r>
                <a:r>
                  <a:rPr lang="en-US" altLang="en-US" dirty="0"/>
                  <a:t> functions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en-US" dirty="0"/>
                  <a:t> are </a:t>
                </a:r>
                <a:r>
                  <a:rPr lang="en-US" altLang="en-US" i="1" dirty="0"/>
                  <a:t>linear</a:t>
                </a:r>
                <a:r>
                  <a:rPr lang="en-US" altLang="en-US" dirty="0"/>
                  <a:t> combinations of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What is the inverse transformation?</a:t>
                </a:r>
              </a:p>
              <a:p>
                <a:pPr lvl="1"/>
                <a:r>
                  <a:rPr lang="en-US" altLang="en-US" sz="2400" dirty="0"/>
                  <a:t>Rotation by </a:t>
                </a:r>
                <a:r>
                  <a:rPr lang="en-US" altLang="en-US" sz="2400" dirty="0">
                    <a:solidFill>
                      <a:srgbClr val="C00000"/>
                    </a:solidFill>
                  </a:rPr>
                  <a:t>–</a:t>
                </a:r>
                <a14:m>
                  <m:oMath xmlns:m="http://schemas.openxmlformats.org/officeDocument/2006/math">
                    <m:r>
                      <a:rPr lang="el-GR" alt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/>
                  <a:t>For rotation matrices,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7F3B3-9BC2-2A45-9E5D-2E05295FB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14400"/>
                <a:ext cx="10972800" cy="5257800"/>
              </a:xfrm>
              <a:blipFill>
                <a:blip r:embed="rId2"/>
                <a:stretch>
                  <a:fillRect l="-1042" t="-1449" r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0" name="Rectangle 2">
            <a:extLst>
              <a:ext uri="{FF2B5EF4-FFF2-40B4-BE49-F238E27FC236}">
                <a16:creationId xmlns:a16="http://schemas.microsoft.com/office/drawing/2014/main" id="{287B2A0E-D992-4247-B719-6492BFF6BA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p:sp>
        <p:nvSpPr>
          <p:cNvPr id="17414" name="AutoShape 7">
            <a:extLst>
              <a:ext uri="{FF2B5EF4-FFF2-40B4-BE49-F238E27FC236}">
                <a16:creationId xmlns:a16="http://schemas.microsoft.com/office/drawing/2014/main" id="{9D531436-52E0-5645-89F1-5D708865EDBD}"/>
              </a:ext>
            </a:extLst>
          </p:cNvPr>
          <p:cNvSpPr>
            <a:spLocks/>
          </p:cNvSpPr>
          <p:nvPr/>
        </p:nvSpPr>
        <p:spPr bwMode="auto">
          <a:xfrm rot="16200000">
            <a:off x="5558632" y="1561259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5" name="Text Box 8">
                <a:extLst>
                  <a:ext uri="{FF2B5EF4-FFF2-40B4-BE49-F238E27FC236}">
                    <a16:creationId xmlns:a16="http://schemas.microsoft.com/office/drawing/2014/main" id="{3E73B951-3B9E-5F40-BFC1-2AAB890944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23568" y="2905780"/>
                <a:ext cx="1024832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  <m:r>
                        <a:rPr lang="en-US" altLang="en-US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)</m:t>
                      </m:r>
                    </m:oMath>
                  </m:oMathPara>
                </a14:m>
                <a:endParaRPr lang="en-US" altLang="en-US" sz="2800" b="1" i="1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5" name="Text Box 8">
                <a:extLst>
                  <a:ext uri="{FF2B5EF4-FFF2-40B4-BE49-F238E27FC236}">
                    <a16:creationId xmlns:a16="http://schemas.microsoft.com/office/drawing/2014/main" id="{3E73B951-3B9E-5F40-BFC1-2AAB89094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3568" y="2905780"/>
                <a:ext cx="1024832" cy="523220"/>
              </a:xfrm>
              <a:prstGeom prst="rect">
                <a:avLst/>
              </a:prstGeom>
              <a:blipFill>
                <a:blip r:embed="rId3"/>
                <a:stretch>
                  <a:fillRect r="-1220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A56F6A-093D-E041-818D-3A62545C23FA}"/>
                  </a:ext>
                </a:extLst>
              </p:cNvPr>
              <p:cNvSpPr/>
              <p:nvPr/>
            </p:nvSpPr>
            <p:spPr>
              <a:xfrm>
                <a:off x="3052909" y="1698472"/>
                <a:ext cx="4835234" cy="924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l-GR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𝜃</m:t>
                              </m:r>
                              <m:r>
                                <a:rPr lang="en-US" alt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2" charset="2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A56F6A-093D-E041-818D-3A62545C2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909" y="1698472"/>
                <a:ext cx="4835234" cy="924548"/>
              </a:xfrm>
              <a:prstGeom prst="rect">
                <a:avLst/>
              </a:prstGeom>
              <a:blipFill>
                <a:blip r:embed="rId4"/>
                <a:stretch>
                  <a:fillRect t="-2703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371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3048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6482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8805864" y="925512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9440864" y="25908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10253664" y="41910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72892" y="3733800"/>
            <a:ext cx="8001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14804-21B0-23BF-9C5A-6DB9C00DE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6591"/>
            <a:ext cx="10483651" cy="4108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C92CA-43CF-4CF3-B611-3F1E7A7B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5842000"/>
            <a:ext cx="11464235" cy="9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41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9D344-8911-DEA7-2465-2E1FDA1D3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53133"/>
            <a:ext cx="11277600" cy="64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09B9E-1BC6-490F-E2E5-EDE62B86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04" y="1817121"/>
            <a:ext cx="10542896" cy="40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648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45E6-93BD-7401-7B20-F5CA650B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2" y="1738316"/>
            <a:ext cx="10210800" cy="3903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259D2-558A-1901-06E7-2EB0DA2AE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72" y="6172200"/>
            <a:ext cx="10367337" cy="5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08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575-ABEC-C278-19C8-91D76D49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341-7FAF-6D46-8FE8-928CFE144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19D9-7FDA-53FD-3580-14209684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9" y="900116"/>
            <a:ext cx="11660886" cy="790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81F45F-B595-21FC-4BFB-80134EC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95437"/>
            <a:ext cx="9067800" cy="396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7B4DB-5E66-F9AD-2B09-3E45CB20B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5" y="5997568"/>
            <a:ext cx="10557320" cy="6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83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9FBE5B4-95E1-014B-9DEB-FCEDA57A1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938594-5C4A-264A-B33B-E9DD81918E6C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4516557" y="914400"/>
                <a:ext cx="2798643" cy="5257800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b="0" dirty="0">
                  <a:solidFill>
                    <a:srgbClr val="7030A0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938594-5C4A-264A-B33B-E9DD81918E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16557" y="914400"/>
                <a:ext cx="2798643" cy="5257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4">
            <a:extLst>
              <a:ext uri="{FF2B5EF4-FFF2-40B4-BE49-F238E27FC236}">
                <a16:creationId xmlns:a16="http://schemas.microsoft.com/office/drawing/2014/main" id="{D22C748B-E275-B743-B3B2-D45AB4306A36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3" name="Line 5">
              <a:extLst>
                <a:ext uri="{FF2B5EF4-FFF2-40B4-BE49-F238E27FC236}">
                  <a16:creationId xmlns:a16="http://schemas.microsoft.com/office/drawing/2014/main" id="{2ECF712E-C467-6341-82F2-4E9F1A3FDC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93162EC-BC9D-AD45-B414-0A220F8B1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DF973479-FBA5-7349-933F-6F06FE50B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8">
              <a:extLst>
                <a:ext uri="{FF2B5EF4-FFF2-40B4-BE49-F238E27FC236}">
                  <a16:creationId xmlns:a16="http://schemas.microsoft.com/office/drawing/2014/main" id="{1498F8FA-7F26-494A-AE67-92C03D1DF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9">
              <a:extLst>
                <a:ext uri="{FF2B5EF4-FFF2-40B4-BE49-F238E27FC236}">
                  <a16:creationId xmlns:a16="http://schemas.microsoft.com/office/drawing/2014/main" id="{AC9E3460-9A63-8641-BDA1-0A2B1FD68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0">
              <a:extLst>
                <a:ext uri="{FF2B5EF4-FFF2-40B4-BE49-F238E27FC236}">
                  <a16:creationId xmlns:a16="http://schemas.microsoft.com/office/drawing/2014/main" id="{367136CB-0951-0C4C-8E61-2B48AC936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1">
              <a:extLst>
                <a:ext uri="{FF2B5EF4-FFF2-40B4-BE49-F238E27FC236}">
                  <a16:creationId xmlns:a16="http://schemas.microsoft.com/office/drawing/2014/main" id="{86C7E6D5-40F6-1A41-AB90-5BD4A6EA6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2">
              <a:extLst>
                <a:ext uri="{FF2B5EF4-FFF2-40B4-BE49-F238E27FC236}">
                  <a16:creationId xmlns:a16="http://schemas.microsoft.com/office/drawing/2014/main" id="{82C8267E-8774-F24A-857B-4B4073BD5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B2E6F169-BB85-994F-BB71-AF4E501C9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4">
              <a:extLst>
                <a:ext uri="{FF2B5EF4-FFF2-40B4-BE49-F238E27FC236}">
                  <a16:creationId xmlns:a16="http://schemas.microsoft.com/office/drawing/2014/main" id="{7023B2B0-92B7-2746-A7C9-4474F0BF7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5">
              <a:extLst>
                <a:ext uri="{FF2B5EF4-FFF2-40B4-BE49-F238E27FC236}">
                  <a16:creationId xmlns:a16="http://schemas.microsoft.com/office/drawing/2014/main" id="{C9F9C8A1-2D2C-6B47-8983-801DC6A24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3D643E02-B66A-4344-9D1A-1895A859F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F22078A3-26E3-C444-9FFB-4EB4DF15F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35A71073-8C1C-064F-BCAB-EDFCDEAE96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AD5B10E5-F023-384C-B326-6F7C64EFB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D8B9E43B-7D44-E742-8354-35B28C92E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4DF29D1F-CE2D-9541-A4B3-1E6D8A77B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0B5CB58A-8BCA-6A4B-812B-9E1E23367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" name="Group 23">
            <a:extLst>
              <a:ext uri="{FF2B5EF4-FFF2-40B4-BE49-F238E27FC236}">
                <a16:creationId xmlns:a16="http://schemas.microsoft.com/office/drawing/2014/main" id="{93F1B7EC-9711-4649-A39F-AA588480193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72" name="Freeform 24" descr="Horizontal brick">
              <a:extLst>
                <a:ext uri="{FF2B5EF4-FFF2-40B4-BE49-F238E27FC236}">
                  <a16:creationId xmlns:a16="http://schemas.microsoft.com/office/drawing/2014/main" id="{C312D439-8DFE-B144-A6B9-5CAF8E48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300F0CD0-B7BF-DE4A-8CF4-C082258FE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C168560A-6579-D241-82A5-33D7EB30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" name="Group 27">
            <a:extLst>
              <a:ext uri="{FF2B5EF4-FFF2-40B4-BE49-F238E27FC236}">
                <a16:creationId xmlns:a16="http://schemas.microsoft.com/office/drawing/2014/main" id="{7BBB188F-D31D-1C47-B938-48AC1503938D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E8C28FF3-53BA-F048-9EA0-A20557FE8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6CBFC7E4-9EEB-554C-A6B7-11B556AC7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30">
              <a:extLst>
                <a:ext uri="{FF2B5EF4-FFF2-40B4-BE49-F238E27FC236}">
                  <a16:creationId xmlns:a16="http://schemas.microsoft.com/office/drawing/2014/main" id="{60295F1E-3D71-1A4A-ADB6-E64461853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31">
              <a:extLst>
                <a:ext uri="{FF2B5EF4-FFF2-40B4-BE49-F238E27FC236}">
                  <a16:creationId xmlns:a16="http://schemas.microsoft.com/office/drawing/2014/main" id="{2449EA5A-8B97-BF4E-93B4-73DC649D0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32">
              <a:extLst>
                <a:ext uri="{FF2B5EF4-FFF2-40B4-BE49-F238E27FC236}">
                  <a16:creationId xmlns:a16="http://schemas.microsoft.com/office/drawing/2014/main" id="{4BEB19FB-AF25-5749-84C2-D7BB90FD3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01053BF2-390F-4149-B327-C8D686C1F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34">
              <a:extLst>
                <a:ext uri="{FF2B5EF4-FFF2-40B4-BE49-F238E27FC236}">
                  <a16:creationId xmlns:a16="http://schemas.microsoft.com/office/drawing/2014/main" id="{F501C94D-024B-5140-8A39-2349AD0C2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35">
              <a:extLst>
                <a:ext uri="{FF2B5EF4-FFF2-40B4-BE49-F238E27FC236}">
                  <a16:creationId xmlns:a16="http://schemas.microsoft.com/office/drawing/2014/main" id="{80E052E8-A2B0-914A-A863-1A05A999C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36">
              <a:extLst>
                <a:ext uri="{FF2B5EF4-FFF2-40B4-BE49-F238E27FC236}">
                  <a16:creationId xmlns:a16="http://schemas.microsoft.com/office/drawing/2014/main" id="{7A262193-3A7F-1A47-91EF-A15D5D626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37">
              <a:extLst>
                <a:ext uri="{FF2B5EF4-FFF2-40B4-BE49-F238E27FC236}">
                  <a16:creationId xmlns:a16="http://schemas.microsoft.com/office/drawing/2014/main" id="{D928EE21-9DC8-3246-A5B0-D9F65D2FD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38">
              <a:extLst>
                <a:ext uri="{FF2B5EF4-FFF2-40B4-BE49-F238E27FC236}">
                  <a16:creationId xmlns:a16="http://schemas.microsoft.com/office/drawing/2014/main" id="{F2CC82CF-2520-AD4A-B3F7-94477182F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9">
              <a:extLst>
                <a:ext uri="{FF2B5EF4-FFF2-40B4-BE49-F238E27FC236}">
                  <a16:creationId xmlns:a16="http://schemas.microsoft.com/office/drawing/2014/main" id="{87C0694F-BA88-584C-B909-B3BC43DE98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40">
              <a:extLst>
                <a:ext uri="{FF2B5EF4-FFF2-40B4-BE49-F238E27FC236}">
                  <a16:creationId xmlns:a16="http://schemas.microsoft.com/office/drawing/2014/main" id="{0318C16B-4EB1-3E42-96FA-DAC983963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41">
              <a:extLst>
                <a:ext uri="{FF2B5EF4-FFF2-40B4-BE49-F238E27FC236}">
                  <a16:creationId xmlns:a16="http://schemas.microsoft.com/office/drawing/2014/main" id="{0F995672-E72C-A84C-86F5-C15C782783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42">
              <a:extLst>
                <a:ext uri="{FF2B5EF4-FFF2-40B4-BE49-F238E27FC236}">
                  <a16:creationId xmlns:a16="http://schemas.microsoft.com/office/drawing/2014/main" id="{E173913D-2EF2-1F49-B447-6B720D6087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43">
              <a:extLst>
                <a:ext uri="{FF2B5EF4-FFF2-40B4-BE49-F238E27FC236}">
                  <a16:creationId xmlns:a16="http://schemas.microsoft.com/office/drawing/2014/main" id="{44051D19-06AF-1C4E-8445-7CDEFFD6B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44">
              <a:extLst>
                <a:ext uri="{FF2B5EF4-FFF2-40B4-BE49-F238E27FC236}">
                  <a16:creationId xmlns:a16="http://schemas.microsoft.com/office/drawing/2014/main" id="{C15E2261-C354-7240-B016-5778FFA2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Line 45">
              <a:extLst>
                <a:ext uri="{FF2B5EF4-FFF2-40B4-BE49-F238E27FC236}">
                  <a16:creationId xmlns:a16="http://schemas.microsoft.com/office/drawing/2014/main" id="{F1FFEC1A-0241-8440-AFEA-E4FEAA7D8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" name="AutoShape 50">
            <a:extLst>
              <a:ext uri="{FF2B5EF4-FFF2-40B4-BE49-F238E27FC236}">
                <a16:creationId xmlns:a16="http://schemas.microsoft.com/office/drawing/2014/main" id="{F51BFF0D-8C60-DF45-9C8C-E241FCFD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95" name="Group 23">
            <a:extLst>
              <a:ext uri="{FF2B5EF4-FFF2-40B4-BE49-F238E27FC236}">
                <a16:creationId xmlns:a16="http://schemas.microsoft.com/office/drawing/2014/main" id="{1F0DE5B6-4BCE-4E46-8F4D-225F115605C5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4267201"/>
            <a:ext cx="914400" cy="1066800"/>
            <a:chOff x="1440" y="2928"/>
            <a:chExt cx="576" cy="672"/>
          </a:xfrm>
        </p:grpSpPr>
        <p:sp>
          <p:nvSpPr>
            <p:cNvPr id="96" name="Freeform 24" descr="Horizontal brick">
              <a:extLst>
                <a:ext uri="{FF2B5EF4-FFF2-40B4-BE49-F238E27FC236}">
                  <a16:creationId xmlns:a16="http://schemas.microsoft.com/office/drawing/2014/main" id="{39EEA7F8-63F0-F24D-8C7D-3F4C563A8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25">
              <a:extLst>
                <a:ext uri="{FF2B5EF4-FFF2-40B4-BE49-F238E27FC236}">
                  <a16:creationId xmlns:a16="http://schemas.microsoft.com/office/drawing/2014/main" id="{6E340198-F40C-6347-8EC0-3E68A763D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4C48DF80-E2B1-054C-AE7B-971408CC2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 Box 48">
                <a:extLst>
                  <a:ext uri="{FF2B5EF4-FFF2-40B4-BE49-F238E27FC236}">
                    <a16:creationId xmlns:a16="http://schemas.microsoft.com/office/drawing/2014/main" id="{BD4B105A-C43A-5B42-9B11-F890EA630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5188803"/>
                <a:ext cx="12088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𝑡</m:t>
                      </m:r>
                      <m:r>
                        <a:rPr lang="en-US" altLang="en-US" i="1" baseline="-25000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𝑥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= 2</m:t>
                      </m:r>
                    </m:oMath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i="1" baseline="-250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= 1</m:t>
                      </m:r>
                    </m:oMath>
                  </m:oMathPara>
                </a14:m>
                <a:endParaRPr lang="en-US" altLang="en-US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 Box 48">
                <a:extLst>
                  <a:ext uri="{FF2B5EF4-FFF2-40B4-BE49-F238E27FC236}">
                    <a16:creationId xmlns:a16="http://schemas.microsoft.com/office/drawing/2014/main" id="{BD4B105A-C43A-5B42-9B11-F890EA630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5188803"/>
                <a:ext cx="1208857" cy="830997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5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2B94BCD-062C-E24F-B604-E21AF77AE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Uniform scaling</a:t>
            </a:r>
          </a:p>
        </p:txBody>
      </p:sp>
      <p:grpSp>
        <p:nvGrpSpPr>
          <p:cNvPr id="9220" name="Group 4">
            <a:extLst>
              <a:ext uri="{FF2B5EF4-FFF2-40B4-BE49-F238E27FC236}">
                <a16:creationId xmlns:a16="http://schemas.microsoft.com/office/drawing/2014/main" id="{A45B8259-37B7-DD48-9733-2895024BC15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9250" name="Line 5">
              <a:extLst>
                <a:ext uri="{FF2B5EF4-FFF2-40B4-BE49-F238E27FC236}">
                  <a16:creationId xmlns:a16="http://schemas.microsoft.com/office/drawing/2014/main" id="{DF38F8BA-DC3F-8E45-A6CF-6145F64DD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1" name="Line 6">
              <a:extLst>
                <a:ext uri="{FF2B5EF4-FFF2-40B4-BE49-F238E27FC236}">
                  <a16:creationId xmlns:a16="http://schemas.microsoft.com/office/drawing/2014/main" id="{B9E747E5-800C-2D4A-B53E-419F86E98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2" name="Line 7">
              <a:extLst>
                <a:ext uri="{FF2B5EF4-FFF2-40B4-BE49-F238E27FC236}">
                  <a16:creationId xmlns:a16="http://schemas.microsoft.com/office/drawing/2014/main" id="{1578AE37-D92C-614C-B540-45A6D29BB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3" name="Line 8">
              <a:extLst>
                <a:ext uri="{FF2B5EF4-FFF2-40B4-BE49-F238E27FC236}">
                  <a16:creationId xmlns:a16="http://schemas.microsoft.com/office/drawing/2014/main" id="{D85D0965-A290-5A4E-BDF2-37D5D9CEE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4" name="Line 9">
              <a:extLst>
                <a:ext uri="{FF2B5EF4-FFF2-40B4-BE49-F238E27FC236}">
                  <a16:creationId xmlns:a16="http://schemas.microsoft.com/office/drawing/2014/main" id="{E0660F4A-C965-FB41-BDB8-AB48E5AF5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5" name="Line 10">
              <a:extLst>
                <a:ext uri="{FF2B5EF4-FFF2-40B4-BE49-F238E27FC236}">
                  <a16:creationId xmlns:a16="http://schemas.microsoft.com/office/drawing/2014/main" id="{00299DC8-4B7A-3B42-96E4-67C5F9D56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11">
              <a:extLst>
                <a:ext uri="{FF2B5EF4-FFF2-40B4-BE49-F238E27FC236}">
                  <a16:creationId xmlns:a16="http://schemas.microsoft.com/office/drawing/2014/main" id="{DA478774-FECF-914E-9195-B25363572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7" name="Line 12">
              <a:extLst>
                <a:ext uri="{FF2B5EF4-FFF2-40B4-BE49-F238E27FC236}">
                  <a16:creationId xmlns:a16="http://schemas.microsoft.com/office/drawing/2014/main" id="{C32D9689-CEE8-CE4B-9FBA-E43B9B8D1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8" name="Line 13">
              <a:extLst>
                <a:ext uri="{FF2B5EF4-FFF2-40B4-BE49-F238E27FC236}">
                  <a16:creationId xmlns:a16="http://schemas.microsoft.com/office/drawing/2014/main" id="{2B952257-129B-F849-A9EF-DD07536A0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9" name="Line 14">
              <a:extLst>
                <a:ext uri="{FF2B5EF4-FFF2-40B4-BE49-F238E27FC236}">
                  <a16:creationId xmlns:a16="http://schemas.microsoft.com/office/drawing/2014/main" id="{AA121BF1-E707-0F4E-BA24-3F2108AA1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Line 15">
              <a:extLst>
                <a:ext uri="{FF2B5EF4-FFF2-40B4-BE49-F238E27FC236}">
                  <a16:creationId xmlns:a16="http://schemas.microsoft.com/office/drawing/2014/main" id="{B269E90C-633B-034A-8E87-E696203AC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Line 16">
              <a:extLst>
                <a:ext uri="{FF2B5EF4-FFF2-40B4-BE49-F238E27FC236}">
                  <a16:creationId xmlns:a16="http://schemas.microsoft.com/office/drawing/2014/main" id="{8D37D355-3623-AE4B-B6C1-44D3521E4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2" name="Line 17">
              <a:extLst>
                <a:ext uri="{FF2B5EF4-FFF2-40B4-BE49-F238E27FC236}">
                  <a16:creationId xmlns:a16="http://schemas.microsoft.com/office/drawing/2014/main" id="{3FE8CEAC-639B-4F48-9011-FE4F9BD9A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3" name="Line 18">
              <a:extLst>
                <a:ext uri="{FF2B5EF4-FFF2-40B4-BE49-F238E27FC236}">
                  <a16:creationId xmlns:a16="http://schemas.microsoft.com/office/drawing/2014/main" id="{36EB1912-F66B-4043-8BF2-54369CFD9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4" name="Line 19">
              <a:extLst>
                <a:ext uri="{FF2B5EF4-FFF2-40B4-BE49-F238E27FC236}">
                  <a16:creationId xmlns:a16="http://schemas.microsoft.com/office/drawing/2014/main" id="{FB09CF35-D986-0D42-962F-F50F0252D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5" name="Line 20">
              <a:extLst>
                <a:ext uri="{FF2B5EF4-FFF2-40B4-BE49-F238E27FC236}">
                  <a16:creationId xmlns:a16="http://schemas.microsoft.com/office/drawing/2014/main" id="{7472E80B-DAE7-FA4B-B806-B4E0EAAA6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6" name="Line 21">
              <a:extLst>
                <a:ext uri="{FF2B5EF4-FFF2-40B4-BE49-F238E27FC236}">
                  <a16:creationId xmlns:a16="http://schemas.microsoft.com/office/drawing/2014/main" id="{C92057A2-A6A5-D04B-86CC-75531EE7A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7" name="Line 22">
              <a:extLst>
                <a:ext uri="{FF2B5EF4-FFF2-40B4-BE49-F238E27FC236}">
                  <a16:creationId xmlns:a16="http://schemas.microsoft.com/office/drawing/2014/main" id="{C23ED0D7-A5DE-8646-90AE-35A11080B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1" name="Group 23">
            <a:extLst>
              <a:ext uri="{FF2B5EF4-FFF2-40B4-BE49-F238E27FC236}">
                <a16:creationId xmlns:a16="http://schemas.microsoft.com/office/drawing/2014/main" id="{6F442BED-40D7-7E4F-9D45-C221A94CF851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9247" name="Freeform 24" descr="Horizontal brick">
              <a:extLst>
                <a:ext uri="{FF2B5EF4-FFF2-40B4-BE49-F238E27FC236}">
                  <a16:creationId xmlns:a16="http://schemas.microsoft.com/office/drawing/2014/main" id="{DE6F9743-3D26-FB41-91CD-4576E0164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8" name="Rectangle 25">
              <a:extLst>
                <a:ext uri="{FF2B5EF4-FFF2-40B4-BE49-F238E27FC236}">
                  <a16:creationId xmlns:a16="http://schemas.microsoft.com/office/drawing/2014/main" id="{68BAF9E5-CA73-4743-A928-B7F5CBAB3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49" name="Freeform 26">
              <a:extLst>
                <a:ext uri="{FF2B5EF4-FFF2-40B4-BE49-F238E27FC236}">
                  <a16:creationId xmlns:a16="http://schemas.microsoft.com/office/drawing/2014/main" id="{0DF10A3C-A864-D241-8226-ECEEB521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2" name="Group 27">
            <a:extLst>
              <a:ext uri="{FF2B5EF4-FFF2-40B4-BE49-F238E27FC236}">
                <a16:creationId xmlns:a16="http://schemas.microsoft.com/office/drawing/2014/main" id="{5D24B468-8C82-894F-B544-69CA1FE1D4B0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9229" name="Line 28">
              <a:extLst>
                <a:ext uri="{FF2B5EF4-FFF2-40B4-BE49-F238E27FC236}">
                  <a16:creationId xmlns:a16="http://schemas.microsoft.com/office/drawing/2014/main" id="{CBFC1EE1-8262-D745-86EA-A8F1867B3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29">
              <a:extLst>
                <a:ext uri="{FF2B5EF4-FFF2-40B4-BE49-F238E27FC236}">
                  <a16:creationId xmlns:a16="http://schemas.microsoft.com/office/drawing/2014/main" id="{E03CE0B6-FE69-A646-87E3-E697A52A3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Line 30">
              <a:extLst>
                <a:ext uri="{FF2B5EF4-FFF2-40B4-BE49-F238E27FC236}">
                  <a16:creationId xmlns:a16="http://schemas.microsoft.com/office/drawing/2014/main" id="{0823BEBB-188E-E642-935E-329A3C9F69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Line 31">
              <a:extLst>
                <a:ext uri="{FF2B5EF4-FFF2-40B4-BE49-F238E27FC236}">
                  <a16:creationId xmlns:a16="http://schemas.microsoft.com/office/drawing/2014/main" id="{E447625B-1F86-EA42-949E-CD29C098F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Line 32">
              <a:extLst>
                <a:ext uri="{FF2B5EF4-FFF2-40B4-BE49-F238E27FC236}">
                  <a16:creationId xmlns:a16="http://schemas.microsoft.com/office/drawing/2014/main" id="{51A1A50D-487F-A741-86D9-F42B1AB7B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Line 33">
              <a:extLst>
                <a:ext uri="{FF2B5EF4-FFF2-40B4-BE49-F238E27FC236}">
                  <a16:creationId xmlns:a16="http://schemas.microsoft.com/office/drawing/2014/main" id="{169250EF-5EC5-C84B-A437-2D6214FC1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Line 34">
              <a:extLst>
                <a:ext uri="{FF2B5EF4-FFF2-40B4-BE49-F238E27FC236}">
                  <a16:creationId xmlns:a16="http://schemas.microsoft.com/office/drawing/2014/main" id="{DAAB884E-1869-8745-9890-A123E3362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Line 35">
              <a:extLst>
                <a:ext uri="{FF2B5EF4-FFF2-40B4-BE49-F238E27FC236}">
                  <a16:creationId xmlns:a16="http://schemas.microsoft.com/office/drawing/2014/main" id="{EAD3277F-A5D1-B34D-B4D0-93D4E576B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Line 36">
              <a:extLst>
                <a:ext uri="{FF2B5EF4-FFF2-40B4-BE49-F238E27FC236}">
                  <a16:creationId xmlns:a16="http://schemas.microsoft.com/office/drawing/2014/main" id="{1D0D677F-B586-A34F-B6C4-316B3699C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Line 37">
              <a:extLst>
                <a:ext uri="{FF2B5EF4-FFF2-40B4-BE49-F238E27FC236}">
                  <a16:creationId xmlns:a16="http://schemas.microsoft.com/office/drawing/2014/main" id="{432A2B6C-FB68-D04D-A4FB-A299D65E8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Line 38">
              <a:extLst>
                <a:ext uri="{FF2B5EF4-FFF2-40B4-BE49-F238E27FC236}">
                  <a16:creationId xmlns:a16="http://schemas.microsoft.com/office/drawing/2014/main" id="{9EEDDBF6-C8A7-B94D-8840-1BDDE38EF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Line 39">
              <a:extLst>
                <a:ext uri="{FF2B5EF4-FFF2-40B4-BE49-F238E27FC236}">
                  <a16:creationId xmlns:a16="http://schemas.microsoft.com/office/drawing/2014/main" id="{1CDCB01C-8047-7F41-BC72-35127E3C9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Line 40">
              <a:extLst>
                <a:ext uri="{FF2B5EF4-FFF2-40B4-BE49-F238E27FC236}">
                  <a16:creationId xmlns:a16="http://schemas.microsoft.com/office/drawing/2014/main" id="{4A8C56F1-6142-9849-817E-340BFEDFF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Line 41">
              <a:extLst>
                <a:ext uri="{FF2B5EF4-FFF2-40B4-BE49-F238E27FC236}">
                  <a16:creationId xmlns:a16="http://schemas.microsoft.com/office/drawing/2014/main" id="{0090749A-BA0E-E442-ADE3-B7998AF610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42">
              <a:extLst>
                <a:ext uri="{FF2B5EF4-FFF2-40B4-BE49-F238E27FC236}">
                  <a16:creationId xmlns:a16="http://schemas.microsoft.com/office/drawing/2014/main" id="{834CC295-2E19-5140-BFA0-50D8F8076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Line 43">
              <a:extLst>
                <a:ext uri="{FF2B5EF4-FFF2-40B4-BE49-F238E27FC236}">
                  <a16:creationId xmlns:a16="http://schemas.microsoft.com/office/drawing/2014/main" id="{71C4396E-0622-4F46-9B1B-F6BE558C2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Line 44">
              <a:extLst>
                <a:ext uri="{FF2B5EF4-FFF2-40B4-BE49-F238E27FC236}">
                  <a16:creationId xmlns:a16="http://schemas.microsoft.com/office/drawing/2014/main" id="{A7ACC028-C6AD-9146-BFB5-2329375B7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Line 45">
              <a:extLst>
                <a:ext uri="{FF2B5EF4-FFF2-40B4-BE49-F238E27FC236}">
                  <a16:creationId xmlns:a16="http://schemas.microsoft.com/office/drawing/2014/main" id="{29A36F63-CBCF-4841-9B9A-E9D2855D3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3" name="Group 46">
            <a:extLst>
              <a:ext uri="{FF2B5EF4-FFF2-40B4-BE49-F238E27FC236}">
                <a16:creationId xmlns:a16="http://schemas.microsoft.com/office/drawing/2014/main" id="{E8619DC7-CA3F-A84B-930F-7DEFF0AAA5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9226" name="Freeform 47" descr="Horizontal brick">
              <a:extLst>
                <a:ext uri="{FF2B5EF4-FFF2-40B4-BE49-F238E27FC236}">
                  <a16:creationId xmlns:a16="http://schemas.microsoft.com/office/drawing/2014/main" id="{B589882E-EA1A-AE4F-9680-A1E8598F12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" name="Rectangle 48">
              <a:extLst>
                <a:ext uri="{FF2B5EF4-FFF2-40B4-BE49-F238E27FC236}">
                  <a16:creationId xmlns:a16="http://schemas.microsoft.com/office/drawing/2014/main" id="{559696F1-AF08-9841-929C-03B4F7CA86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28" name="Freeform 49">
              <a:extLst>
                <a:ext uri="{FF2B5EF4-FFF2-40B4-BE49-F238E27FC236}">
                  <a16:creationId xmlns:a16="http://schemas.microsoft.com/office/drawing/2014/main" id="{79BBD1ED-5436-A547-BFC5-48CCB64EC6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4" name="AutoShape 50">
            <a:extLst>
              <a:ext uri="{FF2B5EF4-FFF2-40B4-BE49-F238E27FC236}">
                <a16:creationId xmlns:a16="http://schemas.microsoft.com/office/drawing/2014/main" id="{FDF62012-5B60-7F49-AFFE-CE82E799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51">
                <a:extLst>
                  <a:ext uri="{FF2B5EF4-FFF2-40B4-BE49-F238E27FC236}">
                    <a16:creationId xmlns:a16="http://schemas.microsoft.com/office/drawing/2014/main" id="{BA814751-C4DE-4141-9B98-6D12654493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1656" y="5103168"/>
                <a:ext cx="11153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𝑠</m:t>
                      </m:r>
                      <m:r>
                        <a:rPr lang="en-US" altLang="en-US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=</m:t>
                      </m:r>
                      <m:r>
                        <a:rPr lang="en-US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 pitchFamily="2" charset="2"/>
                        </a:rPr>
                        <m:t> </m:t>
                      </m:r>
                      <m:r>
                        <a:rPr lang="en-US" alt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en-US" dirty="0">
                  <a:solidFill>
                    <a:srgbClr val="C0000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25" name="Text Box 51">
                <a:extLst>
                  <a:ext uri="{FF2B5EF4-FFF2-40B4-BE49-F238E27FC236}">
                    <a16:creationId xmlns:a16="http://schemas.microsoft.com/office/drawing/2014/main" id="{BA814751-C4DE-4141-9B98-6D1265449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1656" y="5103168"/>
                <a:ext cx="1115305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Placeholder 2">
                <a:extLst>
                  <a:ext uri="{FF2B5EF4-FFF2-40B4-BE49-F238E27FC236}">
                    <a16:creationId xmlns:a16="http://schemas.microsoft.com/office/drawing/2014/main" id="{5212909C-785D-2548-87E7-AF3D9D3CCA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54" name="Text Placeholder 2">
                <a:extLst>
                  <a:ext uri="{FF2B5EF4-FFF2-40B4-BE49-F238E27FC236}">
                    <a16:creationId xmlns:a16="http://schemas.microsoft.com/office/drawing/2014/main" id="{5212909C-785D-2548-87E7-AF3D9D3C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5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801E538E-1291-7F46-8DE1-267D3AAAD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Non-uniform scaling</a:t>
            </a:r>
          </a:p>
        </p:txBody>
      </p:sp>
      <p:grpSp>
        <p:nvGrpSpPr>
          <p:cNvPr id="11269" name="Group 5">
            <a:extLst>
              <a:ext uri="{FF2B5EF4-FFF2-40B4-BE49-F238E27FC236}">
                <a16:creationId xmlns:a16="http://schemas.microsoft.com/office/drawing/2014/main" id="{B92BB9F2-0A07-D54F-A4C0-EF7336B1883E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11299" name="Line 6">
              <a:extLst>
                <a:ext uri="{FF2B5EF4-FFF2-40B4-BE49-F238E27FC236}">
                  <a16:creationId xmlns:a16="http://schemas.microsoft.com/office/drawing/2014/main" id="{04EE75CE-9782-C14D-AE27-E5B29B7C6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Line 7">
              <a:extLst>
                <a:ext uri="{FF2B5EF4-FFF2-40B4-BE49-F238E27FC236}">
                  <a16:creationId xmlns:a16="http://schemas.microsoft.com/office/drawing/2014/main" id="{D56A63FD-FC1E-DE46-9310-1496ABECF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Line 8">
              <a:extLst>
                <a:ext uri="{FF2B5EF4-FFF2-40B4-BE49-F238E27FC236}">
                  <a16:creationId xmlns:a16="http://schemas.microsoft.com/office/drawing/2014/main" id="{D4569F93-C8B8-2A4C-B859-2E99E63D3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Line 9">
              <a:extLst>
                <a:ext uri="{FF2B5EF4-FFF2-40B4-BE49-F238E27FC236}">
                  <a16:creationId xmlns:a16="http://schemas.microsoft.com/office/drawing/2014/main" id="{9094A25E-F071-2A4E-A855-C2AA0F96D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Line 10">
              <a:extLst>
                <a:ext uri="{FF2B5EF4-FFF2-40B4-BE49-F238E27FC236}">
                  <a16:creationId xmlns:a16="http://schemas.microsoft.com/office/drawing/2014/main" id="{1843FC9A-B8B7-C342-95A3-37EFA665F8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4" name="Line 11">
              <a:extLst>
                <a:ext uri="{FF2B5EF4-FFF2-40B4-BE49-F238E27FC236}">
                  <a16:creationId xmlns:a16="http://schemas.microsoft.com/office/drawing/2014/main" id="{12796B5A-48A1-3F43-A062-4DC3B9116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Line 12">
              <a:extLst>
                <a:ext uri="{FF2B5EF4-FFF2-40B4-BE49-F238E27FC236}">
                  <a16:creationId xmlns:a16="http://schemas.microsoft.com/office/drawing/2014/main" id="{CA50BF21-2C17-674C-B595-644F92203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Line 13">
              <a:extLst>
                <a:ext uri="{FF2B5EF4-FFF2-40B4-BE49-F238E27FC236}">
                  <a16:creationId xmlns:a16="http://schemas.microsoft.com/office/drawing/2014/main" id="{E09FD9A0-EB98-C249-BD79-80226A1B0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7" name="Line 14">
              <a:extLst>
                <a:ext uri="{FF2B5EF4-FFF2-40B4-BE49-F238E27FC236}">
                  <a16:creationId xmlns:a16="http://schemas.microsoft.com/office/drawing/2014/main" id="{E66EBCA9-700D-0E45-87BB-15D0C1F1E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Line 15">
              <a:extLst>
                <a:ext uri="{FF2B5EF4-FFF2-40B4-BE49-F238E27FC236}">
                  <a16:creationId xmlns:a16="http://schemas.microsoft.com/office/drawing/2014/main" id="{546838D1-CA41-8546-A40D-2DA62B842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Line 16">
              <a:extLst>
                <a:ext uri="{FF2B5EF4-FFF2-40B4-BE49-F238E27FC236}">
                  <a16:creationId xmlns:a16="http://schemas.microsoft.com/office/drawing/2014/main" id="{A520FBE5-E3CF-6945-AF6A-A1765039D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Line 17">
              <a:extLst>
                <a:ext uri="{FF2B5EF4-FFF2-40B4-BE49-F238E27FC236}">
                  <a16:creationId xmlns:a16="http://schemas.microsoft.com/office/drawing/2014/main" id="{9A170139-C665-6D46-8A03-E7B4998DE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Line 18">
              <a:extLst>
                <a:ext uri="{FF2B5EF4-FFF2-40B4-BE49-F238E27FC236}">
                  <a16:creationId xmlns:a16="http://schemas.microsoft.com/office/drawing/2014/main" id="{048FF7EC-45BC-6F43-B487-208427696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Line 19">
              <a:extLst>
                <a:ext uri="{FF2B5EF4-FFF2-40B4-BE49-F238E27FC236}">
                  <a16:creationId xmlns:a16="http://schemas.microsoft.com/office/drawing/2014/main" id="{58D68EF7-F7AD-064B-9E1B-16DAAA93A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Line 20">
              <a:extLst>
                <a:ext uri="{FF2B5EF4-FFF2-40B4-BE49-F238E27FC236}">
                  <a16:creationId xmlns:a16="http://schemas.microsoft.com/office/drawing/2014/main" id="{C7035510-824E-CF4D-87C8-6CAC56D07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Line 21">
              <a:extLst>
                <a:ext uri="{FF2B5EF4-FFF2-40B4-BE49-F238E27FC236}">
                  <a16:creationId xmlns:a16="http://schemas.microsoft.com/office/drawing/2014/main" id="{4185EF5F-C6C4-7C45-8015-D2F8E7590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Line 22">
              <a:extLst>
                <a:ext uri="{FF2B5EF4-FFF2-40B4-BE49-F238E27FC236}">
                  <a16:creationId xmlns:a16="http://schemas.microsoft.com/office/drawing/2014/main" id="{CAFEDFED-5E8E-744A-B96B-026D6105F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Line 23">
              <a:extLst>
                <a:ext uri="{FF2B5EF4-FFF2-40B4-BE49-F238E27FC236}">
                  <a16:creationId xmlns:a16="http://schemas.microsoft.com/office/drawing/2014/main" id="{571AE45B-0845-CB44-A22A-8EBA92B08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0" name="Group 24">
            <a:extLst>
              <a:ext uri="{FF2B5EF4-FFF2-40B4-BE49-F238E27FC236}">
                <a16:creationId xmlns:a16="http://schemas.microsoft.com/office/drawing/2014/main" id="{8CB0DC25-464C-054F-80F4-6A594139C212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11296" name="Freeform 25" descr="Horizontal brick">
              <a:extLst>
                <a:ext uri="{FF2B5EF4-FFF2-40B4-BE49-F238E27FC236}">
                  <a16:creationId xmlns:a16="http://schemas.microsoft.com/office/drawing/2014/main" id="{35ECA121-F136-A847-8792-E0582656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Rectangle 26">
              <a:extLst>
                <a:ext uri="{FF2B5EF4-FFF2-40B4-BE49-F238E27FC236}">
                  <a16:creationId xmlns:a16="http://schemas.microsoft.com/office/drawing/2014/main" id="{DD514BCD-9821-DA42-9BCF-AC9C2B7F9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98" name="Freeform 27">
              <a:extLst>
                <a:ext uri="{FF2B5EF4-FFF2-40B4-BE49-F238E27FC236}">
                  <a16:creationId xmlns:a16="http://schemas.microsoft.com/office/drawing/2014/main" id="{1A796D79-04C1-CB41-880C-FC484343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1" name="Group 28">
            <a:extLst>
              <a:ext uri="{FF2B5EF4-FFF2-40B4-BE49-F238E27FC236}">
                <a16:creationId xmlns:a16="http://schemas.microsoft.com/office/drawing/2014/main" id="{6D19CF7D-0DED-BE44-9A81-3CCF42A7597F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11278" name="Line 29">
              <a:extLst>
                <a:ext uri="{FF2B5EF4-FFF2-40B4-BE49-F238E27FC236}">
                  <a16:creationId xmlns:a16="http://schemas.microsoft.com/office/drawing/2014/main" id="{AD92B04D-A436-0844-A69D-7748019DB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Line 30">
              <a:extLst>
                <a:ext uri="{FF2B5EF4-FFF2-40B4-BE49-F238E27FC236}">
                  <a16:creationId xmlns:a16="http://schemas.microsoft.com/office/drawing/2014/main" id="{C770D09C-EBF7-F14C-B153-493FEE312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Line 31">
              <a:extLst>
                <a:ext uri="{FF2B5EF4-FFF2-40B4-BE49-F238E27FC236}">
                  <a16:creationId xmlns:a16="http://schemas.microsoft.com/office/drawing/2014/main" id="{FE265FDB-5811-C845-B07D-FDA08FC7C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Line 32">
              <a:extLst>
                <a:ext uri="{FF2B5EF4-FFF2-40B4-BE49-F238E27FC236}">
                  <a16:creationId xmlns:a16="http://schemas.microsoft.com/office/drawing/2014/main" id="{12B00A26-B632-BB45-AA40-B7AE23683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Line 33">
              <a:extLst>
                <a:ext uri="{FF2B5EF4-FFF2-40B4-BE49-F238E27FC236}">
                  <a16:creationId xmlns:a16="http://schemas.microsoft.com/office/drawing/2014/main" id="{A62317EA-222A-2B4E-9DD7-D948020B6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Line 34">
              <a:extLst>
                <a:ext uri="{FF2B5EF4-FFF2-40B4-BE49-F238E27FC236}">
                  <a16:creationId xmlns:a16="http://schemas.microsoft.com/office/drawing/2014/main" id="{D35745DA-577F-3A44-AC2E-C53D279F5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Line 35">
              <a:extLst>
                <a:ext uri="{FF2B5EF4-FFF2-40B4-BE49-F238E27FC236}">
                  <a16:creationId xmlns:a16="http://schemas.microsoft.com/office/drawing/2014/main" id="{D1589384-9DCF-A24B-A267-00E05B642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Line 36">
              <a:extLst>
                <a:ext uri="{FF2B5EF4-FFF2-40B4-BE49-F238E27FC236}">
                  <a16:creationId xmlns:a16="http://schemas.microsoft.com/office/drawing/2014/main" id="{2388AAE8-D721-ED4C-B4C8-ABB85FEFE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Line 37">
              <a:extLst>
                <a:ext uri="{FF2B5EF4-FFF2-40B4-BE49-F238E27FC236}">
                  <a16:creationId xmlns:a16="http://schemas.microsoft.com/office/drawing/2014/main" id="{EF4F164D-84BC-984F-8AB8-6949910DC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Line 38">
              <a:extLst>
                <a:ext uri="{FF2B5EF4-FFF2-40B4-BE49-F238E27FC236}">
                  <a16:creationId xmlns:a16="http://schemas.microsoft.com/office/drawing/2014/main" id="{6138ED8E-6F4F-0547-B752-FBCBF5E7BB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Line 39">
              <a:extLst>
                <a:ext uri="{FF2B5EF4-FFF2-40B4-BE49-F238E27FC236}">
                  <a16:creationId xmlns:a16="http://schemas.microsoft.com/office/drawing/2014/main" id="{A440CD19-1A3C-4144-BB06-B9C4EFBF9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Line 40">
              <a:extLst>
                <a:ext uri="{FF2B5EF4-FFF2-40B4-BE49-F238E27FC236}">
                  <a16:creationId xmlns:a16="http://schemas.microsoft.com/office/drawing/2014/main" id="{F7168982-1F66-AC48-BBFA-38F010203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Line 41">
              <a:extLst>
                <a:ext uri="{FF2B5EF4-FFF2-40B4-BE49-F238E27FC236}">
                  <a16:creationId xmlns:a16="http://schemas.microsoft.com/office/drawing/2014/main" id="{E0BC7844-2B5A-E846-ADD9-6363B2FE3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Line 42">
              <a:extLst>
                <a:ext uri="{FF2B5EF4-FFF2-40B4-BE49-F238E27FC236}">
                  <a16:creationId xmlns:a16="http://schemas.microsoft.com/office/drawing/2014/main" id="{607EAA52-B648-5A4C-A738-C767F1D213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Line 43">
              <a:extLst>
                <a:ext uri="{FF2B5EF4-FFF2-40B4-BE49-F238E27FC236}">
                  <a16:creationId xmlns:a16="http://schemas.microsoft.com/office/drawing/2014/main" id="{2CDFCBBF-32DA-6D48-BAEA-17822F658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Line 44">
              <a:extLst>
                <a:ext uri="{FF2B5EF4-FFF2-40B4-BE49-F238E27FC236}">
                  <a16:creationId xmlns:a16="http://schemas.microsoft.com/office/drawing/2014/main" id="{F3CB55CA-C6F9-0B4E-AE78-BF6441241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Line 45">
              <a:extLst>
                <a:ext uri="{FF2B5EF4-FFF2-40B4-BE49-F238E27FC236}">
                  <a16:creationId xmlns:a16="http://schemas.microsoft.com/office/drawing/2014/main" id="{EE2813C7-1DD4-5840-8EA8-B9DE5977D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Line 46">
              <a:extLst>
                <a:ext uri="{FF2B5EF4-FFF2-40B4-BE49-F238E27FC236}">
                  <a16:creationId xmlns:a16="http://schemas.microsoft.com/office/drawing/2014/main" id="{03F02856-54AD-3B43-A984-D2F00274B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47">
            <a:extLst>
              <a:ext uri="{FF2B5EF4-FFF2-40B4-BE49-F238E27FC236}">
                <a16:creationId xmlns:a16="http://schemas.microsoft.com/office/drawing/2014/main" id="{B39D31F3-8AF1-B44F-B557-705AFB4250B3}"/>
              </a:ext>
            </a:extLst>
          </p:cNvPr>
          <p:cNvGrpSpPr>
            <a:grpSpLocks/>
          </p:cNvGrpSpPr>
          <p:nvPr/>
        </p:nvGrpSpPr>
        <p:grpSpPr bwMode="auto">
          <a:xfrm>
            <a:off x="8305800" y="5260975"/>
            <a:ext cx="1828800" cy="530225"/>
            <a:chOff x="1440" y="2928"/>
            <a:chExt cx="576" cy="672"/>
          </a:xfrm>
        </p:grpSpPr>
        <p:sp>
          <p:nvSpPr>
            <p:cNvPr id="11275" name="Freeform 48" descr="Horizontal brick">
              <a:extLst>
                <a:ext uri="{FF2B5EF4-FFF2-40B4-BE49-F238E27FC236}">
                  <a16:creationId xmlns:a16="http://schemas.microsoft.com/office/drawing/2014/main" id="{EA949C2D-2118-7C4F-8CED-8EA5850F9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Rectangle 49">
              <a:extLst>
                <a:ext uri="{FF2B5EF4-FFF2-40B4-BE49-F238E27FC236}">
                  <a16:creationId xmlns:a16="http://schemas.microsoft.com/office/drawing/2014/main" id="{80851EF0-D9C7-F34E-ACC6-48813D132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77" name="Freeform 50">
              <a:extLst>
                <a:ext uri="{FF2B5EF4-FFF2-40B4-BE49-F238E27FC236}">
                  <a16:creationId xmlns:a16="http://schemas.microsoft.com/office/drawing/2014/main" id="{53D587E2-961E-2A41-BCD6-144495FD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3" name="AutoShape 51">
            <a:extLst>
              <a:ext uri="{FF2B5EF4-FFF2-40B4-BE49-F238E27FC236}">
                <a16:creationId xmlns:a16="http://schemas.microsoft.com/office/drawing/2014/main" id="{D7ED800E-C512-CF47-B4F1-90E7B422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52">
                <a:extLst>
                  <a:ext uri="{FF2B5EF4-FFF2-40B4-BE49-F238E27FC236}">
                    <a16:creationId xmlns:a16="http://schemas.microsoft.com/office/drawing/2014/main" id="{EC13D228-3F69-0B4C-BA9B-A5EC4F42C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6213" y="5086350"/>
                <a:ext cx="1250950" cy="860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sym typeface="Symbol" pitchFamily="2" charset="2"/>
                  </a:rPr>
                  <a:t> = </a:t>
                </a:r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2,</a:t>
                </a:r>
                <a:b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0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 0.5</a:t>
                </a:r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274" name="Text Box 52">
                <a:extLst>
                  <a:ext uri="{FF2B5EF4-FFF2-40B4-BE49-F238E27FC236}">
                    <a16:creationId xmlns:a16="http://schemas.microsoft.com/office/drawing/2014/main" id="{EC13D228-3F69-0B4C-BA9B-A5EC4F42C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6213" y="5086350"/>
                <a:ext cx="1250950" cy="860425"/>
              </a:xfrm>
              <a:prstGeom prst="rect">
                <a:avLst/>
              </a:prstGeom>
              <a:blipFill>
                <a:blip r:embed="rId3"/>
                <a:stretch>
                  <a:fillRect t="-5882" r="-7071" b="-13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Placeholder 2">
                <a:extLst>
                  <a:ext uri="{FF2B5EF4-FFF2-40B4-BE49-F238E27FC236}">
                    <a16:creationId xmlns:a16="http://schemas.microsoft.com/office/drawing/2014/main" id="{82DAA5FB-D874-634D-A993-05489C76D9A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kern="0" dirty="0">
                  <a:solidFill>
                    <a:srgbClr val="7030A0"/>
                  </a:solidFill>
                </a:endParaRPr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55" name="Text Placeholder 2">
                <a:extLst>
                  <a:ext uri="{FF2B5EF4-FFF2-40B4-BE49-F238E27FC236}">
                    <a16:creationId xmlns:a16="http://schemas.microsoft.com/office/drawing/2014/main" id="{82DAA5FB-D874-634D-A993-05489C76D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6557" y="914400"/>
                <a:ext cx="2798643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34C24-B712-8044-AF47-4ACFF28AB4AE}"/>
                  </a:ext>
                </a:extLst>
              </p:cNvPr>
              <p:cNvSpPr txBox="1"/>
              <p:nvPr/>
            </p:nvSpPr>
            <p:spPr>
              <a:xfrm>
                <a:off x="7696200" y="914400"/>
                <a:ext cx="2816220" cy="15601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 matrix form: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434C24-B712-8044-AF47-4ACFF28AB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914400"/>
                <a:ext cx="2816220" cy="1560171"/>
              </a:xfrm>
              <a:prstGeom prst="rect">
                <a:avLst/>
              </a:prstGeom>
              <a:blipFill>
                <a:blip r:embed="rId5"/>
                <a:stretch>
                  <a:fillRect t="-3252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4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0045C6-3986-9944-A056-770572DAE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Rotate the image by an angle of </a:t>
                </a:r>
                <a14:m>
                  <m:oMath xmlns:m="http://schemas.openxmlformats.org/officeDocument/2006/math">
                    <m:r>
                      <a:rPr lang="el-GR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𝜃</m:t>
                    </m:r>
                    <m:r>
                      <a:rPr lang="el-GR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lang="en-US" dirty="0"/>
                  <a:t>about the origin: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AD21980-45B4-C74E-BBA3-0487BFA1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4B6268-B85B-334A-BD50-777B472748C0}"/>
              </a:ext>
            </a:extLst>
          </p:cNvPr>
          <p:cNvGrpSpPr/>
          <p:nvPr/>
        </p:nvGrpSpPr>
        <p:grpSpPr>
          <a:xfrm>
            <a:off x="2133600" y="3505200"/>
            <a:ext cx="3048000" cy="2743200"/>
            <a:chOff x="2133600" y="3505200"/>
            <a:chExt cx="3048000" cy="2743200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16B85893-56C3-6444-B102-8E6EBCDDC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3505200"/>
              <a:ext cx="3048000" cy="2743200"/>
              <a:chOff x="816" y="2208"/>
              <a:chExt cx="1920" cy="1728"/>
            </a:xfrm>
          </p:grpSpPr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3188A694-62FC-C140-9BFA-DD04423A3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7">
                <a:extLst>
                  <a:ext uri="{FF2B5EF4-FFF2-40B4-BE49-F238E27FC236}">
                    <a16:creationId xmlns:a16="http://schemas.microsoft.com/office/drawing/2014/main" id="{37098B7D-E398-884A-A6F9-B5E0942A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8">
                <a:extLst>
                  <a:ext uri="{FF2B5EF4-FFF2-40B4-BE49-F238E27FC236}">
                    <a16:creationId xmlns:a16="http://schemas.microsoft.com/office/drawing/2014/main" id="{D2F2E5AA-E766-244D-9D44-1CC119FD2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9">
                <a:extLst>
                  <a:ext uri="{FF2B5EF4-FFF2-40B4-BE49-F238E27FC236}">
                    <a16:creationId xmlns:a16="http://schemas.microsoft.com/office/drawing/2014/main" id="{310DE3C6-5610-3246-B9B8-349CCC643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0">
                <a:extLst>
                  <a:ext uri="{FF2B5EF4-FFF2-40B4-BE49-F238E27FC236}">
                    <a16:creationId xmlns:a16="http://schemas.microsoft.com/office/drawing/2014/main" id="{76DCC80F-0873-CC43-A01C-5EC57415E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11">
                <a:extLst>
                  <a:ext uri="{FF2B5EF4-FFF2-40B4-BE49-F238E27FC236}">
                    <a16:creationId xmlns:a16="http://schemas.microsoft.com/office/drawing/2014/main" id="{23ADB9E1-2BB4-714F-A157-6E2B237F9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12">
                <a:extLst>
                  <a:ext uri="{FF2B5EF4-FFF2-40B4-BE49-F238E27FC236}">
                    <a16:creationId xmlns:a16="http://schemas.microsoft.com/office/drawing/2014/main" id="{52DF714A-F9E2-034A-9CE6-8C683FAA3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13">
                <a:extLst>
                  <a:ext uri="{FF2B5EF4-FFF2-40B4-BE49-F238E27FC236}">
                    <a16:creationId xmlns:a16="http://schemas.microsoft.com/office/drawing/2014/main" id="{B6124DBF-F243-FB4D-B1CA-6EDA296C0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14">
                <a:extLst>
                  <a:ext uri="{FF2B5EF4-FFF2-40B4-BE49-F238E27FC236}">
                    <a16:creationId xmlns:a16="http://schemas.microsoft.com/office/drawing/2014/main" id="{C17BC77F-BF17-5F4A-A814-8B4E42439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15">
                <a:extLst>
                  <a:ext uri="{FF2B5EF4-FFF2-40B4-BE49-F238E27FC236}">
                    <a16:creationId xmlns:a16="http://schemas.microsoft.com/office/drawing/2014/main" id="{C4AAC45A-260B-594B-B012-44C0A1DE1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16">
                <a:extLst>
                  <a:ext uri="{FF2B5EF4-FFF2-40B4-BE49-F238E27FC236}">
                    <a16:creationId xmlns:a16="http://schemas.microsoft.com/office/drawing/2014/main" id="{09DD7F54-4FD2-5240-AE16-DC07A906F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17">
                <a:extLst>
                  <a:ext uri="{FF2B5EF4-FFF2-40B4-BE49-F238E27FC236}">
                    <a16:creationId xmlns:a16="http://schemas.microsoft.com/office/drawing/2014/main" id="{3A259CDF-AE2F-8548-B054-392D8972D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18">
                <a:extLst>
                  <a:ext uri="{FF2B5EF4-FFF2-40B4-BE49-F238E27FC236}">
                    <a16:creationId xmlns:a16="http://schemas.microsoft.com/office/drawing/2014/main" id="{057F4C73-33AF-9044-ABCD-97004F880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19">
                <a:extLst>
                  <a:ext uri="{FF2B5EF4-FFF2-40B4-BE49-F238E27FC236}">
                    <a16:creationId xmlns:a16="http://schemas.microsoft.com/office/drawing/2014/main" id="{48CDB83F-1F8A-D045-9869-EDEB28EDA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398F1476-89EA-A940-9A49-1CFF46FFE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6766790A-8BB6-3F43-AAAA-C02480F05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22">
                <a:extLst>
                  <a:ext uri="{FF2B5EF4-FFF2-40B4-BE49-F238E27FC236}">
                    <a16:creationId xmlns:a16="http://schemas.microsoft.com/office/drawing/2014/main" id="{4FD8FDF7-8FFF-4D42-8FB7-4B7DBDB4A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23">
                <a:extLst>
                  <a:ext uri="{FF2B5EF4-FFF2-40B4-BE49-F238E27FC236}">
                    <a16:creationId xmlns:a16="http://schemas.microsoft.com/office/drawing/2014/main" id="{970B2770-45F9-4F45-9828-9430418D2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8" name="Group 24">
              <a:extLst>
                <a:ext uri="{FF2B5EF4-FFF2-40B4-BE49-F238E27FC236}">
                  <a16:creationId xmlns:a16="http://schemas.microsoft.com/office/drawing/2014/main" id="{04BF8A05-048E-CB45-8FD2-085E0378F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4200" y="4572000"/>
              <a:ext cx="914400" cy="1066800"/>
              <a:chOff x="1440" y="2928"/>
              <a:chExt cx="576" cy="672"/>
            </a:xfrm>
          </p:grpSpPr>
          <p:sp>
            <p:nvSpPr>
              <p:cNvPr id="39" name="Freeform 25" descr="Horizontal brick">
                <a:extLst>
                  <a:ext uri="{FF2B5EF4-FFF2-40B4-BE49-F238E27FC236}">
                    <a16:creationId xmlns:a16="http://schemas.microsoft.com/office/drawing/2014/main" id="{75C27BEC-E3AA-E547-B9CB-9FC59372F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6">
                <a:extLst>
                  <a:ext uri="{FF2B5EF4-FFF2-40B4-BE49-F238E27FC236}">
                    <a16:creationId xmlns:a16="http://schemas.microsoft.com/office/drawing/2014/main" id="{7E88C05F-12EA-B746-B9DE-524F3E1A2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id="{895BBBF2-D0F5-2948-9B90-EEDA4EF7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2" name="AutoShape 51">
            <a:extLst>
              <a:ext uri="{FF2B5EF4-FFF2-40B4-BE49-F238E27FC236}">
                <a16:creationId xmlns:a16="http://schemas.microsoft.com/office/drawing/2014/main" id="{3B4D2921-20B6-B045-8DCE-2BB3ACC53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grpSp>
        <p:nvGrpSpPr>
          <p:cNvPr id="45" name="Group 5">
            <a:extLst>
              <a:ext uri="{FF2B5EF4-FFF2-40B4-BE49-F238E27FC236}">
                <a16:creationId xmlns:a16="http://schemas.microsoft.com/office/drawing/2014/main" id="{A38FDAA8-CCCD-8A4C-A9D4-E32752640CAA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6785115" y="3167243"/>
            <a:ext cx="3048000" cy="2743200"/>
            <a:chOff x="816" y="2208"/>
            <a:chExt cx="1920" cy="1728"/>
          </a:xfrm>
        </p:grpSpPr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8D33E6DC-562D-6A4C-B343-3180C9EE7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7">
              <a:extLst>
                <a:ext uri="{FF2B5EF4-FFF2-40B4-BE49-F238E27FC236}">
                  <a16:creationId xmlns:a16="http://schemas.microsoft.com/office/drawing/2014/main" id="{AD3A6687-DEC3-7046-B9C8-766C0A69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8">
              <a:extLst>
                <a:ext uri="{FF2B5EF4-FFF2-40B4-BE49-F238E27FC236}">
                  <a16:creationId xmlns:a16="http://schemas.microsoft.com/office/drawing/2014/main" id="{CB167FD8-BBFA-C743-BC7D-F3BC6CDA1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9">
              <a:extLst>
                <a:ext uri="{FF2B5EF4-FFF2-40B4-BE49-F238E27FC236}">
                  <a16:creationId xmlns:a16="http://schemas.microsoft.com/office/drawing/2014/main" id="{086D888E-E350-514E-8362-30B38F65F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0">
              <a:extLst>
                <a:ext uri="{FF2B5EF4-FFF2-40B4-BE49-F238E27FC236}">
                  <a16:creationId xmlns:a16="http://schemas.microsoft.com/office/drawing/2014/main" id="{505900D7-425A-E04A-A5CA-76D4EA2AA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11">
              <a:extLst>
                <a:ext uri="{FF2B5EF4-FFF2-40B4-BE49-F238E27FC236}">
                  <a16:creationId xmlns:a16="http://schemas.microsoft.com/office/drawing/2014/main" id="{7F1A0314-3B8A-7B43-A11A-497C801EA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2">
              <a:extLst>
                <a:ext uri="{FF2B5EF4-FFF2-40B4-BE49-F238E27FC236}">
                  <a16:creationId xmlns:a16="http://schemas.microsoft.com/office/drawing/2014/main" id="{DAF651F2-BC08-AE4A-B4D1-9A8DD9371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3">
              <a:extLst>
                <a:ext uri="{FF2B5EF4-FFF2-40B4-BE49-F238E27FC236}">
                  <a16:creationId xmlns:a16="http://schemas.microsoft.com/office/drawing/2014/main" id="{5E7B258B-1DE2-724C-A57B-193BD39E37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F58B2A2A-524A-924A-B3BF-591BAB88C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15">
              <a:extLst>
                <a:ext uri="{FF2B5EF4-FFF2-40B4-BE49-F238E27FC236}">
                  <a16:creationId xmlns:a16="http://schemas.microsoft.com/office/drawing/2014/main" id="{E3304BE1-13DF-A44E-8B9B-1225BE07D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6">
              <a:extLst>
                <a:ext uri="{FF2B5EF4-FFF2-40B4-BE49-F238E27FC236}">
                  <a16:creationId xmlns:a16="http://schemas.microsoft.com/office/drawing/2014/main" id="{DB09E2B8-7246-8948-87C0-5A3CDE15B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7">
              <a:extLst>
                <a:ext uri="{FF2B5EF4-FFF2-40B4-BE49-F238E27FC236}">
                  <a16:creationId xmlns:a16="http://schemas.microsoft.com/office/drawing/2014/main" id="{77D82FDC-9DC5-D642-9DA8-B46B1C3B5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8">
              <a:extLst>
                <a:ext uri="{FF2B5EF4-FFF2-40B4-BE49-F238E27FC236}">
                  <a16:creationId xmlns:a16="http://schemas.microsoft.com/office/drawing/2014/main" id="{D8C95698-9C64-8D42-89F0-827436886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9">
              <a:extLst>
                <a:ext uri="{FF2B5EF4-FFF2-40B4-BE49-F238E27FC236}">
                  <a16:creationId xmlns:a16="http://schemas.microsoft.com/office/drawing/2014/main" id="{D868590C-3BCD-3C4A-B0FA-ADC15856C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20">
              <a:extLst>
                <a:ext uri="{FF2B5EF4-FFF2-40B4-BE49-F238E27FC236}">
                  <a16:creationId xmlns:a16="http://schemas.microsoft.com/office/drawing/2014/main" id="{7DA74A1D-567D-FA4D-BE7D-1995DD786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1">
              <a:extLst>
                <a:ext uri="{FF2B5EF4-FFF2-40B4-BE49-F238E27FC236}">
                  <a16:creationId xmlns:a16="http://schemas.microsoft.com/office/drawing/2014/main" id="{DD367F71-3E75-9F48-8004-EC0FE4532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22">
              <a:extLst>
                <a:ext uri="{FF2B5EF4-FFF2-40B4-BE49-F238E27FC236}">
                  <a16:creationId xmlns:a16="http://schemas.microsoft.com/office/drawing/2014/main" id="{B5D09CF6-E012-C649-8A59-40B82583B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23">
              <a:extLst>
                <a:ext uri="{FF2B5EF4-FFF2-40B4-BE49-F238E27FC236}">
                  <a16:creationId xmlns:a16="http://schemas.microsoft.com/office/drawing/2014/main" id="{28D225E3-5C54-314D-9F8A-82BC3D6C7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F2B360C4-4C3B-7145-859C-F0F0CE88333B}"/>
              </a:ext>
            </a:extLst>
          </p:cNvPr>
          <p:cNvGrpSpPr>
            <a:grpSpLocks/>
          </p:cNvGrpSpPr>
          <p:nvPr/>
        </p:nvGrpSpPr>
        <p:grpSpPr bwMode="auto">
          <a:xfrm rot="20204388">
            <a:off x="7827517" y="4206202"/>
            <a:ext cx="914400" cy="1066800"/>
            <a:chOff x="1440" y="2928"/>
            <a:chExt cx="576" cy="672"/>
          </a:xfrm>
        </p:grpSpPr>
        <p:sp>
          <p:nvSpPr>
            <p:cNvPr id="47" name="Freeform 25" descr="Horizontal brick">
              <a:extLst>
                <a:ext uri="{FF2B5EF4-FFF2-40B4-BE49-F238E27FC236}">
                  <a16:creationId xmlns:a16="http://schemas.microsoft.com/office/drawing/2014/main" id="{07C77F4C-F221-A940-A6D3-8C86D9BA7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26">
              <a:extLst>
                <a:ext uri="{FF2B5EF4-FFF2-40B4-BE49-F238E27FC236}">
                  <a16:creationId xmlns:a16="http://schemas.microsoft.com/office/drawing/2014/main" id="{49AAFF54-1066-4243-A5C1-FA96B15EF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EE396679-56FB-5C4A-9619-7C61392DB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" name="Group 5">
            <a:extLst>
              <a:ext uri="{FF2B5EF4-FFF2-40B4-BE49-F238E27FC236}">
                <a16:creationId xmlns:a16="http://schemas.microsoft.com/office/drawing/2014/main" id="{E8A694B3-AEBC-1A43-8165-D806BAC2A756}"/>
              </a:ext>
            </a:extLst>
          </p:cNvPr>
          <p:cNvGrpSpPr>
            <a:grpSpLocks/>
          </p:cNvGrpSpPr>
          <p:nvPr/>
        </p:nvGrpSpPr>
        <p:grpSpPr bwMode="auto">
          <a:xfrm>
            <a:off x="7280185" y="3505200"/>
            <a:ext cx="3048000" cy="2743200"/>
            <a:chOff x="816" y="2208"/>
            <a:chExt cx="1920" cy="1728"/>
          </a:xfrm>
        </p:grpSpPr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46FB78F1-F9E2-4148-AB7B-99178E2DF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216A4FD3-F5C9-3949-8200-6CC107A50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5D7340D0-257C-7F4C-9A1D-5963A3CBC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E56C2F45-5B97-BF46-880F-295C7D65E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6831AF86-1989-8A48-B6D8-D2337C829A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0ABD460C-C516-434B-B644-5CCCFA1C4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12">
              <a:extLst>
                <a:ext uri="{FF2B5EF4-FFF2-40B4-BE49-F238E27FC236}">
                  <a16:creationId xmlns:a16="http://schemas.microsoft.com/office/drawing/2014/main" id="{E913D022-15A9-894C-8394-3297136BF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13">
              <a:extLst>
                <a:ext uri="{FF2B5EF4-FFF2-40B4-BE49-F238E27FC236}">
                  <a16:creationId xmlns:a16="http://schemas.microsoft.com/office/drawing/2014/main" id="{20064E18-48A2-C744-BBDF-2ED16CC96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1801933A-E594-3942-BC6E-96AFDB86D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Line 15">
              <a:extLst>
                <a:ext uri="{FF2B5EF4-FFF2-40B4-BE49-F238E27FC236}">
                  <a16:creationId xmlns:a16="http://schemas.microsoft.com/office/drawing/2014/main" id="{9BAAFA41-BCFC-8C41-B634-65E4F80FF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16">
              <a:extLst>
                <a:ext uri="{FF2B5EF4-FFF2-40B4-BE49-F238E27FC236}">
                  <a16:creationId xmlns:a16="http://schemas.microsoft.com/office/drawing/2014/main" id="{56A6E4C1-7826-1742-B837-341A6E050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17">
              <a:extLst>
                <a:ext uri="{FF2B5EF4-FFF2-40B4-BE49-F238E27FC236}">
                  <a16:creationId xmlns:a16="http://schemas.microsoft.com/office/drawing/2014/main" id="{D5348785-0ED3-C04A-8364-114826450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Line 18">
              <a:extLst>
                <a:ext uri="{FF2B5EF4-FFF2-40B4-BE49-F238E27FC236}">
                  <a16:creationId xmlns:a16="http://schemas.microsoft.com/office/drawing/2014/main" id="{A3A80218-239C-BF4B-BF4D-B111E89F4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9">
              <a:extLst>
                <a:ext uri="{FF2B5EF4-FFF2-40B4-BE49-F238E27FC236}">
                  <a16:creationId xmlns:a16="http://schemas.microsoft.com/office/drawing/2014/main" id="{5ACE5308-D301-1A44-B6E0-2BF1ED6D4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0">
              <a:extLst>
                <a:ext uri="{FF2B5EF4-FFF2-40B4-BE49-F238E27FC236}">
                  <a16:creationId xmlns:a16="http://schemas.microsoft.com/office/drawing/2014/main" id="{28818D38-DEF0-9544-99FE-C566F1B39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1">
              <a:extLst>
                <a:ext uri="{FF2B5EF4-FFF2-40B4-BE49-F238E27FC236}">
                  <a16:creationId xmlns:a16="http://schemas.microsoft.com/office/drawing/2014/main" id="{2F3C719E-96BC-0347-9745-117D3E690B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22">
              <a:extLst>
                <a:ext uri="{FF2B5EF4-FFF2-40B4-BE49-F238E27FC236}">
                  <a16:creationId xmlns:a16="http://schemas.microsoft.com/office/drawing/2014/main" id="{6FE9A344-89D1-6B47-8D2A-F6D78DDD8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23">
              <a:extLst>
                <a:ext uri="{FF2B5EF4-FFF2-40B4-BE49-F238E27FC236}">
                  <a16:creationId xmlns:a16="http://schemas.microsoft.com/office/drawing/2014/main" id="{97C80813-C4A7-BB4F-B1B2-A7C647EFE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E5E3B94D-12FB-BE42-A9D1-B52309671F7C}"/>
              </a:ext>
            </a:extLst>
          </p:cNvPr>
          <p:cNvSpPr/>
          <p:nvPr/>
        </p:nvSpPr>
        <p:spPr bwMode="auto">
          <a:xfrm>
            <a:off x="6694382" y="4297522"/>
            <a:ext cx="3165092" cy="3481136"/>
          </a:xfrm>
          <a:prstGeom prst="arc">
            <a:avLst>
              <a:gd name="adj1" fmla="val 19793386"/>
              <a:gd name="adj2" fmla="val 212648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/>
              <p:nvPr/>
            </p:nvSpPr>
            <p:spPr>
              <a:xfrm>
                <a:off x="9240092" y="5348156"/>
                <a:ext cx="4517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itchFamily="2" charset="2"/>
                        </a:rPr>
                        <m:t>𝜃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40FD74-C1C1-2D40-88F7-B3EEC85F0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092" y="5348156"/>
                <a:ext cx="4517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6300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F0E4-7056-E044-BA58-AB8983E9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6054-DA23-D14D-88C7-595DB10C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Combination of translation, non-uniform scaling, rotation, and </a:t>
            </a:r>
            <a:r>
              <a:rPr lang="en-US" i="1" dirty="0"/>
              <a:t>shear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D913D753-3D96-5940-A872-F5EA902CD319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00B02787-2568-0D4A-96BD-60D211C2D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52256E0C-3D1E-A54B-9827-4C1BDE498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AC944C9C-2CE9-654B-ADCE-A7ECEDCA1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F3693CFE-0AE4-3845-A9AD-9C3AEF634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78AE7403-DD1E-F04A-84E7-1C4FEF93A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ACF7FE42-76D5-7243-8991-D36D92E27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78042822-8085-2842-9057-3A0CD0397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82D59692-FFFA-2842-8906-E03B3B4BE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2E7C95FB-690B-7C4F-8B3F-AE8FC9A97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99BFD355-EBA1-E947-BF68-9AF5DB6AF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FFDBE3D4-016B-2B41-A760-CFD37F213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FD9E88C1-DA5E-3248-A968-99C2471F2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916D4371-F278-9243-9EB6-0F53C9B70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F1EA3BA3-7230-C646-8BC0-AA8FE2A25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B54C3D3E-C0C2-3F47-AD69-AFECFA109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B06A66F9-FF65-9A48-963D-9889F2F1F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51888251-338D-EE40-8162-B9FE6E04F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7BEFF8DC-2028-8B4C-88E3-F44DF908CD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C81191D8-5ED0-274A-9BBB-4A030EE46DC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4CC1C73-3A42-8246-BB96-CE50D44E7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3788396-9592-4A4D-8819-ADF10B467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D87C1A6-C7E9-BF4A-9037-4E49E9C6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AutoShape 51">
            <a:extLst>
              <a:ext uri="{FF2B5EF4-FFF2-40B4-BE49-F238E27FC236}">
                <a16:creationId xmlns:a16="http://schemas.microsoft.com/office/drawing/2014/main" id="{BAF59069-C6CD-CA46-BD08-622FB1E56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04389B-5283-FE45-AEE9-D32FEA8C5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89" y="2933699"/>
            <a:ext cx="2720642" cy="255270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grpSp>
        <p:nvGrpSpPr>
          <p:cNvPr id="27" name="Group 28">
            <a:extLst>
              <a:ext uri="{FF2B5EF4-FFF2-40B4-BE49-F238E27FC236}">
                <a16:creationId xmlns:a16="http://schemas.microsoft.com/office/drawing/2014/main" id="{6DB37505-7AE2-7044-9054-C0134AF3A0C8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F46AE00F-6967-F648-AA60-C3A2AC6E2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0936AE3B-37AB-224F-84DB-1D3D04B75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0CB3674A-32F6-CE48-8289-77A0DDB920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A3DA1F1F-4178-0245-BB5B-98F0527BB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3EAE90F6-D19A-3E4D-A221-7A8DC1ACBF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0C08B055-9DB2-0A4F-A25B-72D232418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30CBEA2B-40F0-9E44-9ABC-389175845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F9C1A7AD-A89A-D74B-BCBD-76AD7A416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F9A6EB7B-5B63-6648-9345-54F74C118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7E98CEEE-F09A-4B47-9D26-5CB8334E11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73C594ED-39FD-8D4F-95B6-79A51D91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F6A56FA0-25B9-AE49-A730-587DC1221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BDBC4C95-D4AC-944D-BCF2-3BD5AFBF1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AE6899BC-8C9A-2E46-8EFD-0AFF6379C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1E542998-D7E1-E348-B7FA-1AFFBDF59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829D99E2-8A37-EF4B-B34B-FEA95464C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F8A2F42B-CD95-254C-8825-AC2222589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6">
              <a:extLst>
                <a:ext uri="{FF2B5EF4-FFF2-40B4-BE49-F238E27FC236}">
                  <a16:creationId xmlns:a16="http://schemas.microsoft.com/office/drawing/2014/main" id="{31AA7ED0-14BE-A242-AF02-E077DA3C3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236237-05CB-694E-93B8-FFA4299BE375}"/>
                  </a:ext>
                </a:extLst>
              </p:cNvPr>
              <p:cNvSpPr/>
              <p:nvPr/>
            </p:nvSpPr>
            <p:spPr>
              <a:xfrm>
                <a:off x="4247535" y="2036792"/>
                <a:ext cx="3995261" cy="917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6236237-05CB-694E-93B8-FFA4299BE3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535" y="2036792"/>
                <a:ext cx="3995261" cy="917239"/>
              </a:xfrm>
              <a:prstGeom prst="rect">
                <a:avLst/>
              </a:prstGeom>
              <a:blipFill>
                <a:blip r:embed="rId4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985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FFA8-0257-404D-BA95-2A1FCE5B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3311-CD85-404E-A584-81B1E73DF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transformation that preserves straight lines, but not parallelism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D3E31C3-F1FB-6C4A-AAAC-90E199F977FB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E2891EAD-8AEC-4D4E-888F-1E0D2FE3E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F7AD59C6-1F81-B64B-8A72-653124EFC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EEE32623-17B6-2D4E-9B09-81618F33D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676FA562-8FA0-4548-B759-5C90F1898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85F25501-0505-EA47-89A6-D371E585C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DA1D957C-9E82-D843-8EA6-256E39EE9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8A044ADD-D745-4545-99AB-6B4576ACB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6122CE52-795E-2748-931F-6AC0D0DBA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F9F7D1F8-A6D5-3849-9D64-0AE0A40DC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B05B757C-76E1-604C-9141-11D83E88E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BAAEBA7C-8C70-ED44-9F01-ABA08D027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B76078B-ACD3-BC4E-97CE-E38442AA0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13FF23FF-292B-F54B-B94C-B6CABBB5A8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E36A0179-4E11-9E49-904E-D28C88AAD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F280CCCC-A142-694A-8BC9-D62EA8D56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31CCFF59-7338-C94B-8562-702FE04F7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D3F7E908-AE21-2E42-992E-B29085AB87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EA86B129-1073-4F46-A1A4-56083DFC7E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9909BC2B-5EBA-CC4D-AA8B-00E594BDFD1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4" name="Freeform 25" descr="Horizontal brick">
              <a:extLst>
                <a:ext uri="{FF2B5EF4-FFF2-40B4-BE49-F238E27FC236}">
                  <a16:creationId xmlns:a16="http://schemas.microsoft.com/office/drawing/2014/main" id="{896A922F-F0D0-D543-AAF0-8B8060815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0F4D98E2-A39F-F544-933E-D357C7E3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033B172-097B-0F42-B7F1-BD294DA7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AutoShape 51">
            <a:extLst>
              <a:ext uri="{FF2B5EF4-FFF2-40B4-BE49-F238E27FC236}">
                <a16:creationId xmlns:a16="http://schemas.microsoft.com/office/drawing/2014/main" id="{CADEB424-21D7-764A-B57E-F6BF32B5C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472267-FD3F-4E45-AD86-979D4370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2781299"/>
            <a:ext cx="3089352" cy="2552701"/>
          </a:xfrm>
          <a:prstGeom prst="rect">
            <a:avLst/>
          </a:prstGeom>
          <a:scene3d>
            <a:camera prst="perspectiveContrastingRightFacing" fov="7200000"/>
            <a:lightRig rig="threePt" dir="t"/>
          </a:scene3d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50488DE-419B-F640-9240-1993390E2401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D7FA1BA1-5B18-4843-9DCA-7DD789997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2DC77ADE-B6F9-8640-A09D-FB8AF4B36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6F505268-69C8-2446-8BC2-B4AB29BB7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ED5547A0-E740-4043-BA02-AA4B5BC6D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37EAD787-9B55-7740-9F6F-0011EF5BB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7DA3DC6-2291-4C4D-86FA-8836AE357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B49EEF59-8100-AA40-B737-643CF203C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E8CC1CCE-8B35-604F-98B4-21D718FE6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3ED7F436-EA28-D140-91B4-B0311C355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77E34AC5-0090-BA43-B5E7-445635B4B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737D003E-0D90-E444-89FB-C6AB279EC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9D400DA3-B2AD-0E47-BEF3-D4647B120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1">
              <a:extLst>
                <a:ext uri="{FF2B5EF4-FFF2-40B4-BE49-F238E27FC236}">
                  <a16:creationId xmlns:a16="http://schemas.microsoft.com/office/drawing/2014/main" id="{0C700DF4-D1DF-6841-836D-E0CC2C0FF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0C8C87CF-E538-7145-BFE1-5BDAA3ED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295A65B7-5D33-A141-B07A-31AAE632C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83CF9C64-2B93-204E-84A7-56A0FF025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BD7ED3EA-123D-8A47-B3F8-499A6F023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6">
              <a:extLst>
                <a:ext uri="{FF2B5EF4-FFF2-40B4-BE49-F238E27FC236}">
                  <a16:creationId xmlns:a16="http://schemas.microsoft.com/office/drawing/2014/main" id="{27FD116C-5C1E-8E4C-9553-457B66592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2600" y="1403555"/>
                <a:ext cx="8991599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b="0" i="1" kern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        </m:t>
                      </m:r>
                      <m:sSup>
                        <m:sSup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ker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48" name="Text Placeholder 2">
                <a:extLst>
                  <a:ext uri="{FF2B5EF4-FFF2-40B4-BE49-F238E27FC236}">
                    <a16:creationId xmlns:a16="http://schemas.microsoft.com/office/drawing/2014/main" id="{0D0B9B48-00E7-2F45-ACD4-A4F104E1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1403555"/>
                <a:ext cx="8991599" cy="2286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79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0730"/>
            <a:ext cx="9067800" cy="2395870"/>
          </a:xfrm>
        </p:spPr>
        <p:txBody>
          <a:bodyPr>
            <a:normAutofit/>
          </a:bodyPr>
          <a:lstStyle/>
          <a:p>
            <a:pPr marL="0" indent="0" defTabSz="719138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cv2.imread(filename)   			# read image</a:t>
            </a:r>
          </a:p>
          <a:p>
            <a:pPr marL="0" indent="0" defTabSz="52705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cv2.cvtColor(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cv2.COLOR_BGR2RGB) # order channels as RGB</a:t>
            </a:r>
          </a:p>
          <a:p>
            <a:pPr marL="0" indent="0" defTabSz="83820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 255					# values range from 0 to 1</a:t>
            </a:r>
            <a:endParaRPr lang="en-US" sz="1600" dirty="0"/>
          </a:p>
          <a:p>
            <a:pPr>
              <a:defRPr/>
            </a:pPr>
            <a:r>
              <a:rPr lang="en-US" sz="1800" dirty="0"/>
              <a:t>RGB image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/>
              <a:t>is a H x W x 3 matrix (</a:t>
            </a:r>
            <a:r>
              <a:rPr lang="en-US" sz="1800" dirty="0" err="1"/>
              <a:t>numpy.ndarray</a:t>
            </a:r>
            <a:r>
              <a:rPr lang="en-US" sz="1800" dirty="0"/>
              <a:t>)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[0,0,0]</a:t>
            </a:r>
            <a:r>
              <a:rPr lang="en-US" sz="1600" dirty="0"/>
              <a:t> </a:t>
            </a:r>
            <a:r>
              <a:rPr lang="en-US" sz="1800" dirty="0"/>
              <a:t>is the top-left pixel value in R-channel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[y, x, c]</a:t>
            </a:r>
            <a:r>
              <a:rPr lang="en-US" sz="1800" dirty="0"/>
              <a:t> is the value y+1 pixels down, x+1 pixels to right in the </a:t>
            </a:r>
            <a:r>
              <a:rPr lang="en-US" sz="1800" dirty="0" err="1"/>
              <a:t>c</a:t>
            </a:r>
            <a:r>
              <a:rPr lang="en-US" sz="1800" baseline="30000" dirty="0" err="1"/>
              <a:t>th</a:t>
            </a:r>
            <a:r>
              <a:rPr lang="en-US" sz="1800" dirty="0"/>
              <a:t> 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[H-1, W-1, 2]</a:t>
            </a:r>
            <a:r>
              <a:rPr lang="en-US" sz="1800" dirty="0"/>
              <a:t> is the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0" y="45002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71800" y="40430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57400" y="35858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114" name="TextBox 6"/>
          <p:cNvSpPr txBox="1">
            <a:spLocks noChangeArrowheads="1"/>
          </p:cNvSpPr>
          <p:nvPr/>
        </p:nvSpPr>
        <p:spPr bwMode="auto">
          <a:xfrm>
            <a:off x="7010400" y="33572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9115" name="TextBox 7"/>
          <p:cNvSpPr txBox="1">
            <a:spLocks noChangeArrowheads="1"/>
          </p:cNvSpPr>
          <p:nvPr/>
        </p:nvSpPr>
        <p:spPr bwMode="auto">
          <a:xfrm>
            <a:off x="7924800" y="381443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G</a:t>
            </a:r>
          </a:p>
        </p:txBody>
      </p:sp>
      <p:sp>
        <p:nvSpPr>
          <p:cNvPr id="29116" name="TextBox 8"/>
          <p:cNvSpPr txBox="1">
            <a:spLocks noChangeArrowheads="1"/>
          </p:cNvSpPr>
          <p:nvPr/>
        </p:nvSpPr>
        <p:spPr bwMode="auto">
          <a:xfrm>
            <a:off x="8686800" y="41954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</a:t>
            </a:r>
          </a:p>
        </p:txBody>
      </p:sp>
      <p:sp>
        <p:nvSpPr>
          <p:cNvPr id="29117" name="TextBox 9"/>
          <p:cNvSpPr txBox="1">
            <a:spLocks noChangeArrowheads="1"/>
          </p:cNvSpPr>
          <p:nvPr/>
        </p:nvSpPr>
        <p:spPr bwMode="auto">
          <a:xfrm>
            <a:off x="1447801" y="3357230"/>
            <a:ext cx="5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2001" y="4728831"/>
            <a:ext cx="1828800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19" name="TextBox 12"/>
          <p:cNvSpPr txBox="1">
            <a:spLocks noChangeArrowheads="1"/>
          </p:cNvSpPr>
          <p:nvPr/>
        </p:nvSpPr>
        <p:spPr bwMode="auto">
          <a:xfrm>
            <a:off x="1981200" y="3204830"/>
            <a:ext cx="1011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433430"/>
            <a:ext cx="40386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7A255D3-3B86-A04F-9271-B15760A7AD0F}"/>
              </a:ext>
            </a:extLst>
          </p:cNvPr>
          <p:cNvSpPr/>
          <p:nvPr/>
        </p:nvSpPr>
        <p:spPr>
          <a:xfrm>
            <a:off x="9220200" y="4938201"/>
            <a:ext cx="2726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are the three color channels acquired?</a:t>
            </a:r>
          </a:p>
        </p:txBody>
      </p:sp>
    </p:spTree>
    <p:extLst>
      <p:ext uri="{BB962C8B-B14F-4D97-AF65-F5344CB8AC3E}">
        <p14:creationId xmlns:p14="http://schemas.microsoft.com/office/powerpoint/2010/main" val="17003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541D176-B8DC-6342-832A-2BEF5A981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Warping 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3">
                <a:extLst>
                  <a:ext uri="{FF2B5EF4-FFF2-40B4-BE49-F238E27FC236}">
                    <a16:creationId xmlns:a16="http://schemas.microsoft.com/office/drawing/2014/main" id="{A88103CD-FD05-7F4A-9D4C-EA00EFA01637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Given a coordinate transform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and a source image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, how do we compute a transformed image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en-US" dirty="0"/>
                  <a:t>?</a:t>
                </a:r>
              </a:p>
            </p:txBody>
          </p:sp>
        </mc:Choice>
        <mc:Fallback xmlns="">
          <p:sp>
            <p:nvSpPr>
              <p:cNvPr id="27651" name="Rectangle 3">
                <a:extLst>
                  <a:ext uri="{FF2B5EF4-FFF2-40B4-BE49-F238E27FC236}">
                    <a16:creationId xmlns:a16="http://schemas.microsoft.com/office/drawing/2014/main" id="{A88103CD-FD05-7F4A-9D4C-EA00EFA01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BABC05CD-362B-184E-8230-96C12A76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B2BD6472-9D6C-D541-B6AB-D053F7F5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D42B5FCA-F456-E749-9D13-1D8D39298501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E20E0762-AE12-C644-A982-141639D6AA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23974A33-A38F-4045-BA3C-E45F908E7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60B30BA7-83CA-7149-9491-7FC8897A24D9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1F8719E-2A65-4948-B953-DE7775C86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8819BF1A-39BE-CF44-959D-D36CEDB2B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1D58E752-64C4-E749-A475-B82E72DA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7" name="Text Box 13">
                <a:extLst>
                  <a:ext uri="{FF2B5EF4-FFF2-40B4-BE49-F238E27FC236}">
                    <a16:creationId xmlns:a16="http://schemas.microsoft.com/office/drawing/2014/main" id="{51999FFC-011B-8A45-A93C-79895E5AC9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57" name="Text Box 13">
                <a:extLst>
                  <a:ext uri="{FF2B5EF4-FFF2-40B4-BE49-F238E27FC236}">
                    <a16:creationId xmlns:a16="http://schemas.microsoft.com/office/drawing/2014/main" id="{51999FFC-011B-8A45-A93C-79895E5AC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8" name="Rectangle 14">
            <a:extLst>
              <a:ext uri="{FF2B5EF4-FFF2-40B4-BE49-F238E27FC236}">
                <a16:creationId xmlns:a16="http://schemas.microsoft.com/office/drawing/2014/main" id="{C41DDC65-7CD3-4B43-B31B-53FB4DD15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562D1A0F-F0AE-5C40-9A32-99053386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0E777F87-E1EF-8245-92B2-449E1C1E64F6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9E0C13BE-0DDC-E941-BE15-6EFB9CDC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05BC1C0C-0DCA-B64F-BC38-B3607D04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3" name="Text Box 19">
                <a:extLst>
                  <a:ext uri="{FF2B5EF4-FFF2-40B4-BE49-F238E27FC236}">
                    <a16:creationId xmlns:a16="http://schemas.microsoft.com/office/drawing/2014/main" id="{F6F57C83-8E8C-A84E-A1A1-73299B977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63" name="Text Box 19">
                <a:extLst>
                  <a:ext uri="{FF2B5EF4-FFF2-40B4-BE49-F238E27FC236}">
                    <a16:creationId xmlns:a16="http://schemas.microsoft.com/office/drawing/2014/main" id="{F6F57C83-8E8C-A84E-A1A1-73299B97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4" name="Text Box 20">
            <a:extLst>
              <a:ext uri="{FF2B5EF4-FFF2-40B4-BE49-F238E27FC236}">
                <a16:creationId xmlns:a16="http://schemas.microsoft.com/office/drawing/2014/main" id="{7C481F1F-29D7-F749-AE9D-7D481468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65" name="Text Box 21">
                <a:extLst>
                  <a:ext uri="{FF2B5EF4-FFF2-40B4-BE49-F238E27FC236}">
                    <a16:creationId xmlns:a16="http://schemas.microsoft.com/office/drawing/2014/main" id="{08D8E5CD-DC78-9941-9FC1-3E7CF3DF0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665" name="Text Box 21">
                <a:extLst>
                  <a:ext uri="{FF2B5EF4-FFF2-40B4-BE49-F238E27FC236}">
                    <a16:creationId xmlns:a16="http://schemas.microsoft.com/office/drawing/2014/main" id="{08D8E5CD-DC78-9941-9FC1-3E7CF3DF0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329757"/>
      </p:ext>
    </p:extLst>
  </p:cSld>
  <p:clrMapOvr>
    <a:masterClrMapping/>
  </p:clrMapOvr>
  <p:transition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3AB81910-3ED2-2342-8125-442D2C86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Send each pixel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to its corresponding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</a:t>
                </a:r>
              </a:p>
            </p:txBody>
          </p:sp>
        </mc:Choice>
        <mc:Fallback xmlns="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" descr="HHHIMG_1166">
            <a:extLst>
              <a:ext uri="{FF2B5EF4-FFF2-40B4-BE49-F238E27FC236}">
                <a16:creationId xmlns:a16="http://schemas.microsoft.com/office/drawing/2014/main" id="{A2A6953F-CEB8-1843-A0DE-5532526B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rotated">
            <a:extLst>
              <a:ext uri="{FF2B5EF4-FFF2-40B4-BE49-F238E27FC236}">
                <a16:creationId xmlns:a16="http://schemas.microsoft.com/office/drawing/2014/main" id="{8AEBA74E-D89F-D241-946D-FB08DF0B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0E7BFF05-0AA1-6641-9306-A2EBAE84F34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3A8899D7-A616-B44D-B0CE-22B798427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C7ECF565-D146-0C4B-851B-3A0756864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BEEE0C12-1590-2E47-888F-A170361F560B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0E38CF76-8D58-5D46-B7F5-1A9DFD555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1C6B2506-8248-D546-8427-C8E396E15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12">
            <a:extLst>
              <a:ext uri="{FF2B5EF4-FFF2-40B4-BE49-F238E27FC236}">
                <a16:creationId xmlns:a16="http://schemas.microsoft.com/office/drawing/2014/main" id="{1190D86E-8194-AF48-A98B-83C4374C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14">
            <a:extLst>
              <a:ext uri="{FF2B5EF4-FFF2-40B4-BE49-F238E27FC236}">
                <a16:creationId xmlns:a16="http://schemas.microsoft.com/office/drawing/2014/main" id="{692A5688-2C77-CF4B-B355-05580160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1B5500BB-849B-6847-8C97-205795B32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22DCFCE1-02EF-8F40-814C-9E295A0D89C2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5162E20-0483-D24B-BBA6-FA203C14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2B018512-3627-D145-89B6-2E0F9137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6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0">
            <a:extLst>
              <a:ext uri="{FF2B5EF4-FFF2-40B4-BE49-F238E27FC236}">
                <a16:creationId xmlns:a16="http://schemas.microsoft.com/office/drawing/2014/main" id="{0639744E-09E8-3749-BEA2-839D5EC1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6390733"/>
      </p:ext>
    </p:extLst>
  </p:cSld>
  <p:clrMapOvr>
    <a:masterClrMapping/>
  </p:clrMapOvr>
  <p:transition advClick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3AB81910-3ED2-2342-8125-442D2C86A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Send each pixel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to its corresponding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What if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′)</m:t>
                    </m:r>
                    <m:r>
                      <a:rPr lang="en-US" altLang="en-US" sz="24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400" dirty="0"/>
                  <a:t>is not an integer location on the pixel grid?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We can “distribute” colors among the neighboring grid locations – known as </a:t>
                </a:r>
                <a:r>
                  <a:rPr lang="en-US" altLang="en-US" sz="2400" i="1" dirty="0"/>
                  <a:t>splatting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i="1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i="1" dirty="0"/>
                  <a:t>Often (usually) holes in target image!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altLang="en-US" sz="2400" dirty="0"/>
              </a:p>
            </p:txBody>
          </p:sp>
        </mc:Choice>
        <mc:Fallback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954C351A-8F96-7744-8117-030C75D37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2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6">
            <a:extLst>
              <a:ext uri="{FF2B5EF4-FFF2-40B4-BE49-F238E27FC236}">
                <a16:creationId xmlns:a16="http://schemas.microsoft.com/office/drawing/2014/main" id="{0E7BFF05-0AA1-6641-9306-A2EBAE84F34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3A8899D7-A616-B44D-B0CE-22B798427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8">
              <a:extLst>
                <a:ext uri="{FF2B5EF4-FFF2-40B4-BE49-F238E27FC236}">
                  <a16:creationId xmlns:a16="http://schemas.microsoft.com/office/drawing/2014/main" id="{C7ECF565-D146-0C4B-851B-3A0756864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BEEE0C12-1590-2E47-888F-A170361F560B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0E38CF76-8D58-5D46-B7F5-1A9DFD555E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1C6B2506-8248-D546-8427-C8E396E15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12">
            <a:extLst>
              <a:ext uri="{FF2B5EF4-FFF2-40B4-BE49-F238E27FC236}">
                <a16:creationId xmlns:a16="http://schemas.microsoft.com/office/drawing/2014/main" id="{1190D86E-8194-AF48-A98B-83C4374CE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DBFCD29D-3944-3E40-BDC8-E7EAD428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reeform 16">
            <a:extLst>
              <a:ext uri="{FF2B5EF4-FFF2-40B4-BE49-F238E27FC236}">
                <a16:creationId xmlns:a16="http://schemas.microsoft.com/office/drawing/2014/main" id="{22DCFCE1-02EF-8F40-814C-9E295A0D89C2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5162E20-0483-D24B-BBA6-FA203C14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1" y="34290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x,y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2B018512-3627-D145-89B6-2E0F9137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19">
                <a:extLst>
                  <a:ext uri="{FF2B5EF4-FFF2-40B4-BE49-F238E27FC236}">
                    <a16:creationId xmlns:a16="http://schemas.microsoft.com/office/drawing/2014/main" id="{492EEBEE-E7D3-264E-B036-B7C96B92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20">
            <a:extLst>
              <a:ext uri="{FF2B5EF4-FFF2-40B4-BE49-F238E27FC236}">
                <a16:creationId xmlns:a16="http://schemas.microsoft.com/office/drawing/2014/main" id="{0639744E-09E8-3749-BEA2-839D5EC1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21">
                <a:extLst>
                  <a:ext uri="{FF2B5EF4-FFF2-40B4-BE49-F238E27FC236}">
                    <a16:creationId xmlns:a16="http://schemas.microsoft.com/office/drawing/2014/main" id="{6E74F0ED-384E-974C-946E-371D9BC95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>
            <a:extLst>
              <a:ext uri="{FF2B5EF4-FFF2-40B4-BE49-F238E27FC236}">
                <a16:creationId xmlns:a16="http://schemas.microsoft.com/office/drawing/2014/main" id="{36B89913-75AF-8A47-9224-B1F696286730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114800"/>
            <a:ext cx="609600" cy="609600"/>
            <a:chOff x="1248" y="3072"/>
            <a:chExt cx="384" cy="384"/>
          </a:xfrm>
        </p:grpSpPr>
        <p:sp>
          <p:nvSpPr>
            <p:cNvPr id="41" name="Line 3">
              <a:extLst>
                <a:ext uri="{FF2B5EF4-FFF2-40B4-BE49-F238E27FC236}">
                  <a16:creationId xmlns:a16="http://schemas.microsoft.com/office/drawing/2014/main" id="{ACA6D80B-2EC5-6942-9CE4-4E0EB5742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">
              <a:extLst>
                <a:ext uri="{FF2B5EF4-FFF2-40B4-BE49-F238E27FC236}">
                  <a16:creationId xmlns:a16="http://schemas.microsoft.com/office/drawing/2014/main" id="{506D68F4-7CEA-FE41-8528-CC8DFD0B1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CFC5AE7B-43DA-4546-B429-6A88B4186D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59C5B33E-9EAA-364B-A4AE-242B9FA4EF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22">
            <a:extLst>
              <a:ext uri="{FF2B5EF4-FFF2-40B4-BE49-F238E27FC236}">
                <a16:creationId xmlns:a16="http://schemas.microsoft.com/office/drawing/2014/main" id="{DC0F7F7A-E719-2444-8D40-0007653E4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4305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" name="Oval 23">
            <a:extLst>
              <a:ext uri="{FF2B5EF4-FFF2-40B4-BE49-F238E27FC236}">
                <a16:creationId xmlns:a16="http://schemas.microsoft.com/office/drawing/2014/main" id="{C1205C87-2335-CD4A-B2DE-F3ADA701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4332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47" name="Group 26">
            <a:extLst>
              <a:ext uri="{FF2B5EF4-FFF2-40B4-BE49-F238E27FC236}">
                <a16:creationId xmlns:a16="http://schemas.microsoft.com/office/drawing/2014/main" id="{D0142AAF-1560-FC4D-AFB9-613CBC422B0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038600"/>
            <a:ext cx="609600" cy="609600"/>
            <a:chOff x="1248" y="3072"/>
            <a:chExt cx="384" cy="384"/>
          </a:xfrm>
        </p:grpSpPr>
        <p:sp>
          <p:nvSpPr>
            <p:cNvPr id="48" name="Line 27">
              <a:extLst>
                <a:ext uri="{FF2B5EF4-FFF2-40B4-BE49-F238E27FC236}">
                  <a16:creationId xmlns:a16="http://schemas.microsoft.com/office/drawing/2014/main" id="{C668D3F0-E3C8-D344-BFA7-ECCF142E83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28">
              <a:extLst>
                <a:ext uri="{FF2B5EF4-FFF2-40B4-BE49-F238E27FC236}">
                  <a16:creationId xmlns:a16="http://schemas.microsoft.com/office/drawing/2014/main" id="{A52C0EFB-CA4A-3B4E-A073-B200634FD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9">
              <a:extLst>
                <a:ext uri="{FF2B5EF4-FFF2-40B4-BE49-F238E27FC236}">
                  <a16:creationId xmlns:a16="http://schemas.microsoft.com/office/drawing/2014/main" id="{9D732304-41D9-8B46-B7B6-C6AC20A88F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0">
              <a:extLst>
                <a:ext uri="{FF2B5EF4-FFF2-40B4-BE49-F238E27FC236}">
                  <a16:creationId xmlns:a16="http://schemas.microsoft.com/office/drawing/2014/main" id="{EFA62A97-5CAC-6940-9C21-E8D767459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08245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4857-4AFB-9A48-946F-5F0E698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pixel grid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image, get the color from its corresponding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en-US" dirty="0"/>
                </a:br>
                <a:r>
                  <a:rPr lang="en-US" altLang="en-US" dirty="0"/>
                  <a:t>in the first image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  <a:blipFill>
                <a:blip r:embed="rId2"/>
                <a:stretch>
                  <a:fillRect l="-1087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HHIMG_1166">
            <a:extLst>
              <a:ext uri="{FF2B5EF4-FFF2-40B4-BE49-F238E27FC236}">
                <a16:creationId xmlns:a16="http://schemas.microsoft.com/office/drawing/2014/main" id="{FB54833B-2FA4-304E-8B2C-E7858393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124201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otated">
            <a:extLst>
              <a:ext uri="{FF2B5EF4-FFF2-40B4-BE49-F238E27FC236}">
                <a16:creationId xmlns:a16="http://schemas.microsoft.com/office/drawing/2014/main" id="{736C9B20-7D1A-5544-8E41-0E74D0831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2971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E7F040C-3857-4644-A832-B225F9DC2B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A28730E3-D343-5745-A850-D999C0697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165551E1-AF6D-024E-AD30-2A2DE0C97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2DB8332-EA21-B040-A5A6-9126C4460456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8D429A-8FC9-DC49-A894-470FD6FE9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E0B705F-79F3-4044-B2C5-FA9DEEB3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AEA4093D-06D5-0B49-9D3B-2FF049E6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4">
            <a:extLst>
              <a:ext uri="{FF2B5EF4-FFF2-40B4-BE49-F238E27FC236}">
                <a16:creationId xmlns:a16="http://schemas.microsoft.com/office/drawing/2014/main" id="{55CA927C-DB74-2649-90B6-8B4D0DFC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4343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510B605-6E9D-8F41-ADFE-0AA621B8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4359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F42B60C-4F28-EB47-A238-731C68607BD0}"/>
              </a:ext>
            </a:extLst>
          </p:cNvPr>
          <p:cNvSpPr>
            <a:spLocks/>
          </p:cNvSpPr>
          <p:nvPr/>
        </p:nvSpPr>
        <p:spPr bwMode="auto">
          <a:xfrm>
            <a:off x="3946525" y="3962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blipFill>
                <a:blip r:embed="rId6"/>
                <a:stretch>
                  <a:fillRect l="-31646" r="-27848"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8">
            <a:extLst>
              <a:ext uri="{FF2B5EF4-FFF2-40B4-BE49-F238E27FC236}">
                <a16:creationId xmlns:a16="http://schemas.microsoft.com/office/drawing/2014/main" id="{38C72968-7289-0848-A498-81B87F76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20">
            <a:extLst>
              <a:ext uri="{FF2B5EF4-FFF2-40B4-BE49-F238E27FC236}">
                <a16:creationId xmlns:a16="http://schemas.microsoft.com/office/drawing/2014/main" id="{6377DEDB-F465-8D48-88E3-E2CB0946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3361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4857-4AFB-9A48-946F-5F0E698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warping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For each pixel grid location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dirty="0"/>
                  <a:t>in the second image, get the color from its corresponding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en-US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en-US" dirty="0"/>
                </a:br>
                <a:r>
                  <a:rPr lang="en-US" altLang="en-US" dirty="0"/>
                  <a:t>in the first image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What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400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en-US" sz="2400" dirty="0"/>
                  <a:t> is not an integer location on the original pixel grid?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altLang="en-US" sz="2400" dirty="0"/>
                  <a:t>Interpolate!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427B3E-495F-BF4A-8014-AF5A813A9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15600" cy="5257800"/>
              </a:xfrm>
              <a:blipFill>
                <a:blip r:embed="rId2"/>
                <a:stretch>
                  <a:fillRect l="-1087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>
            <a:extLst>
              <a:ext uri="{FF2B5EF4-FFF2-40B4-BE49-F238E27FC236}">
                <a16:creationId xmlns:a16="http://schemas.microsoft.com/office/drawing/2014/main" id="{4E7F040C-3857-4644-A832-B225F9DC2BBD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95800"/>
            <a:ext cx="381000" cy="381000"/>
            <a:chOff x="1104" y="3312"/>
            <a:chExt cx="240" cy="240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A28730E3-D343-5745-A850-D999C0697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165551E1-AF6D-024E-AD30-2A2DE0C97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2DB8332-EA21-B040-A5A6-9126C4460456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4495800"/>
            <a:ext cx="381000" cy="381000"/>
            <a:chOff x="1104" y="3312"/>
            <a:chExt cx="240" cy="240"/>
          </a:xfrm>
        </p:grpSpPr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088D429A-8FC9-DC49-A894-470FD6FE95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AE0B705F-79F3-4044-B2C5-FA9DEEB35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AEA4093D-06D5-0B49-9D3B-2FF049E6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00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EB354FAA-F711-ED4B-8D7E-1E76959C5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800600"/>
                <a:ext cx="685800" cy="457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00240C95-6799-3B4A-8DDF-97E713839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429000"/>
                <a:ext cx="990600" cy="461665"/>
              </a:xfrm>
              <a:prstGeom prst="rect">
                <a:avLst/>
              </a:prstGeom>
              <a:blipFill>
                <a:blip r:embed="rId2"/>
                <a:stretch>
                  <a:fillRect l="-31646" r="-27848"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8">
            <a:extLst>
              <a:ext uri="{FF2B5EF4-FFF2-40B4-BE49-F238E27FC236}">
                <a16:creationId xmlns:a16="http://schemas.microsoft.com/office/drawing/2014/main" id="{38C72968-7289-0848-A498-81B87F762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953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i="1" dirty="0" err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7703B07F-8D64-1146-9E2E-8676DA8BC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600" y="4953000"/>
                <a:ext cx="1371600" cy="457200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20">
            <a:extLst>
              <a:ext uri="{FF2B5EF4-FFF2-40B4-BE49-F238E27FC236}">
                <a16:creationId xmlns:a16="http://schemas.microsoft.com/office/drawing/2014/main" id="{6377DEDB-F465-8D48-88E3-E2CB0946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343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0627596C-E1F3-DD47-B056-F6A26AAA3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8400" y="4343400"/>
                <a:ext cx="685800" cy="457200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>
            <a:extLst>
              <a:ext uri="{FF2B5EF4-FFF2-40B4-BE49-F238E27FC236}">
                <a16:creationId xmlns:a16="http://schemas.microsoft.com/office/drawing/2014/main" id="{E1A1F853-42AD-3D4E-BCFC-878B3FBFD20C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038600"/>
            <a:ext cx="609600" cy="609600"/>
            <a:chOff x="1248" y="3072"/>
            <a:chExt cx="384" cy="384"/>
          </a:xfrm>
        </p:grpSpPr>
        <p:sp>
          <p:nvSpPr>
            <p:cNvPr id="23" name="Line 3">
              <a:extLst>
                <a:ext uri="{FF2B5EF4-FFF2-40B4-BE49-F238E27FC236}">
                  <a16:creationId xmlns:a16="http://schemas.microsoft.com/office/drawing/2014/main" id="{881B33BD-FA64-2D47-AF07-3321E49E2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">
              <a:extLst>
                <a:ext uri="{FF2B5EF4-FFF2-40B4-BE49-F238E27FC236}">
                  <a16:creationId xmlns:a16="http://schemas.microsoft.com/office/drawing/2014/main" id="{3652C4D9-E539-0D42-8059-430A129C2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">
              <a:extLst>
                <a:ext uri="{FF2B5EF4-FFF2-40B4-BE49-F238E27FC236}">
                  <a16:creationId xmlns:a16="http://schemas.microsoft.com/office/drawing/2014/main" id="{824294A6-EA20-0549-A30F-D53BBC026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">
              <a:extLst>
                <a:ext uri="{FF2B5EF4-FFF2-40B4-BE49-F238E27FC236}">
                  <a16:creationId xmlns:a16="http://schemas.microsoft.com/office/drawing/2014/main" id="{9A9BEC4D-F801-7C40-9AEA-24D9B8D77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Oval 35">
            <a:extLst>
              <a:ext uri="{FF2B5EF4-FFF2-40B4-BE49-F238E27FC236}">
                <a16:creationId xmlns:a16="http://schemas.microsoft.com/office/drawing/2014/main" id="{0926BBFD-CD89-F24A-BE97-5D3AFCCB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3" y="42957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8" name="Group 7">
            <a:extLst>
              <a:ext uri="{FF2B5EF4-FFF2-40B4-BE49-F238E27FC236}">
                <a16:creationId xmlns:a16="http://schemas.microsoft.com/office/drawing/2014/main" id="{546F5734-542F-E140-AB4B-C3B98E1C95F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038600"/>
            <a:ext cx="609600" cy="609600"/>
            <a:chOff x="1248" y="3072"/>
            <a:chExt cx="384" cy="384"/>
          </a:xfrm>
        </p:grpSpPr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811542C5-8EA1-474E-A6E6-8707F7602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03DBEFED-24C1-4840-87F4-7EB738CA4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A683891A-831F-F048-B560-CEC185B719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6F730355-C043-C647-99BC-C489FC9CA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Oval 34">
            <a:extLst>
              <a:ext uri="{FF2B5EF4-FFF2-40B4-BE49-F238E27FC236}">
                <a16:creationId xmlns:a16="http://schemas.microsoft.com/office/drawing/2014/main" id="{10A4EE72-A50E-3648-B197-A5A3F0DB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4386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F42B60C-4F28-EB47-A238-731C68607BD0}"/>
              </a:ext>
            </a:extLst>
          </p:cNvPr>
          <p:cNvSpPr>
            <a:spLocks/>
          </p:cNvSpPr>
          <p:nvPr/>
        </p:nvSpPr>
        <p:spPr bwMode="auto">
          <a:xfrm>
            <a:off x="4059238" y="3962400"/>
            <a:ext cx="3275484" cy="402652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  <a:gd name="connsiteX0" fmla="*/ 0 w 9958"/>
              <a:gd name="connsiteY0" fmla="*/ 10000 h 12078"/>
              <a:gd name="connsiteX1" fmla="*/ 5333 w 9958"/>
              <a:gd name="connsiteY1" fmla="*/ 0 h 12078"/>
              <a:gd name="connsiteX2" fmla="*/ 9958 w 9958"/>
              <a:gd name="connsiteY2" fmla="*/ 12078 h 1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8" h="12078">
                <a:moveTo>
                  <a:pt x="0" y="10000"/>
                </a:moveTo>
                <a:cubicBezTo>
                  <a:pt x="1833" y="5000"/>
                  <a:pt x="3667" y="0"/>
                  <a:pt x="5333" y="0"/>
                </a:cubicBezTo>
                <a:cubicBezTo>
                  <a:pt x="7000" y="0"/>
                  <a:pt x="8458" y="7078"/>
                  <a:pt x="9958" y="1207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4401EF0-00B7-C04A-813E-32341FC65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72D9376A-AC16-3C45-95AA-4B8D2F2AFF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Which is better?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Usually inverse: more efficient, doesn’t have a problem with holes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However, it requires an invertible warp function, which is not always possible</a:t>
            </a:r>
          </a:p>
        </p:txBody>
      </p:sp>
    </p:spTree>
    <p:extLst>
      <p:ext uri="{BB962C8B-B14F-4D97-AF65-F5344CB8AC3E}">
        <p14:creationId xmlns:p14="http://schemas.microsoft.com/office/powerpoint/2010/main" val="19792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uiExpand="1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1186-342D-5735-202B-A306FC2F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relative to other images: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2CAEA-5F39-626D-29C1-9F99ED5AC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Principal components analysis can be applied to images</a:t>
            </a:r>
          </a:p>
          <a:p>
            <a:r>
              <a:rPr lang="en-US" dirty="0"/>
              <a:t>(sometimes useful)</a:t>
            </a:r>
          </a:p>
        </p:txBody>
      </p:sp>
    </p:spTree>
    <p:extLst>
      <p:ext uri="{BB962C8B-B14F-4D97-AF65-F5344CB8AC3E}">
        <p14:creationId xmlns:p14="http://schemas.microsoft.com/office/powerpoint/2010/main" val="23435623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1186-342D-5735-202B-A306FC2F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components analysis: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946054-BAE3-678D-8576-8B4709AEC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00" y="1066800"/>
            <a:ext cx="10551600" cy="31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45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1186-342D-5735-202B-A306FC2F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components analysis: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2CA61-AB8A-0BE8-1C4A-35F807742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E6717-CBC2-7C07-189B-58979A01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83680"/>
            <a:ext cx="9841906" cy="25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606D8-85E3-C750-17D9-FC8CE23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703289"/>
            <a:ext cx="9841906" cy="30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56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4EE11-9059-C08B-A5C5-B5455FCF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E3F4-ACAC-5D8C-83CB-6176A30E8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0E4AA-2AD2-7869-6D18-67B6FB4F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3647"/>
            <a:ext cx="6934200" cy="68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702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48312</TotalTime>
  <Words>3046</Words>
  <Application>Microsoft Macintosh PowerPoint</Application>
  <PresentationFormat>Widescreen</PresentationFormat>
  <Paragraphs>884</Paragraphs>
  <Slides>101</Slides>
  <Notes>15</Notes>
  <HiddenSlides>18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Arial</vt:lpstr>
      <vt:lpstr>Calibri</vt:lpstr>
      <vt:lpstr>Cambria Math</vt:lpstr>
      <vt:lpstr>Courier New</vt:lpstr>
      <vt:lpstr>Gill Sans</vt:lpstr>
      <vt:lpstr>Helvetica</vt:lpstr>
      <vt:lpstr>Symbol</vt:lpstr>
      <vt:lpstr>Times New Roman</vt:lpstr>
      <vt:lpstr>Blank Presentation</vt:lpstr>
      <vt:lpstr>Image processing basics</vt:lpstr>
      <vt:lpstr>Image processing basics: Outline</vt:lpstr>
      <vt:lpstr>PowerPoint Presentation</vt:lpstr>
      <vt:lpstr>Image formation (preview)</vt:lpstr>
      <vt:lpstr>PowerPoint Presentation</vt:lpstr>
      <vt:lpstr>PowerPoint Presentation</vt:lpstr>
      <vt:lpstr>Images as sampled functions</vt:lpstr>
      <vt:lpstr>Digital color image</vt:lpstr>
      <vt:lpstr>Images in Python</vt:lpstr>
      <vt:lpstr>Acquiring 3 channels</vt:lpstr>
      <vt:lpstr>How are the three channels acquired?</vt:lpstr>
      <vt:lpstr>Images as sampled functions</vt:lpstr>
      <vt:lpstr>Sampling</vt:lpstr>
      <vt:lpstr>Sampling and reconstruction</vt:lpstr>
      <vt:lpstr>1D example: Digital audio</vt:lpstr>
      <vt:lpstr>Sampling and reconstruction</vt:lpstr>
      <vt:lpstr>Sampling and reconstruction</vt:lpstr>
      <vt:lpstr>Sampling and reconstruction</vt:lpstr>
      <vt:lpstr>Sampling and reconstruction</vt:lpstr>
      <vt:lpstr>Sampling and reconstruction</vt:lpstr>
      <vt:lpstr>Wagon wheel effect</vt:lpstr>
      <vt:lpstr>Wagon wheel effect</vt:lpstr>
      <vt:lpstr>Wagon wheel effect</vt:lpstr>
      <vt:lpstr>Aliasing in images</vt:lpstr>
      <vt:lpstr>What’s happening?</vt:lpstr>
      <vt:lpstr>Aliasing “in the wild”</vt:lpstr>
      <vt:lpstr>Nyquist-Shannon sampling theorem</vt:lpstr>
      <vt:lpstr>Anti-aliasing</vt:lpstr>
      <vt:lpstr>Why should you care about anti-aliasing?</vt:lpstr>
      <vt:lpstr>Image processing basics: Outline</vt:lpstr>
      <vt:lpstr>Subsampling an image</vt:lpstr>
      <vt:lpstr>Subsampling an image</vt:lpstr>
      <vt:lpstr>Subsampling without pre-filtering</vt:lpstr>
      <vt:lpstr>PowerPoint Presentation</vt:lpstr>
      <vt:lpstr>Subsampling with pre-filtering</vt:lpstr>
      <vt:lpstr>Interpolation</vt:lpstr>
      <vt:lpstr>Linear and Bilinear Interpolation</vt:lpstr>
      <vt:lpstr>Bilinear interpolation</vt:lpstr>
      <vt:lpstr>Upsampling an image</vt:lpstr>
      <vt:lpstr>Upsampling an image</vt:lpstr>
      <vt:lpstr>Upsampling an image</vt:lpstr>
      <vt:lpstr>Bilinear interpolation</vt:lpstr>
      <vt:lpstr>Bilinear interpolation</vt:lpstr>
      <vt:lpstr>Bilinear interpolation</vt:lpstr>
      <vt:lpstr>Application: Demosaicing</vt:lpstr>
      <vt:lpstr>Bilinear interpolation more generally</vt:lpstr>
      <vt:lpstr>Bilinear interpolation more generally</vt:lpstr>
      <vt:lpstr>Bilinear interpolation: Basis function view</vt:lpstr>
      <vt:lpstr>Other kinds of interpolation</vt:lpstr>
      <vt:lpstr>Interpolation and function extrema</vt:lpstr>
      <vt:lpstr>Image processing basics: Outline</vt:lpstr>
      <vt:lpstr>Image transformations</vt:lpstr>
      <vt:lpstr>Image transformations</vt:lpstr>
      <vt:lpstr>Image transformations</vt:lpstr>
      <vt:lpstr>Image transformations</vt:lpstr>
      <vt:lpstr>Image transformations</vt:lpstr>
      <vt:lpstr>Point processing</vt:lpstr>
      <vt:lpstr>PowerPoint Presentation</vt:lpstr>
      <vt:lpstr>PowerPoint Presentation</vt:lpstr>
      <vt:lpstr>PowerPoint Presentation</vt:lpstr>
      <vt:lpstr>PowerPoint Presentation</vt:lpstr>
      <vt:lpstr>Negative</vt:lpstr>
      <vt:lpstr>Contrast adjustment</vt:lpstr>
      <vt:lpstr>Gamma correction</vt:lpstr>
      <vt:lpstr>Point processing</vt:lpstr>
      <vt:lpstr>Point processing</vt:lpstr>
      <vt:lpstr>Point processing</vt:lpstr>
      <vt:lpstr>Image filtering</vt:lpstr>
      <vt:lpstr>Image filtering</vt:lpstr>
      <vt:lpstr>Image warping</vt:lpstr>
      <vt:lpstr>Image warping</vt:lpstr>
      <vt:lpstr>Image warping</vt:lpstr>
      <vt:lpstr>PowerPoint Presentation</vt:lpstr>
      <vt:lpstr>Parametric (global) warping</vt:lpstr>
      <vt:lpstr>Translation</vt:lpstr>
      <vt:lpstr>Rotation</vt:lpstr>
      <vt:lpstr>Rotation</vt:lpstr>
      <vt:lpstr>Rotation</vt:lpstr>
      <vt:lpstr>Rotation</vt:lpstr>
      <vt:lpstr>Uniform scaling</vt:lpstr>
      <vt:lpstr>Non-uniform scaling</vt:lpstr>
      <vt:lpstr>Affine transformation</vt:lpstr>
      <vt:lpstr>Projective transformation</vt:lpstr>
      <vt:lpstr>Translation</vt:lpstr>
      <vt:lpstr>Uniform scaling</vt:lpstr>
      <vt:lpstr>Non-uniform scaling</vt:lpstr>
      <vt:lpstr>Rotation</vt:lpstr>
      <vt:lpstr>Affine transformation</vt:lpstr>
      <vt:lpstr>Projective homography</vt:lpstr>
      <vt:lpstr>Warping pixels</vt:lpstr>
      <vt:lpstr>Forward warping</vt:lpstr>
      <vt:lpstr>Forward warping</vt:lpstr>
      <vt:lpstr>Inverse warping</vt:lpstr>
      <vt:lpstr>Inverse warping</vt:lpstr>
      <vt:lpstr>Forward vs. inverse warping</vt:lpstr>
      <vt:lpstr>Images relative to other images:  </vt:lpstr>
      <vt:lpstr>Principal components analysis:  </vt:lpstr>
      <vt:lpstr>Principal components analysis:  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1289</cp:revision>
  <cp:lastPrinted>2022-08-24T15:01:52Z</cp:lastPrinted>
  <dcterms:created xsi:type="dcterms:W3CDTF">2004-08-29T23:15:23Z</dcterms:created>
  <dcterms:modified xsi:type="dcterms:W3CDTF">2023-08-28T13:55:23Z</dcterms:modified>
</cp:coreProperties>
</file>