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923" r:id="rId2"/>
    <p:sldId id="898" r:id="rId3"/>
    <p:sldId id="892" r:id="rId4"/>
    <p:sldId id="883" r:id="rId5"/>
    <p:sldId id="658" r:id="rId6"/>
    <p:sldId id="924" r:id="rId7"/>
    <p:sldId id="870" r:id="rId8"/>
    <p:sldId id="876" r:id="rId9"/>
    <p:sldId id="871" r:id="rId10"/>
    <p:sldId id="872" r:id="rId11"/>
    <p:sldId id="873" r:id="rId12"/>
    <p:sldId id="874" r:id="rId13"/>
    <p:sldId id="877" r:id="rId14"/>
    <p:sldId id="878" r:id="rId15"/>
    <p:sldId id="875" r:id="rId16"/>
    <p:sldId id="925" r:id="rId17"/>
    <p:sldId id="926" r:id="rId18"/>
    <p:sldId id="751" r:id="rId19"/>
    <p:sldId id="747" r:id="rId20"/>
    <p:sldId id="879" r:id="rId21"/>
    <p:sldId id="836" r:id="rId22"/>
    <p:sldId id="891" r:id="rId23"/>
    <p:sldId id="835" r:id="rId24"/>
    <p:sldId id="769" r:id="rId25"/>
    <p:sldId id="719" r:id="rId26"/>
    <p:sldId id="761" r:id="rId27"/>
    <p:sldId id="649" r:id="rId28"/>
    <p:sldId id="650" r:id="rId29"/>
    <p:sldId id="651" r:id="rId30"/>
    <p:sldId id="652" r:id="rId31"/>
    <p:sldId id="653" r:id="rId32"/>
    <p:sldId id="654" r:id="rId33"/>
    <p:sldId id="655" r:id="rId34"/>
    <p:sldId id="888" r:id="rId35"/>
    <p:sldId id="657" r:id="rId36"/>
    <p:sldId id="771" r:id="rId37"/>
    <p:sldId id="927" r:id="rId38"/>
    <p:sldId id="928" r:id="rId39"/>
    <p:sldId id="884" r:id="rId40"/>
    <p:sldId id="647" r:id="rId41"/>
    <p:sldId id="720" r:id="rId42"/>
    <p:sldId id="630" r:id="rId43"/>
    <p:sldId id="843" r:id="rId44"/>
    <p:sldId id="847" r:id="rId45"/>
    <p:sldId id="848" r:id="rId46"/>
    <p:sldId id="849" r:id="rId47"/>
    <p:sldId id="850" r:id="rId48"/>
    <p:sldId id="853" r:id="rId49"/>
    <p:sldId id="851" r:id="rId50"/>
    <p:sldId id="854" r:id="rId51"/>
    <p:sldId id="709" r:id="rId52"/>
    <p:sldId id="880" r:id="rId53"/>
    <p:sldId id="756" r:id="rId54"/>
    <p:sldId id="722" r:id="rId55"/>
    <p:sldId id="929" r:id="rId56"/>
    <p:sldId id="931" r:id="rId57"/>
    <p:sldId id="930" r:id="rId58"/>
    <p:sldId id="885" r:id="rId59"/>
    <p:sldId id="893" r:id="rId60"/>
    <p:sldId id="858" r:id="rId61"/>
    <p:sldId id="861" r:id="rId62"/>
    <p:sldId id="897" r:id="rId63"/>
    <p:sldId id="725" r:id="rId64"/>
    <p:sldId id="896" r:id="rId65"/>
    <p:sldId id="862" r:id="rId66"/>
    <p:sldId id="865" r:id="rId67"/>
    <p:sldId id="864" r:id="rId68"/>
    <p:sldId id="889" r:id="rId69"/>
    <p:sldId id="886" r:id="rId70"/>
    <p:sldId id="754" r:id="rId71"/>
    <p:sldId id="882" r:id="rId72"/>
    <p:sldId id="741" r:id="rId73"/>
    <p:sldId id="755" r:id="rId74"/>
    <p:sldId id="766" r:id="rId7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352D"/>
    <a:srgbClr val="FF6257"/>
    <a:srgbClr val="FF7E79"/>
    <a:srgbClr val="F4D6B4"/>
    <a:srgbClr val="F9B594"/>
    <a:srgbClr val="F8BBC7"/>
    <a:srgbClr val="FFD579"/>
    <a:srgbClr val="FFFD7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6" autoAdjust="0"/>
    <p:restoredTop sz="86197" autoAdjust="0"/>
  </p:normalViewPr>
  <p:slideViewPr>
    <p:cSldViewPr>
      <p:cViewPr varScale="1">
        <p:scale>
          <a:sx n="105" d="100"/>
          <a:sy n="105" d="100"/>
        </p:scale>
        <p:origin x="101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9E3D7F6A-058C-41AB-B4DD-95ECE625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113FC98-EEA6-4C36-8FF3-5659E87D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A83D8-BAB3-4352-BF03-6D88BA8425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5C01C-1CB6-4E24-B673-A9B261C69AC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E197-1E59-4554-B51C-139CC15CC39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57BAF-40C5-4F6D-B7AD-A84951402FF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89A06-4210-4EF8-B6BA-B8CCBD034FF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74A4C-7474-4A24-A25E-032E352C84F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F6C0-8214-4799-BC67-FCB1267CC74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ED238-3CCC-4ACB-A79B-BBF0AF1BC9E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6CB7C-0655-4890-806A-F545FE02305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56B9E-C641-4936-B037-9F4E38C727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A904C-4C98-4DB3-A348-610B09698E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C4DD8-8E2E-4C3D-864E-9AE164B8A4B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FE83F-C24B-4368-BA21-8688A094434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Linear vs. quadratic in mask size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0B747-6E68-4454-9823-732EA3E6628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11ADF-DDCD-403A-BC49-69FD0027A00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3FC98-EEA6-4C36-8FF3-5659E87DB63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0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4F1E7-967C-4D94-8FA7-279B1D28A75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706438"/>
            <a:ext cx="6448425" cy="36274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68825"/>
            <a:ext cx="5421312" cy="4337050"/>
          </a:xfrm>
          <a:noFill/>
          <a:ln/>
        </p:spPr>
        <p:txBody>
          <a:bodyPr lIns="95022" tIns="47511" rIns="95022" bIns="47511"/>
          <a:lstStyle/>
          <a:p>
            <a:pPr eaLnBrk="1" hangingPunct="1"/>
            <a:r>
              <a:rPr lang="en-US"/>
              <a:t>Linearity of median filter: try filter([0 0 0; 0 1 0; 0 0 0] + [1 1 1; 1 1 2; 2 2 2])</a:t>
            </a:r>
          </a:p>
        </p:txBody>
      </p:sp>
    </p:spTree>
    <p:extLst>
      <p:ext uri="{BB962C8B-B14F-4D97-AF65-F5344CB8AC3E}">
        <p14:creationId xmlns:p14="http://schemas.microsoft.com/office/powerpoint/2010/main" val="892456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224D3-57FE-4CDC-BC76-C621BFA66E8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6996C-83D8-4989-B5E8-E300FEEE5DC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4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9D2E5-CCFD-4DEF-B78D-91F3B8AB5E7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6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6766F-4244-4F9C-96A2-7077A692EF7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2225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f + a(f - f * g) = (1+a)f-af*g = f*((1+a)e-g)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5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75502-50CA-4376-AF2E-4814FD5B453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3FC98-EEA6-4C36-8FF3-5659E87DB63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3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4B7-81C5-4B33-BA0C-02DA50257A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9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A4A56-8C52-4C38-A647-E60A751F4B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38B59-D1D3-401C-A436-6F294FF8C7C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9289A-B358-4758-89C2-48286B7256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3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68283-B53C-4E51-8D87-FBC3E9FBA59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C029-826F-4844-801E-9011426C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27D6-9C56-4795-AE38-9C8FA71B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4C2D-402D-41AA-AC9D-D2332D78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DE82-3597-46D7-BFCC-AECC7C7B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7055-30C0-4054-9F71-7D5643F4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6E58-7D30-46F2-8E2A-2C4C73AB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4CF7-EA2F-4F90-99D7-1EE5866BD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A22B-DC4F-4B2C-819E-44321E47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B298-AE05-4789-B7DC-7A3453F8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DB47-FB32-473F-B836-2B92012D6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D29E-A6DB-4B55-99DA-EFAFCA813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BEC1-82D2-40A0-B3C3-CA50C7679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0A55D36-E232-461E-97B3-E089DEB4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38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7.png"/><Relationship Id="rId43" Type="http://schemas.openxmlformats.org/officeDocument/2006/relationships/image" Target="../media/image42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hyperlink" Target="https://web.eecs.umich.edu/~justincj/slides/eecs442/WI2021/442_WI2021_filtering.pdf" TargetMode="External"/><Relationship Id="rId46" Type="http://schemas.openxmlformats.org/officeDocument/2006/relationships/image" Target="../media/image45.png"/><Relationship Id="rId20" Type="http://schemas.openxmlformats.org/officeDocument/2006/relationships/image" Target="../media/image26.png"/><Relationship Id="rId4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hyperlink" Target="https://web.eecs.umich.edu/~justincj/slides/eecs442/WI2021/442_WI2021_filtering.pdf" TargetMode="External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8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7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44.png"/><Relationship Id="rId20" Type="http://schemas.openxmlformats.org/officeDocument/2006/relationships/image" Target="../media/image26.png"/><Relationship Id="rId4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58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hyperlink" Target="https://web.eecs.umich.edu/~justincj/slides/eecs442/WI2021/442_WI2021_filtering.pdf" TargetMode="External"/><Relationship Id="rId45" Type="http://schemas.openxmlformats.org/officeDocument/2006/relationships/image" Target="../media/image4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6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3.png"/><Relationship Id="rId20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59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60.png"/><Relationship Id="rId45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5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2.png"/><Relationship Id="rId20" Type="http://schemas.openxmlformats.org/officeDocument/2006/relationships/image" Target="../media/image26.png"/><Relationship Id="rId41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61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hyperlink" Target="https://web.eecs.umich.edu/~justincj/slides/eecs442/WI2021/442_WI2021_filtering.pdf" TargetMode="External"/><Relationship Id="rId47" Type="http://schemas.openxmlformats.org/officeDocument/2006/relationships/image" Target="../media/image42.png"/><Relationship Id="rId50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47.png"/><Relationship Id="rId40" Type="http://schemas.openxmlformats.org/officeDocument/2006/relationships/image" Target="../media/image60.png"/><Relationship Id="rId45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5.png"/><Relationship Id="rId49" Type="http://schemas.openxmlformats.org/officeDocument/2006/relationships/image" Target="../media/image4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8" Type="http://schemas.openxmlformats.org/officeDocument/2006/relationships/image" Target="../media/image14.png"/><Relationship Id="rId51" Type="http://schemas.openxmlformats.org/officeDocument/2006/relationships/image" Target="../media/image46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48.png"/><Relationship Id="rId46" Type="http://schemas.openxmlformats.org/officeDocument/2006/relationships/image" Target="../media/image41.png"/><Relationship Id="rId20" Type="http://schemas.openxmlformats.org/officeDocument/2006/relationships/image" Target="../media/image26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64.png"/><Relationship Id="rId21" Type="http://schemas.openxmlformats.org/officeDocument/2006/relationships/image" Target="../media/image27.png"/><Relationship Id="rId34" Type="http://schemas.openxmlformats.org/officeDocument/2006/relationships/image" Target="../media/image53.png"/><Relationship Id="rId42" Type="http://schemas.openxmlformats.org/officeDocument/2006/relationships/image" Target="../media/image66.png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55" Type="http://schemas.openxmlformats.org/officeDocument/2006/relationships/image" Target="../media/image4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48.png"/><Relationship Id="rId53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7.png"/><Relationship Id="rId52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57.png"/><Relationship Id="rId43" Type="http://schemas.openxmlformats.org/officeDocument/2006/relationships/image" Target="../media/image67.png"/><Relationship Id="rId48" Type="http://schemas.openxmlformats.org/officeDocument/2006/relationships/image" Target="../media/image39.png"/><Relationship Id="rId56" Type="http://schemas.openxmlformats.org/officeDocument/2006/relationships/image" Target="../media/image510.png"/><Relationship Id="rId8" Type="http://schemas.openxmlformats.org/officeDocument/2006/relationships/image" Target="../media/image14.png"/><Relationship Id="rId51" Type="http://schemas.openxmlformats.org/officeDocument/2006/relationships/image" Target="../media/image42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63.png"/><Relationship Id="rId46" Type="http://schemas.openxmlformats.org/officeDocument/2006/relationships/hyperlink" Target="https://web.eecs.umich.edu/~justincj/slides/eecs442/WI2021/442_WI2021_filtering.pdf" TargetMode="External"/><Relationship Id="rId20" Type="http://schemas.openxmlformats.org/officeDocument/2006/relationships/image" Target="../media/image26.png"/><Relationship Id="rId41" Type="http://schemas.openxmlformats.org/officeDocument/2006/relationships/image" Target="../media/image55.png"/><Relationship Id="rId5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60.png"/><Relationship Id="rId4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26" Type="http://schemas.openxmlformats.org/officeDocument/2006/relationships/image" Target="../media/image106.png"/><Relationship Id="rId3" Type="http://schemas.openxmlformats.org/officeDocument/2006/relationships/image" Target="../media/image84.png"/><Relationship Id="rId21" Type="http://schemas.openxmlformats.org/officeDocument/2006/relationships/hyperlink" Target="https://web.eecs.umich.edu/~justincj/slides/eecs442/WI2021/442_WI2021_filtering.pdf" TargetMode="Externa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05.png"/><Relationship Id="rId2" Type="http://schemas.openxmlformats.org/officeDocument/2006/relationships/image" Target="../media/image74.png"/><Relationship Id="rId16" Type="http://schemas.openxmlformats.org/officeDocument/2006/relationships/image" Target="../media/image101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6.png"/><Relationship Id="rId6" Type="http://schemas.openxmlformats.org/officeDocument/2006/relationships/image" Target="../media/image91.png"/><Relationship Id="rId24" Type="http://schemas.openxmlformats.org/officeDocument/2006/relationships/image" Target="../media/image92.png"/><Relationship Id="rId15" Type="http://schemas.openxmlformats.org/officeDocument/2006/relationships/image" Target="../media/image100.png"/><Relationship Id="rId5" Type="http://schemas.openxmlformats.org/officeDocument/2006/relationships/image" Target="../media/image90.png"/><Relationship Id="rId23" Type="http://schemas.openxmlformats.org/officeDocument/2006/relationships/image" Target="../media/image89.png"/><Relationship Id="rId19" Type="http://schemas.openxmlformats.org/officeDocument/2006/relationships/image" Target="../media/image87.png"/><Relationship Id="rId4" Type="http://schemas.openxmlformats.org/officeDocument/2006/relationships/image" Target="../media/image85.png"/><Relationship Id="rId14" Type="http://schemas.openxmlformats.org/officeDocument/2006/relationships/image" Target="../media/image86.png"/><Relationship Id="rId22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890.png"/><Relationship Id="rId3" Type="http://schemas.openxmlformats.org/officeDocument/2006/relationships/image" Target="../media/image94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93.png"/><Relationship Id="rId16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930.png"/><Relationship Id="rId10" Type="http://schemas.openxmlformats.org/officeDocument/2006/relationships/image" Target="../media/image114.png"/><Relationship Id="rId4" Type="http://schemas.openxmlformats.org/officeDocument/2006/relationships/image" Target="../media/image85.png"/><Relationship Id="rId9" Type="http://schemas.openxmlformats.org/officeDocument/2006/relationships/image" Target="../media/image99.png"/><Relationship Id="rId14" Type="http://schemas.openxmlformats.org/officeDocument/2006/relationships/image" Target="../media/image9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eecs.umich.edu/~justincj/slides/eecs442/WI2021/442_WI2021_filtering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4.jpe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2.png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8.png"/><Relationship Id="rId5" Type="http://schemas.openxmlformats.org/officeDocument/2006/relationships/image" Target="../media/image112.pn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0.png"/><Relationship Id="rId7" Type="http://schemas.openxmlformats.org/officeDocument/2006/relationships/image" Target="../media/image13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32.png"/><Relationship Id="rId10" Type="http://schemas.openxmlformats.org/officeDocument/2006/relationships/image" Target="../media/image149.png"/><Relationship Id="rId4" Type="http://schemas.openxmlformats.org/officeDocument/2006/relationships/image" Target="../media/image131.png"/><Relationship Id="rId9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29.png"/><Relationship Id="rId4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50.png"/><Relationship Id="rId4" Type="http://schemas.openxmlformats.org/officeDocument/2006/relationships/image" Target="../media/image1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42/WI2021/442_WI2021_filtering.pdf" TargetMode="External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eecs.umich.edu/~justincj/slides/eecs442/WI2021/442_WI2021_filtering.pdf" TargetMode="External"/><Relationship Id="rId3" Type="http://schemas.openxmlformats.org/officeDocument/2006/relationships/image" Target="../media/image142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2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0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90.png"/><Relationship Id="rId7" Type="http://schemas.openxmlformats.org/officeDocument/2006/relationships/image" Target="../media/image1760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0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8.wmf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eecs.umich.edu/~justincj/slides/eecs442/WI2021/442_WI2021_filtering.pdf" TargetMode="External"/><Relationship Id="rId4" Type="http://schemas.openxmlformats.org/officeDocument/2006/relationships/image" Target="../media/image1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eecs.umich.edu/~justincj/slides/eecs442/WI2021/442_WI2021_filtering.pdf" TargetMode="External"/><Relationship Id="rId5" Type="http://schemas.openxmlformats.org/officeDocument/2006/relationships/image" Target="../media/image1930.png"/><Relationship Id="rId4" Type="http://schemas.openxmlformats.org/officeDocument/2006/relationships/image" Target="../media/image66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hyperlink" Target="https://web.eecs.umich.edu/~justincj/slides/eecs442/WI2021/442_WI2021_filtering.pdf" TargetMode="External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vcl.mit.edu/hybrid/OlivaTorralb_Hybrid_Siggraph06.pdf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35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1.png"/><Relationship Id="rId11" Type="http://schemas.openxmlformats.org/officeDocument/2006/relationships/image" Target="../media/image1820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2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jpeg"/><Relationship Id="rId5" Type="http://schemas.openxmlformats.org/officeDocument/2006/relationships/image" Target="../media/image211.png"/><Relationship Id="rId4" Type="http://schemas.openxmlformats.org/officeDocument/2006/relationships/oleObject" Target="../embeddings/oleObject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0.png"/><Relationship Id="rId21" Type="http://schemas.openxmlformats.org/officeDocument/2006/relationships/image" Target="../media/image27.png"/><Relationship Id="rId34" Type="http://schemas.openxmlformats.org/officeDocument/2006/relationships/image" Target="../media/image47.png"/><Relationship Id="rId42" Type="http://schemas.openxmlformats.org/officeDocument/2006/relationships/image" Target="../media/image43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hyperlink" Target="https://web.eecs.umich.edu/~justincj/slides/eecs442/WI2021/442_WI2021_filtering.pdf" TargetMode="Externa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8.png"/><Relationship Id="rId43" Type="http://schemas.openxmlformats.org/officeDocument/2006/relationships/image" Target="../media/image44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0.png"/><Relationship Id="rId38" Type="http://schemas.openxmlformats.org/officeDocument/2006/relationships/image" Target="../media/image39.png"/><Relationship Id="rId20" Type="http://schemas.openxmlformats.org/officeDocument/2006/relationships/image" Target="../media/image26.png"/><Relationship Id="rId41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39.png"/><Relationship Id="rId21" Type="http://schemas.openxmlformats.org/officeDocument/2006/relationships/image" Target="../media/image27.png"/><Relationship Id="rId34" Type="http://schemas.openxmlformats.org/officeDocument/2006/relationships/image" Target="../media/image47.png"/><Relationship Id="rId42" Type="http://schemas.openxmlformats.org/officeDocument/2006/relationships/image" Target="../media/image4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49.png"/><Relationship Id="rId37" Type="http://schemas.openxmlformats.org/officeDocument/2006/relationships/hyperlink" Target="https://web.eecs.umich.edu/~justincj/slides/eecs442/WI2021/442_WI2021_filtering.pdf" TargetMode="External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5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8.png"/><Relationship Id="rId43" Type="http://schemas.openxmlformats.org/officeDocument/2006/relationships/image" Target="../media/image43.png"/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51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6.png"/><Relationship Id="rId4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D24D430-7857-8F44-8166-A96DB12C4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Image filtering</a:t>
            </a:r>
          </a:p>
        </p:txBody>
      </p:sp>
      <p:grpSp>
        <p:nvGrpSpPr>
          <p:cNvPr id="6147" name="Group 3">
            <a:extLst>
              <a:ext uri="{FF2B5EF4-FFF2-40B4-BE49-F238E27FC236}">
                <a16:creationId xmlns:a16="http://schemas.microsoft.com/office/drawing/2014/main" id="{FF321E15-C5FB-FA46-AABD-878C8C32D2B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505199"/>
            <a:ext cx="1600200" cy="476250"/>
            <a:chOff x="2256" y="2064"/>
            <a:chExt cx="1008" cy="300"/>
          </a:xfrm>
        </p:grpSpPr>
        <p:sp>
          <p:nvSpPr>
            <p:cNvPr id="6162" name="Text Box 4">
              <a:extLst>
                <a:ext uri="{FF2B5EF4-FFF2-40B4-BE49-F238E27FC236}">
                  <a16:creationId xmlns:a16="http://schemas.microsoft.com/office/drawing/2014/main" id="{31A01FE0-1453-FA48-9DC2-348FD652C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i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6163" name="Line 5">
              <a:extLst>
                <a:ext uri="{FF2B5EF4-FFF2-40B4-BE49-F238E27FC236}">
                  <a16:creationId xmlns:a16="http://schemas.microsoft.com/office/drawing/2014/main" id="{95194D64-70CE-A445-AC04-A873199C5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6">
              <a:extLst>
                <a:ext uri="{FF2B5EF4-FFF2-40B4-BE49-F238E27FC236}">
                  <a16:creationId xmlns:a16="http://schemas.microsoft.com/office/drawing/2014/main" id="{68974CC8-2065-134F-8915-880D7348A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9" name="Picture 11" descr="HHHIMG_1166">
            <a:extLst>
              <a:ext uri="{FF2B5EF4-FFF2-40B4-BE49-F238E27FC236}">
                <a16:creationId xmlns:a16="http://schemas.microsoft.com/office/drawing/2014/main" id="{BB34BC98-1E49-5E45-8EA4-137145B4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7182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5">
            <a:extLst>
              <a:ext uri="{FF2B5EF4-FFF2-40B4-BE49-F238E27FC236}">
                <a16:creationId xmlns:a16="http://schemas.microsoft.com/office/drawing/2014/main" id="{00A26077-F652-BF4E-B566-0B599ACC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6156" name="Text Box 18">
            <a:extLst>
              <a:ext uri="{FF2B5EF4-FFF2-40B4-BE49-F238E27FC236}">
                <a16:creationId xmlns:a16="http://schemas.microsoft.com/office/drawing/2014/main" id="{00040986-814D-5349-88E5-27703C28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7" name="Rectangle 19">
                <a:extLst>
                  <a:ext uri="{FF2B5EF4-FFF2-40B4-BE49-F238E27FC236}">
                    <a16:creationId xmlns:a16="http://schemas.microsoft.com/office/drawing/2014/main" id="{C53FF20B-615F-6741-948C-02B1F3FEB6C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990600"/>
                <a:ext cx="10439400" cy="9906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Roughly speaking, replace image value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with some function of values in its spatial neighborhood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: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en-US" alt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57" name="Rectangle 19">
                <a:extLst>
                  <a:ext uri="{FF2B5EF4-FFF2-40B4-BE49-F238E27FC236}">
                    <a16:creationId xmlns:a16="http://schemas.microsoft.com/office/drawing/2014/main" id="{C53FF20B-615F-6741-948C-02B1F3FEB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990600"/>
                <a:ext cx="10439400" cy="990600"/>
              </a:xfrm>
              <a:blipFill>
                <a:blip r:embed="rId3"/>
                <a:stretch>
                  <a:fillRect l="-1095" t="-6329" b="-9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1" descr="HHHIMG_1166">
            <a:extLst>
              <a:ext uri="{FF2B5EF4-FFF2-40B4-BE49-F238E27FC236}">
                <a16:creationId xmlns:a16="http://schemas.microsoft.com/office/drawing/2014/main" id="{B48600CB-88E5-194D-A5CB-2B28A1E9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71824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03BB8F-64D0-F04A-8D1F-1B865561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95800"/>
            <a:ext cx="1028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Examples: smoothing, sharpening, edge detection, etc.</a:t>
            </a:r>
          </a:p>
        </p:txBody>
      </p:sp>
    </p:spTree>
    <p:extLst>
      <p:ext uri="{BB962C8B-B14F-4D97-AF65-F5344CB8AC3E}">
        <p14:creationId xmlns:p14="http://schemas.microsoft.com/office/powerpoint/2010/main" val="1544994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25091" y="5638800"/>
                <a:ext cx="734181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91" y="5638800"/>
                <a:ext cx="7341818" cy="453137"/>
              </a:xfrm>
              <a:prstGeom prst="rect">
                <a:avLst/>
              </a:prstGeom>
              <a:blipFill>
                <a:blip r:embed="rId3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76BDDB9C-DBEB-B94A-928F-A2832A71E15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8"/>
              </a:rPr>
              <a:t>D. </a:t>
            </a:r>
            <a:r>
              <a:rPr lang="en-US" sz="1200" dirty="0" err="1">
                <a:hlinkClick r:id="rId38"/>
              </a:rPr>
              <a:t>Fouhey</a:t>
            </a:r>
            <a:r>
              <a:rPr lang="en-US" sz="1200" dirty="0">
                <a:hlinkClick r:id="rId38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36C060-F396-4041-BF91-093DDE296089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3B9F4-D69E-B246-B5F5-6DA7287709B4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3B9F4-D69E-B246-B5F5-6DA728770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58189A2-7C39-9540-A15B-6C74623ADE7B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58189A2-7C39-9540-A15B-6C74623AD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4B0A019-7576-734F-9A53-731DAD452B2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4B0A019-7576-734F-9A53-731DAD452B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13F9F39-2E62-3C4B-B3DB-DE3AD65A73AA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13F9F39-2E62-3C4B-B3DB-DE3AD65A73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1D35203-A50F-954A-8922-F46562C2382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1D35203-A50F-954A-8922-F46562C23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CCEEF62-70E6-1F4D-B520-4E6A155BBD8F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CCEEF62-70E6-1F4D-B520-4E6A155BB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3265B53-BE65-4B4D-8F2B-0082158659D4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5F24091-225D-7A42-85B6-57FE10618C5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5F24091-225D-7A42-85B6-57FE10618C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DE5AF9E-1434-BF41-A74F-6A83D903C49E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4DE5AF9E-1434-BF41-A74F-6A83D903C4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09D08D33-0234-8C4D-A40F-0799A784FF59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09D08D33-0234-8C4D-A40F-0799A784FF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7312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3005998" y="2461195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  <a:blipFill>
                <a:blip r:embed="rId3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A31163D1-35BB-0D46-84BD-7C464973BB96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9"/>
              </a:rPr>
              <a:t>D. </a:t>
            </a:r>
            <a:r>
              <a:rPr lang="en-US" sz="1200" dirty="0" err="1">
                <a:hlinkClick r:id="rId39"/>
              </a:rPr>
              <a:t>Fouhey</a:t>
            </a:r>
            <a:r>
              <a:rPr lang="en-US" sz="1200" dirty="0">
                <a:hlinkClick r:id="rId39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C29EE35-CE70-844D-AD7B-1D63E1D6D085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29F0EC-95B4-854E-84BD-5E4EA6581CAE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29F0EC-95B4-854E-84BD-5E4EA6581C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96B230-9A43-9C41-8056-E9FEEE0E0D22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4796B230-9A43-9C41-8056-E9FEEE0E0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22B74BE-77E0-814C-BEF7-F1F539CE8D74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22B74BE-77E0-814C-BEF7-F1F539CE8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8C924E-9D34-AF48-8B7E-9EFB5CC882DE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8C924E-9D34-AF48-8B7E-9EFB5CC882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49CA895-2F0C-794C-8E45-501446860FA0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49CA895-2F0C-794C-8E45-501446860F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724D590-DF08-C54B-A3AA-291BA3F2C2E9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724D590-DF08-C54B-A3AA-291BA3F2C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EC772C-F084-4B46-B28E-EC4A3811C0D7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FA2D9F4-699B-644F-BF4F-40A22C1C45D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2FA2D9F4-699B-644F-BF4F-40A22C1C45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28496B5-3505-6642-8537-37CD102805E6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28496B5-3505-6642-8537-37CD102805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DC4DD4D-A58C-264C-BF9B-A1F9175F031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DC4DD4D-A58C-264C-BF9B-A1F9175F03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674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58994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EF0CDFD-6CBC-674C-9C8D-8D8D62DF215D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0"/>
              </a:rPr>
              <a:t>D. </a:t>
            </a:r>
            <a:r>
              <a:rPr lang="en-US" sz="1200" dirty="0" err="1">
                <a:hlinkClick r:id="rId40"/>
              </a:rPr>
              <a:t>Fouhey</a:t>
            </a:r>
            <a:r>
              <a:rPr lang="en-US" sz="1200" dirty="0">
                <a:hlinkClick r:id="rId40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004398E-B83D-6C42-9172-578DA0CE39A4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A31206E-63DC-DE45-A1BD-2353B8DB91BD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A31206E-63DC-DE45-A1BD-2353B8DB9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92D1271-9829-0747-9E6D-DE7F0AD9B28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92D1271-9829-0747-9E6D-DE7F0AD9B2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35AF5D-A0C4-8C43-A660-66E199C332A5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235AF5D-A0C4-8C43-A660-66E199C33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079270-8FF3-464E-A31A-623E7FBEB81E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079270-8FF3-464E-A31A-623E7FBEB8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0B630D7-FD43-3B47-A264-BC626C90B96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50B630D7-FD43-3B47-A264-BC626C90B9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CDA3D6-49B3-0647-A5EA-9153FA44360C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CDA3D6-49B3-0647-A5EA-9153FA443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CF57F9D-0C1A-F846-8467-A221AB9D1B91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A2B8E-BB3D-E941-B287-AB290B3D3D2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A2B8E-BB3D-E941-B287-AB290B3D3D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16CDCB1-F95B-EE45-8CDF-F81B4985A396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D16CDCB1-F95B-EE45-8CDF-F81B4985A3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83C029F0-445C-BB43-9CB5-DA1E4FE886B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83C029F0-445C-BB43-9CB5-DA1E4FE886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6373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A2585471-6584-C44E-ABCD-2DE625F1B14B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1"/>
              </a:rPr>
              <a:t>D. </a:t>
            </a:r>
            <a:r>
              <a:rPr lang="en-US" sz="1200" dirty="0" err="1">
                <a:hlinkClick r:id="rId41"/>
              </a:rPr>
              <a:t>Fouhey</a:t>
            </a:r>
            <a:r>
              <a:rPr lang="en-US" sz="1200" dirty="0">
                <a:hlinkClick r:id="rId41"/>
              </a:rPr>
              <a:t> and J. Johnson</a:t>
            </a:r>
            <a:endParaRPr lang="en-US" sz="12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F4A0C3E-6751-FC4B-941C-2F75640D6263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0255CFC-FCF8-FF44-9705-4BBCA9824B57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0255CFC-FCF8-FF44-9705-4BBCA9824B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01CC381-A71B-284C-8646-CA0E132CF765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01CC381-A71B-284C-8646-CA0E132CF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476C554-DF81-8144-9801-BFC4272DC1A7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476C554-DF81-8144-9801-BFC4272D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CED3CD7-EE87-E348-846A-D3CB0E0FCA4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CED3CD7-EE87-E348-846A-D3CB0E0FCA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526F0FF-90AF-1045-BBD6-3967A8089B06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526F0FF-90AF-1045-BBD6-3967A8089B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575B6A-B535-7543-8B59-B2D493F296A2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575B6A-B535-7543-8B59-B2D493F29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E3924A7-9022-2049-A5ED-C46887E5FB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CE17C62-B179-754F-A676-75BAC56306DE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CE17C62-B179-754F-A676-75BAC56306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2C561A7-F745-1640-831A-EB3D0E40005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C2C561A7-F745-1640-831A-EB3D0E4000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46694C6-45D6-0546-B48C-9F985EF95AC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46694C6-45D6-0546-B48C-9F985EF95AC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8323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64" y="5638800"/>
                <a:ext cx="7157472" cy="453137"/>
              </a:xfrm>
              <a:prstGeom prst="rect">
                <a:avLst/>
              </a:prstGeom>
              <a:blipFill>
                <a:blip r:embed="rId3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6051DAD-28F4-0843-A72A-BB19C3B24B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2"/>
              </a:rPr>
              <a:t>D. </a:t>
            </a:r>
            <a:r>
              <a:rPr lang="en-US" sz="1200" dirty="0" err="1">
                <a:hlinkClick r:id="rId42"/>
              </a:rPr>
              <a:t>Fouhey</a:t>
            </a:r>
            <a:r>
              <a:rPr lang="en-US" sz="1200" dirty="0">
                <a:hlinkClick r:id="rId42"/>
              </a:rPr>
              <a:t> and J. Johnson</a:t>
            </a:r>
            <a:endParaRPr lang="en-US" sz="1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9EBDEE2-23BB-8141-93DF-62978FAD60F4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C75A3F-35F1-C54C-A98D-BBBCC6444DFF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DC75A3F-35F1-C54C-A98D-BBBCC6444D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5EBE120-2FEE-294F-ADF0-0F66A7C6905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5EBE120-2FEE-294F-ADF0-0F66A7C69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9D856C-B302-8444-8D6A-01746A57C86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9D856C-B302-8444-8D6A-01746A57C8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85996C5-2FD1-DD47-BE79-9208918818EB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85996C5-2FD1-DD47-BE79-920891881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472D74-FEA0-6F4C-B59F-A07C3BF68BAC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3472D74-FEA0-6F4C-B59F-A07C3BF68B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4C7F630-ED34-434E-97DD-90A9870D77F3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4C7F630-ED34-434E-97DD-90A9870D77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3BB0141-987D-604E-859B-88349B75B13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BA967E5-C77F-1940-9FC9-341A24AFE0AD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BA967E5-C77F-1940-9FC9-341A24AFE0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EBBBE49-297E-FE4A-9ADD-62FFAA3CD63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3EBBBE49-297E-FE4A-9ADD-62FFAA3CD63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9124F46-1622-EC4C-99C9-AE1084BFF21F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9124F46-1622-EC4C-99C9-AE1084BFF2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3634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89DE43-873D-4CCB-8455-C906C792450A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89DE43-873D-4CCB-8455-C906C7924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B80733B-747D-4F86-9B30-C58136BC0914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B80733B-747D-4F86-9B30-C58136BC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8C030E-6B1B-44FC-834A-D558B60D5E5E}"/>
                  </a:ext>
                </a:extLst>
              </p:cNvPr>
              <p:cNvSpPr/>
              <p:nvPr/>
            </p:nvSpPr>
            <p:spPr>
              <a:xfrm>
                <a:off x="8151209" y="3976540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08C030E-6B1B-44FC-834A-D558B60D5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976540"/>
                <a:ext cx="515229" cy="515229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0F528B-970F-417E-A137-F1F2A129341D}"/>
                  </a:ext>
                </a:extLst>
              </p:cNvPr>
              <p:cNvSpPr/>
              <p:nvPr/>
            </p:nvSpPr>
            <p:spPr>
              <a:xfrm>
                <a:off x="8666438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0F528B-970F-417E-A137-F1F2A1293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976539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FA8B0A-B222-4111-A3C5-FC952A243A56}"/>
                  </a:ext>
                </a:extLst>
              </p:cNvPr>
              <p:cNvSpPr/>
              <p:nvPr/>
            </p:nvSpPr>
            <p:spPr>
              <a:xfrm>
                <a:off x="9181667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FA8B0A-B222-4111-A3C5-FC952A243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976539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F2A0B-000E-44CE-BA40-0EC867FD3E4E}"/>
                  </a:ext>
                </a:extLst>
              </p:cNvPr>
              <p:cNvSpPr/>
              <p:nvPr/>
            </p:nvSpPr>
            <p:spPr>
              <a:xfrm>
                <a:off x="9696895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07F2A0B-000E-44CE-BA40-0EC867FD3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5" y="3477365"/>
                <a:ext cx="515229" cy="51522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31534B-87C5-48F0-A5A5-059267DE554B}"/>
                  </a:ext>
                </a:extLst>
              </p:cNvPr>
              <p:cNvSpPr/>
              <p:nvPr/>
            </p:nvSpPr>
            <p:spPr>
              <a:xfrm>
                <a:off x="9696895" y="3976539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631534B-87C5-48F0-A5A5-059267DE5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5" y="3976539"/>
                <a:ext cx="515229" cy="515229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D41BA3A-FEE1-3D4D-B2D9-6739DD1C41D1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6"/>
              </a:rPr>
              <a:t>D. </a:t>
            </a:r>
            <a:r>
              <a:rPr lang="en-US" sz="1200" dirty="0" err="1">
                <a:hlinkClick r:id="rId46"/>
              </a:rPr>
              <a:t>Fouhey</a:t>
            </a:r>
            <a:r>
              <a:rPr lang="en-US" sz="1200" dirty="0">
                <a:hlinkClick r:id="rId46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88EDAE3-A727-094A-9CD9-4CC4AAB6C80C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EE25BA2-DA40-0B47-869E-C51AE96687CC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EE25BA2-DA40-0B47-869E-C51AE96687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E9AB41-C359-A641-BCC6-212D1CAC2059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EE9AB41-C359-A641-BCC6-212D1CAC20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3758610-7D51-7C4F-8134-FE77D4DE5991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3758610-7D51-7C4F-8134-FE77D4DE59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2EC464F-FD70-CE4A-ACBB-E9EF6BAA5E9A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2EC464F-FD70-CE4A-ACBB-E9EF6BAA5E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3F32114-8801-194A-AAE6-691EBE61231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3F32114-8801-194A-AAE6-691EBE612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74C554E-244D-124F-9DDD-6B22E337F1A8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74C554E-244D-124F-9DDD-6B22E337F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6511391-BAA7-AC43-925D-0472D9EEAE6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12F8EE1-004D-AB4A-8BC0-A0458C1DE52F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A12F8EE1-004D-AB4A-8BC0-A0458C1DE5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5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92C7F3CD-3863-D743-9E1B-4FAAEF2D0ADF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92C7F3CD-3863-D743-9E1B-4FAAEF2D0A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5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FC9F95D-1AA6-F941-A19B-F11BFFB71D13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FC9F95D-1AA6-F941-A19B-F11BFFB71D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7C723-DDBB-9A43-AD13-0748C9C57E1D}"/>
                  </a:ext>
                </a:extLst>
              </p:cNvPr>
              <p:cNvSpPr txBox="1"/>
              <p:nvPr/>
            </p:nvSpPr>
            <p:spPr>
              <a:xfrm>
                <a:off x="5295297" y="5187518"/>
                <a:ext cx="5286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What filter values should we use to find the average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window?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7C723-DDBB-9A43-AD13-0748C9C57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97" y="5187518"/>
                <a:ext cx="5286015" cy="830997"/>
              </a:xfrm>
              <a:prstGeom prst="rect">
                <a:avLst/>
              </a:prstGeom>
              <a:blipFill>
                <a:blip r:embed="rId56"/>
                <a:stretch>
                  <a:fillRect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CA72-FDD2-B5D4-B7F0-10BF5B0D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AFAB6-33FA-E2F8-9B2A-8653C5A73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1D5C2-3F21-9A09-EAE5-D2700646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8408"/>
            <a:ext cx="11571872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D5CB6F-AAF8-1018-DF20-D7F60F0F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66" y="4581144"/>
            <a:ext cx="11613931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0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B279-8121-257F-D74C-5479A8CB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AFC82C-AE78-7FF0-1878-DF766BA6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10882993" cy="39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2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7848600" y="35052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4"/>
              <p:cNvSpPr>
                <a:spLocks noChangeArrowheads="1"/>
              </p:cNvSpPr>
              <p:nvPr/>
            </p:nvSpPr>
            <p:spPr bwMode="auto">
              <a:xfrm>
                <a:off x="8077200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3733800"/>
                <a:ext cx="2057400" cy="1981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Rectangle 5"/>
              <p:cNvSpPr>
                <a:spLocks noChangeArrowheads="1"/>
              </p:cNvSpPr>
              <p:nvPr/>
            </p:nvSpPr>
            <p:spPr bwMode="auto">
              <a:xfrm>
                <a:off x="10058400" y="3352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3352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703"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" name="Rectangle 8"/>
              <p:cNvSpPr>
                <a:spLocks noChangeArrowheads="1"/>
              </p:cNvSpPr>
              <p:nvPr/>
            </p:nvSpPr>
            <p:spPr bwMode="auto">
              <a:xfrm>
                <a:off x="7696200" y="3352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1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3352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Rectangle 9"/>
              <p:cNvSpPr>
                <a:spLocks noChangeArrowheads="1"/>
              </p:cNvSpPr>
              <p:nvPr/>
            </p:nvSpPr>
            <p:spPr bwMode="auto">
              <a:xfrm>
                <a:off x="10058400" y="5638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8400" y="5638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703"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" name="Rectangle 10"/>
              <p:cNvSpPr>
                <a:spLocks noChangeArrowheads="1"/>
              </p:cNvSpPr>
              <p:nvPr/>
            </p:nvSpPr>
            <p:spPr bwMode="auto">
              <a:xfrm>
                <a:off x="7696200" y="5638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56388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2" name="Rectangle 13"/>
              <p:cNvSpPr>
                <a:spLocks noChangeArrowheads="1"/>
              </p:cNvSpPr>
              <p:nvPr/>
            </p:nvSpPr>
            <p:spPr bwMode="auto">
              <a:xfrm>
                <a:off x="4842076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2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2076" y="3733800"/>
                <a:ext cx="2057400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Rectangle 14"/>
              <p:cNvSpPr>
                <a:spLocks noChangeArrowheads="1"/>
              </p:cNvSpPr>
              <p:nvPr/>
            </p:nvSpPr>
            <p:spPr bwMode="auto">
              <a:xfrm>
                <a:off x="6670876" y="3505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876" y="35052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4" name="Rectangle 15"/>
              <p:cNvSpPr>
                <a:spLocks noChangeArrowheads="1"/>
              </p:cNvSpPr>
              <p:nvPr/>
            </p:nvSpPr>
            <p:spPr bwMode="auto">
              <a:xfrm>
                <a:off x="4613476" y="3505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4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3476" y="35052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5" name="Rectangle 16"/>
              <p:cNvSpPr>
                <a:spLocks noChangeArrowheads="1"/>
              </p:cNvSpPr>
              <p:nvPr/>
            </p:nvSpPr>
            <p:spPr bwMode="auto">
              <a:xfrm>
                <a:off x="6670876" y="54864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876" y="54864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6" name="Rectangle 17"/>
              <p:cNvSpPr>
                <a:spLocks noChangeArrowheads="1"/>
              </p:cNvSpPr>
              <p:nvPr/>
            </p:nvSpPr>
            <p:spPr bwMode="auto">
              <a:xfrm>
                <a:off x="4613476" y="54102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6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3476" y="5410200"/>
                <a:ext cx="457200" cy="457200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7" name="Rectangle 19"/>
              <p:cNvSpPr>
                <a:spLocks noChangeArrowheads="1"/>
              </p:cNvSpPr>
              <p:nvPr/>
            </p:nvSpPr>
            <p:spPr bwMode="auto">
              <a:xfrm>
                <a:off x="1905000" y="3733800"/>
                <a:ext cx="2057400" cy="19812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2057400" cy="198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2133600" y="38862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9" name="Rectangle 20"/>
              <p:cNvSpPr>
                <a:spLocks noChangeArrowheads="1"/>
              </p:cNvSpPr>
              <p:nvPr/>
            </p:nvSpPr>
            <p:spPr bwMode="auto">
              <a:xfrm>
                <a:off x="3505200" y="3733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2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3733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l="-2703"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0" name="Rectangle 21"/>
              <p:cNvSpPr>
                <a:spLocks noChangeArrowheads="1"/>
              </p:cNvSpPr>
              <p:nvPr/>
            </p:nvSpPr>
            <p:spPr bwMode="auto">
              <a:xfrm>
                <a:off x="1905000" y="3733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0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1" name="Rectangle 22"/>
              <p:cNvSpPr>
                <a:spLocks noChangeArrowheads="1"/>
              </p:cNvSpPr>
              <p:nvPr/>
            </p:nvSpPr>
            <p:spPr bwMode="auto">
              <a:xfrm>
                <a:off x="3505200" y="5257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1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5257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l="-2703"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32" name="Rectangle 23"/>
              <p:cNvSpPr>
                <a:spLocks noChangeArrowheads="1"/>
              </p:cNvSpPr>
              <p:nvPr/>
            </p:nvSpPr>
            <p:spPr bwMode="auto">
              <a:xfrm>
                <a:off x="1905000" y="5257800"/>
                <a:ext cx="457200" cy="457200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332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2022676" y="275561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smaller than input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0C7C3EEE-C679-5A48-8A0E-E2809CC8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276" y="2755613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same size as input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B81B4D9-8CA3-644B-8CDF-137F4D87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876" y="2755613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Output is larger than input</a:t>
            </a:r>
          </a:p>
        </p:txBody>
      </p:sp>
    </p:spTree>
    <p:extLst>
      <p:ext uri="{BB962C8B-B14F-4D97-AF65-F5344CB8AC3E}">
        <p14:creationId xmlns:p14="http://schemas.microsoft.com/office/powerpoint/2010/main" val="31973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values should we pad the image with?</a:t>
            </a:r>
          </a:p>
        </p:txBody>
      </p:sp>
    </p:spTree>
    <p:extLst>
      <p:ext uri="{BB962C8B-B14F-4D97-AF65-F5344CB8AC3E}">
        <p14:creationId xmlns:p14="http://schemas.microsoft.com/office/powerpoint/2010/main" val="241901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294DF-7E2C-A144-9DCC-0AC8EF03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4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details: Dealing with edges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control the size of the output, we need to use </a:t>
            </a:r>
            <a:r>
              <a:rPr lang="en-US" i="1" dirty="0"/>
              <a:t>padding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values should we pad the image with?</a:t>
            </a:r>
          </a:p>
          <a:p>
            <a:pPr lvl="1"/>
            <a:r>
              <a:rPr lang="en-US" sz="2400" dirty="0"/>
              <a:t>Zero pad (or clip filter) </a:t>
            </a:r>
          </a:p>
          <a:p>
            <a:pPr lvl="1"/>
            <a:r>
              <a:rPr lang="en-US" sz="2400" dirty="0"/>
              <a:t>Wrap around</a:t>
            </a:r>
          </a:p>
          <a:p>
            <a:pPr lvl="1"/>
            <a:r>
              <a:rPr lang="en-US" sz="2400" dirty="0"/>
              <a:t>Copy edge</a:t>
            </a:r>
          </a:p>
          <a:p>
            <a:pPr lvl="1"/>
            <a:r>
              <a:rPr lang="en-US" sz="2400" dirty="0"/>
              <a:t>Reflect across edge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9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8686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  <p:extLst>
      <p:ext uri="{BB962C8B-B14F-4D97-AF65-F5344CB8AC3E}">
        <p14:creationId xmlns:p14="http://schemas.microsoft.com/office/powerpoint/2010/main" val="13072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/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9673864-060F-4DE6-A6F6-5387EAE5C52F}"/>
              </a:ext>
            </a:extLst>
          </p:cNvPr>
          <p:cNvGrpSpPr/>
          <p:nvPr/>
        </p:nvGrpSpPr>
        <p:grpSpPr>
          <a:xfrm>
            <a:off x="5344655" y="3180607"/>
            <a:ext cx="4027945" cy="731520"/>
            <a:chOff x="3754659" y="3225091"/>
            <a:chExt cx="4027945" cy="7315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0BC084-833A-424A-A70F-50C9A9F3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606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C319C8-90FC-4D85-9BAF-1F837F1D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6982891" y="3375787"/>
              <a:ext cx="430129" cy="43012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433B0E-47CF-408A-9FDC-3C95A4BDE1A0}"/>
                    </a:ext>
                  </a:extLst>
                </p:cNvPr>
                <p:cNvSpPr txBox="1"/>
                <p:nvPr/>
              </p:nvSpPr>
              <p:spPr>
                <a:xfrm>
                  <a:off x="3754659" y="3267686"/>
                  <a:ext cx="16369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433B0E-47CF-408A-9FDC-3C95A4BDE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59" y="3267686"/>
                  <a:ext cx="1636947" cy="646331"/>
                </a:xfrm>
                <a:prstGeom prst="rect">
                  <a:avLst/>
                </a:prstGeom>
                <a:blipFill>
                  <a:blip r:embed="rId11"/>
                  <a:stretch>
                    <a:fillRect r="-28462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C3D5460-868E-404F-900F-6FB1C95EC58B}"/>
                    </a:ext>
                  </a:extLst>
                </p:cNvPr>
                <p:cNvSpPr txBox="1"/>
                <p:nvPr/>
              </p:nvSpPr>
              <p:spPr>
                <a:xfrm>
                  <a:off x="6521653" y="3267686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C3D5460-868E-404F-900F-6FB1C95EC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653" y="3267686"/>
                  <a:ext cx="393953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D05FE3-B42F-4161-9D13-E3C0E7353FBB}"/>
                    </a:ext>
                  </a:extLst>
                </p:cNvPr>
                <p:cNvSpPr txBox="1"/>
                <p:nvPr/>
              </p:nvSpPr>
              <p:spPr>
                <a:xfrm>
                  <a:off x="7449006" y="3267686"/>
                  <a:ext cx="3335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D05FE3-B42F-4161-9D13-E3C0E735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006" y="3267686"/>
                  <a:ext cx="333598" cy="646331"/>
                </a:xfrm>
                <a:prstGeom prst="rect">
                  <a:avLst/>
                </a:prstGeom>
                <a:blipFill>
                  <a:blip r:embed="rId13"/>
                  <a:stretch>
                    <a:fillRect l="-33333" r="-4444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483FEC-9A0E-4371-B995-B99F43D0F2A8}"/>
              </a:ext>
            </a:extLst>
          </p:cNvPr>
          <p:cNvGrpSpPr/>
          <p:nvPr/>
        </p:nvGrpSpPr>
        <p:grpSpPr>
          <a:xfrm>
            <a:off x="381000" y="3180607"/>
            <a:ext cx="4550798" cy="731520"/>
            <a:chOff x="-502052" y="3225091"/>
            <a:chExt cx="4550798" cy="731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0FBF4-ABCF-4A13-8D26-AFBE7D12C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48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463BAA-5210-43AC-AD4A-52CA4F9D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02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0E390B-EAEB-4E32-980D-E3418F71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62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CFF41A-2574-4FBF-9AF2-6A36D9B452EE}"/>
                    </a:ext>
                  </a:extLst>
                </p:cNvPr>
                <p:cNvSpPr txBox="1"/>
                <p:nvPr/>
              </p:nvSpPr>
              <p:spPr>
                <a:xfrm>
                  <a:off x="2698348" y="3267686"/>
                  <a:ext cx="435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4CFF41A-2574-4FBF-9AF2-6A36D9B45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348" y="3267686"/>
                  <a:ext cx="43599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37143" r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551C35-512C-490A-B62A-A6825405DC7B}"/>
                    </a:ext>
                  </a:extLst>
                </p:cNvPr>
                <p:cNvSpPr txBox="1"/>
                <p:nvPr/>
              </p:nvSpPr>
              <p:spPr>
                <a:xfrm>
                  <a:off x="-502052" y="3267686"/>
                  <a:ext cx="14726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551C35-512C-490A-B62A-A6825405D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2052" y="3267686"/>
                  <a:ext cx="1472643" cy="646331"/>
                </a:xfrm>
                <a:prstGeom prst="rect">
                  <a:avLst/>
                </a:prstGeom>
                <a:blipFill>
                  <a:blip r:embed="rId16"/>
                  <a:stretch>
                    <a:fillRect r="-256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69D54F-EBE4-4E43-85AE-A02359F05877}"/>
                    </a:ext>
                  </a:extLst>
                </p:cNvPr>
                <p:cNvSpPr txBox="1"/>
                <p:nvPr/>
              </p:nvSpPr>
              <p:spPr>
                <a:xfrm>
                  <a:off x="1707748" y="3267686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69D54F-EBE4-4E43-85AE-A02359F0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748" y="3267686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ED3B0F-3FA0-4FC8-B243-475676B2A2CE}"/>
                    </a:ext>
                  </a:extLst>
                </p:cNvPr>
                <p:cNvSpPr txBox="1"/>
                <p:nvPr/>
              </p:nvSpPr>
              <p:spPr>
                <a:xfrm>
                  <a:off x="3612748" y="3267686"/>
                  <a:ext cx="4359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ED3B0F-3FA0-4FC8-B243-475676B2A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2748" y="3267686"/>
                  <a:ext cx="435998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34286" r="-571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E6AF7-592E-4AC8-BB1E-4CA19983AB55}"/>
              </a:ext>
            </a:extLst>
          </p:cNvPr>
          <p:cNvGrpSpPr/>
          <p:nvPr/>
        </p:nvGrpSpPr>
        <p:grpSpPr>
          <a:xfrm>
            <a:off x="10271760" y="3180607"/>
            <a:ext cx="1463040" cy="731520"/>
            <a:chOff x="7259380" y="3225091"/>
            <a:chExt cx="1463040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998C8A-8022-4258-80B2-A8340A55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0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FD536B-212C-4D19-8AB1-A3A5FA0EA487}"/>
                    </a:ext>
                  </a:extLst>
                </p:cNvPr>
                <p:cNvSpPr txBox="1"/>
                <p:nvPr/>
              </p:nvSpPr>
              <p:spPr>
                <a:xfrm>
                  <a:off x="7259380" y="3267686"/>
                  <a:ext cx="33359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FD536B-212C-4D19-8AB1-A3A5FA0EA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380" y="3267686"/>
                  <a:ext cx="333598" cy="646331"/>
                </a:xfrm>
                <a:prstGeom prst="rect">
                  <a:avLst/>
                </a:prstGeom>
                <a:blipFill>
                  <a:blip r:embed="rId20"/>
                  <a:stretch>
                    <a:fillRect r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3180CD-B31B-2C42-91CA-1AC2B9BD179C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21"/>
              </a:rPr>
              <a:t>D. </a:t>
            </a:r>
            <a:r>
              <a:rPr lang="en-US" sz="1200" dirty="0" err="1">
                <a:hlinkClick r:id="rId21"/>
              </a:rPr>
              <a:t>Fouhey</a:t>
            </a:r>
            <a:r>
              <a:rPr lang="en-US" sz="1200" dirty="0">
                <a:hlinkClick r:id="rId21"/>
              </a:rPr>
              <a:t> and J. Johnson</a:t>
            </a:r>
            <a:endParaRPr lang="en-US" sz="1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8B1C49-0F8B-1243-96C4-8591432B5913}"/>
              </a:ext>
            </a:extLst>
          </p:cNvPr>
          <p:cNvGrpSpPr/>
          <p:nvPr/>
        </p:nvGrpSpPr>
        <p:grpSpPr>
          <a:xfrm>
            <a:off x="10287000" y="4909387"/>
            <a:ext cx="1417320" cy="731520"/>
            <a:chOff x="7603430" y="4909387"/>
            <a:chExt cx="1417320" cy="7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37C7FD-BEBC-3742-85A2-89EA09EF7F5B}"/>
                    </a:ext>
                  </a:extLst>
                </p:cNvPr>
                <p:cNvSpPr txBox="1"/>
                <p:nvPr/>
              </p:nvSpPr>
              <p:spPr>
                <a:xfrm>
                  <a:off x="7603430" y="4951982"/>
                  <a:ext cx="4864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CD6B874-0CE8-4519-81D7-37305EB38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3430" y="4951982"/>
                  <a:ext cx="486472" cy="646331"/>
                </a:xfrm>
                <a:prstGeom prst="rect">
                  <a:avLst/>
                </a:prstGeom>
                <a:blipFill>
                  <a:blip r:embed="rId22"/>
                  <a:stretch>
                    <a:fillRect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FDD8DF8-4CC4-1440-B7B7-11034693D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230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131EFDF-7973-7D4A-9F35-C4FEC237EFEE}"/>
              </a:ext>
            </a:extLst>
          </p:cNvPr>
          <p:cNvGrpSpPr/>
          <p:nvPr/>
        </p:nvGrpSpPr>
        <p:grpSpPr>
          <a:xfrm>
            <a:off x="7315200" y="4909387"/>
            <a:ext cx="2819400" cy="731520"/>
            <a:chOff x="5304975" y="4909387"/>
            <a:chExt cx="2819400" cy="73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BB36836-6318-7E49-A3DA-107463AA3E28}"/>
                    </a:ext>
                  </a:extLst>
                </p:cNvPr>
                <p:cNvSpPr txBox="1"/>
                <p:nvPr/>
              </p:nvSpPr>
              <p:spPr>
                <a:xfrm>
                  <a:off x="5304975" y="4951982"/>
                  <a:ext cx="38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0AFB17C-4C60-49B3-98D3-66619F99E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975" y="4951982"/>
                  <a:ext cx="38316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333" r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EF2D3C4-FC0A-8642-9EFC-DD9C9AAD6EED}"/>
                </a:ext>
              </a:extLst>
            </p:cNvPr>
            <p:cNvGrpSpPr/>
            <p:nvPr/>
          </p:nvGrpSpPr>
          <p:grpSpPr>
            <a:xfrm>
              <a:off x="5953062" y="4909387"/>
              <a:ext cx="2171313" cy="731520"/>
              <a:chOff x="5953062" y="4909387"/>
              <a:chExt cx="2171313" cy="7315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844220-E271-9C4A-A6A4-609C3FB4163C}"/>
                      </a:ext>
                    </a:extLst>
                  </p:cNvPr>
                  <p:cNvSpPr txBox="1"/>
                  <p:nvPr/>
                </p:nvSpPr>
                <p:spPr>
                  <a:xfrm>
                    <a:off x="6799703" y="4951982"/>
                    <a:ext cx="4864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6D7AB73-B019-4B1A-ADFC-FF379E6B3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9703" y="4951982"/>
                    <a:ext cx="486472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256" r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575E931-E65E-694E-9013-EE3A2FB3F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06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77526A1-A3E3-D74B-A921-EC9D75723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2855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C4CE74-BA90-6E4B-B339-83C457E56DBF}"/>
              </a:ext>
            </a:extLst>
          </p:cNvPr>
          <p:cNvGrpSpPr/>
          <p:nvPr/>
        </p:nvGrpSpPr>
        <p:grpSpPr>
          <a:xfrm>
            <a:off x="381000" y="4909387"/>
            <a:ext cx="7012565" cy="731520"/>
            <a:chOff x="-990601" y="4909387"/>
            <a:chExt cx="7012565" cy="73152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F1FCDA0-2D8E-7E4B-B3D7-864C83416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C0030EA-E0B4-9A4C-94CE-5C8D5B65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9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DCF6156-CBD7-9442-BD2A-F00EDE157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75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0C64BE7-765A-9446-A000-BC2CD6DE0154}"/>
                    </a:ext>
                  </a:extLst>
                </p:cNvPr>
                <p:cNvSpPr txBox="1"/>
                <p:nvPr/>
              </p:nvSpPr>
              <p:spPr>
                <a:xfrm>
                  <a:off x="1970856" y="4951982"/>
                  <a:ext cx="21439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3028E10-1E3B-490C-A21D-CA87F2FE2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856" y="4951982"/>
                  <a:ext cx="2143943" cy="646331"/>
                </a:xfrm>
                <a:prstGeom prst="rect">
                  <a:avLst/>
                </a:prstGeom>
                <a:blipFill>
                  <a:blip r:embed="rId25"/>
                  <a:stretch>
                    <a:fillRect l="-3529" r="-352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7C1851B-1531-B341-8273-ED142FE3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079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90FA60F-3419-564C-8E40-BCBD554C8803}"/>
                    </a:ext>
                  </a:extLst>
                </p:cNvPr>
                <p:cNvSpPr txBox="1"/>
                <p:nvPr/>
              </p:nvSpPr>
              <p:spPr>
                <a:xfrm>
                  <a:off x="-990601" y="4951982"/>
                  <a:ext cx="148358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214293-CDB6-49B1-93DD-81E038FAF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90601" y="4951982"/>
                  <a:ext cx="1483589" cy="646331"/>
                </a:xfrm>
                <a:prstGeom prst="rect">
                  <a:avLst/>
                </a:prstGeom>
                <a:blipFill>
                  <a:blip r:embed="rId26"/>
                  <a:stretch>
                    <a:fillRect r="-254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7A4737B-C43A-BB47-B793-5A57568C4DA0}"/>
                    </a:ext>
                  </a:extLst>
                </p:cNvPr>
                <p:cNvSpPr txBox="1"/>
                <p:nvPr/>
              </p:nvSpPr>
              <p:spPr>
                <a:xfrm>
                  <a:off x="1219199" y="4951982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C9CE7A4-09DB-4162-B800-7768BE41C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199" y="4951982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7D29423-9C86-1946-B1FD-73BA05B55753}"/>
                    </a:ext>
                  </a:extLst>
                </p:cNvPr>
                <p:cNvSpPr txBox="1"/>
                <p:nvPr/>
              </p:nvSpPr>
              <p:spPr>
                <a:xfrm>
                  <a:off x="4876799" y="4951982"/>
                  <a:ext cx="39395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0C79F3D-6805-4B48-89F8-2B8CEB2AC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799" y="4951982"/>
                  <a:ext cx="39395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986B05B-FC21-C74D-A766-85F587E6CE16}"/>
                    </a:ext>
                  </a:extLst>
                </p:cNvPr>
                <p:cNvSpPr txBox="1"/>
                <p:nvPr/>
              </p:nvSpPr>
              <p:spPr>
                <a:xfrm>
                  <a:off x="5638799" y="4951982"/>
                  <a:ext cx="38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B5E0DB8-8830-4028-AC03-565864526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799" y="4951982"/>
                  <a:ext cx="383165" cy="646331"/>
                </a:xfrm>
                <a:prstGeom prst="rect">
                  <a:avLst/>
                </a:prstGeom>
                <a:blipFill>
                  <a:blip r:embed="rId18"/>
                  <a:stretch>
                    <a:fillRect l="-33333" r="-30000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88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/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AF132-993E-4008-BFA3-6539927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9" y="1560353"/>
                <a:ext cx="9426291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43180CD-B31B-2C42-91CA-1AC2B9BD179C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D99FE5-4405-2240-A678-4DAC82B89ED2}"/>
                  </a:ext>
                </a:extLst>
              </p:cNvPr>
              <p:cNvSpPr txBox="1"/>
              <p:nvPr/>
            </p:nvSpPr>
            <p:spPr>
              <a:xfrm>
                <a:off x="1546508" y="3276600"/>
                <a:ext cx="9426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D99FE5-4405-2240-A678-4DAC82B8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08" y="3276600"/>
                <a:ext cx="9426291" cy="646331"/>
              </a:xfrm>
              <a:prstGeom prst="rect">
                <a:avLst/>
              </a:prstGeom>
              <a:blipFill>
                <a:blip r:embed="rId4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C95989-2FF8-2245-97FD-DD86863D04FD}"/>
              </a:ext>
            </a:extLst>
          </p:cNvPr>
          <p:cNvSpPr txBox="1"/>
          <p:nvPr/>
        </p:nvSpPr>
        <p:spPr>
          <a:xfrm>
            <a:off x="5410200" y="2708685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536DE7-73E7-EB49-AB29-EF3F1B82E0DF}"/>
                  </a:ext>
                </a:extLst>
              </p:cNvPr>
              <p:cNvSpPr/>
              <p:nvPr/>
            </p:nvSpPr>
            <p:spPr>
              <a:xfrm>
                <a:off x="3048000" y="406058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5536DE7-73E7-EB49-AB29-EF3F1B82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60587"/>
                <a:ext cx="6096000" cy="646331"/>
              </a:xfrm>
              <a:prstGeom prst="rect">
                <a:avLst/>
              </a:prstGeom>
              <a:blipFill>
                <a:blip r:embed="rId5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B4E48-C62C-4248-B1F9-2EAA7255D388}"/>
                  </a:ext>
                </a:extLst>
              </p:cNvPr>
              <p:cNvSpPr/>
              <p:nvPr/>
            </p:nvSpPr>
            <p:spPr>
              <a:xfrm>
                <a:off x="3429000" y="4947774"/>
                <a:ext cx="53795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3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filter</m:t>
                    </m:r>
                    <m:d>
                      <m:d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CB4E48-C62C-4248-B1F9-2EAA7255D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47774"/>
                <a:ext cx="5379550" cy="646331"/>
              </a:xfrm>
              <a:prstGeom prst="rect">
                <a:avLst/>
              </a:prstGeom>
              <a:blipFill>
                <a:blip r:embed="rId6"/>
                <a:stretch>
                  <a:fillRect l="-1176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7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E491-B4D8-471F-8B9A-DF121B5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Shift-invariance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4003B1-03DF-4B6A-8A58-432D2DCB7D2D}"/>
              </a:ext>
            </a:extLst>
          </p:cNvPr>
          <p:cNvGrpSpPr/>
          <p:nvPr/>
        </p:nvGrpSpPr>
        <p:grpSpPr>
          <a:xfrm>
            <a:off x="1066800" y="2590800"/>
            <a:ext cx="6934200" cy="1600200"/>
            <a:chOff x="-559657" y="3093611"/>
            <a:chExt cx="6934200" cy="1600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BF4A73-5208-45DF-BEDD-835C2E542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3093611"/>
              <a:ext cx="1600200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51922F-339B-44CF-9DAF-EC032383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343" y="3093611"/>
              <a:ext cx="1600200" cy="1600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F9CA3-5E1B-495C-A206-42BAEF6EA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04962" y="361824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609174-3211-4BA8-9CC0-122C6B649C0D}"/>
                    </a:ext>
                  </a:extLst>
                </p:cNvPr>
                <p:cNvSpPr txBox="1"/>
                <p:nvPr/>
              </p:nvSpPr>
              <p:spPr>
                <a:xfrm>
                  <a:off x="-559657" y="3570546"/>
                  <a:ext cx="154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E609174-3211-4BA8-9CC0-122C6B649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9657" y="3570546"/>
                  <a:ext cx="1549650" cy="646331"/>
                </a:xfrm>
                <a:prstGeom prst="rect">
                  <a:avLst/>
                </a:prstGeom>
                <a:blipFill>
                  <a:blip r:embed="rId5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B1F820-9F73-4112-8B37-84EA2D59D3AE}"/>
                    </a:ext>
                  </a:extLst>
                </p:cNvPr>
                <p:cNvSpPr txBox="1"/>
                <p:nvPr/>
              </p:nvSpPr>
              <p:spPr>
                <a:xfrm>
                  <a:off x="2567449" y="3570546"/>
                  <a:ext cx="2903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B1F820-9F73-4112-8B37-84EA2D59D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449" y="3570546"/>
                  <a:ext cx="29034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BD2F9F-EFA1-4AC4-8B77-82D8D58BCD1C}"/>
                    </a:ext>
                  </a:extLst>
                </p:cNvPr>
                <p:cNvSpPr txBox="1"/>
                <p:nvPr/>
              </p:nvSpPr>
              <p:spPr>
                <a:xfrm>
                  <a:off x="3545499" y="3570546"/>
                  <a:ext cx="10608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BD2F9F-EFA1-4AC4-8B77-82D8D58BC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499" y="3570546"/>
                  <a:ext cx="1060864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4706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3BF51-69A8-434D-ABE2-6D938CD1C4C0}"/>
              </a:ext>
            </a:extLst>
          </p:cNvPr>
          <p:cNvGrpSpPr/>
          <p:nvPr/>
        </p:nvGrpSpPr>
        <p:grpSpPr>
          <a:xfrm>
            <a:off x="1066800" y="5176876"/>
            <a:ext cx="6934200" cy="1600200"/>
            <a:chOff x="-559657" y="4967151"/>
            <a:chExt cx="6934200" cy="1600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578A1E-11AB-42F6-84A5-90D27C0F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4967151"/>
              <a:ext cx="16002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9895C5-D879-45D3-82B7-2990EF1D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343" y="4967151"/>
              <a:ext cx="1600200" cy="1600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1CEDC1-42A4-406B-BC37-F9803F9B934E}"/>
                    </a:ext>
                  </a:extLst>
                </p:cNvPr>
                <p:cNvSpPr txBox="1"/>
                <p:nvPr/>
              </p:nvSpPr>
              <p:spPr>
                <a:xfrm>
                  <a:off x="-559657" y="5444086"/>
                  <a:ext cx="15496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filter</m:t>
                        </m:r>
                        <m:r>
                          <a:rPr lang="en-US" sz="360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1CEDC1-42A4-406B-BC37-F9803F9B9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9657" y="5444086"/>
                  <a:ext cx="1549650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958727-6A58-406E-ACE4-18C806AFA398}"/>
                    </a:ext>
                  </a:extLst>
                </p:cNvPr>
                <p:cNvSpPr txBox="1"/>
                <p:nvPr/>
              </p:nvSpPr>
              <p:spPr>
                <a:xfrm>
                  <a:off x="2614619" y="5444086"/>
                  <a:ext cx="2903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958727-6A58-406E-ACE4-18C806AFA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619" y="5444086"/>
                  <a:ext cx="290343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4507D1-2AAE-409D-9841-1C95C38EF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22364" y="549178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DAA06-3E5B-404C-BA4C-8FE4784F9A2A}"/>
                    </a:ext>
                  </a:extLst>
                </p:cNvPr>
                <p:cNvSpPr txBox="1"/>
                <p:nvPr/>
              </p:nvSpPr>
              <p:spPr>
                <a:xfrm>
                  <a:off x="3411426" y="5444086"/>
                  <a:ext cx="136291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=</m:t>
                        </m:r>
                      </m:oMath>
                    </m:oMathPara>
                  </a14:m>
                  <a:endParaRPr lang="en-US" sz="3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DAA06-3E5B-404C-BA4C-8FE4784F9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426" y="5444086"/>
                  <a:ext cx="1362917" cy="646331"/>
                </a:xfrm>
                <a:prstGeom prst="rect">
                  <a:avLst/>
                </a:prstGeom>
                <a:blipFill>
                  <a:blip r:embed="rId12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1E47D-BD85-1141-957F-BECB8BB61B34}"/>
                  </a:ext>
                </a:extLst>
              </p:cNvPr>
              <p:cNvSpPr/>
              <p:nvPr/>
            </p:nvSpPr>
            <p:spPr>
              <a:xfrm>
                <a:off x="1776292" y="1357566"/>
                <a:ext cx="8229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1E47D-BD85-1141-957F-BECB8BB61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292" y="1357566"/>
                <a:ext cx="8229600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59BFD8-2EE4-F74B-A3FD-099B92D94C2A}"/>
                  </a:ext>
                </a:extLst>
              </p:cNvPr>
              <p:cNvSpPr/>
              <p:nvPr/>
            </p:nvSpPr>
            <p:spPr>
              <a:xfrm>
                <a:off x="8168980" y="3011270"/>
                <a:ext cx="22855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D59BFD8-2EE4-F74B-A3FD-099B92D94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80" y="3011270"/>
                <a:ext cx="2285562" cy="646331"/>
              </a:xfrm>
              <a:prstGeom prst="rect">
                <a:avLst/>
              </a:prstGeom>
              <a:blipFill>
                <a:blip r:embed="rId14"/>
                <a:stretch>
                  <a:fillRect r="-221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706BC2-71DD-694E-8231-C9729DEDB263}"/>
                  </a:ext>
                </a:extLst>
              </p:cNvPr>
              <p:cNvSpPr/>
              <p:nvPr/>
            </p:nvSpPr>
            <p:spPr>
              <a:xfrm>
                <a:off x="8168980" y="5754471"/>
                <a:ext cx="35471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706BC2-71DD-694E-8231-C9729DEDB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80" y="5754471"/>
                <a:ext cx="3547125" cy="646331"/>
              </a:xfrm>
              <a:prstGeom prst="rect">
                <a:avLst/>
              </a:prstGeom>
              <a:blipFill>
                <a:blip r:embed="rId15"/>
                <a:stretch>
                  <a:fillRect r="-71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DA0F1D-C82D-E94E-A3FD-4757B3658086}"/>
              </a:ext>
            </a:extLst>
          </p:cNvPr>
          <p:cNvCxnSpPr>
            <a:cxnSpLocks/>
          </p:cNvCxnSpPr>
          <p:nvPr/>
        </p:nvCxnSpPr>
        <p:spPr bwMode="auto">
          <a:xfrm>
            <a:off x="3304157" y="3334435"/>
            <a:ext cx="468866" cy="30663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1BEDAE-F805-0F46-9F2B-D0E6CB48F10B}"/>
              </a:ext>
            </a:extLst>
          </p:cNvPr>
          <p:cNvCxnSpPr>
            <a:cxnSpLocks/>
          </p:cNvCxnSpPr>
          <p:nvPr/>
        </p:nvCxnSpPr>
        <p:spPr bwMode="auto">
          <a:xfrm>
            <a:off x="7126871" y="3334434"/>
            <a:ext cx="468866" cy="30663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468E890-799A-9E4B-B664-FAB8F1774455}"/>
              </a:ext>
            </a:extLst>
          </p:cNvPr>
          <p:cNvSpPr txBox="1"/>
          <p:nvPr/>
        </p:nvSpPr>
        <p:spPr>
          <a:xfrm>
            <a:off x="38100" y="6396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6"/>
              </a:rPr>
              <a:t>D. </a:t>
            </a:r>
            <a:r>
              <a:rPr lang="en-US" sz="1200" dirty="0" err="1">
                <a:hlinkClick r:id="rId16"/>
              </a:rPr>
              <a:t>Fouhey</a:t>
            </a:r>
            <a:r>
              <a:rPr lang="en-US" sz="1200" dirty="0">
                <a:hlinkClick r:id="rId1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3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filtering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45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914400"/>
                <a:ext cx="6210996" cy="44196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b="1" dirty="0"/>
                  <a:t>Shift invariance:</a:t>
                </a:r>
                <a:r>
                  <a:rPr lang="en-US" dirty="0"/>
                  <a:t> same </a:t>
                </a:r>
                <a:br>
                  <a:rPr lang="en-US" dirty="0"/>
                </a:br>
                <a:r>
                  <a:rPr lang="en-US" dirty="0"/>
                  <a:t>behavior regardless of </a:t>
                </a:r>
                <a:br>
                  <a:rPr lang="en-US" dirty="0"/>
                </a:br>
                <a:r>
                  <a:rPr lang="en-US" dirty="0"/>
                  <a:t>pixel location:</a:t>
                </a:r>
              </a:p>
              <a:p>
                <a:pPr>
                  <a:buFontTx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shift</m:t>
                      </m:r>
                      <m: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b="1" dirty="0"/>
                  <a:t>Linearity:</a:t>
                </a:r>
                <a:r>
                  <a:rPr lang="en-US" dirty="0"/>
                  <a:t> </a:t>
                </a:r>
              </a:p>
              <a:p>
                <a:pPr>
                  <a:buFontTx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+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34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6210996" cy="4419600"/>
              </a:xfrm>
              <a:blipFill>
                <a:blip r:embed="rId3"/>
                <a:stretch>
                  <a:fillRect l="-1840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Shot 2018-01-31 at 10.32.55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7"/>
          <a:stretch/>
        </p:blipFill>
        <p:spPr>
          <a:xfrm>
            <a:off x="7625544" y="914401"/>
            <a:ext cx="3151908" cy="2286000"/>
          </a:xfrm>
          <a:prstGeom prst="rect">
            <a:avLst/>
          </a:prstGeom>
        </p:spPr>
      </p:pic>
      <p:pic>
        <p:nvPicPr>
          <p:cNvPr id="6" name="Picture 5" descr="Screen Shot 2018-01-31 at 10.32.55 AM.png">
            <a:extLst>
              <a:ext uri="{FF2B5EF4-FFF2-40B4-BE49-F238E27FC236}">
                <a16:creationId xmlns:a16="http://schemas.microsoft.com/office/drawing/2014/main" id="{202A9DBE-190B-9B49-8E29-130905CE3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9"/>
          <a:stretch/>
        </p:blipFill>
        <p:spPr>
          <a:xfrm>
            <a:off x="7625544" y="3886200"/>
            <a:ext cx="3151908" cy="114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D5D6E7-FB44-304C-98E9-1513E9F83613}"/>
              </a:ext>
            </a:extLst>
          </p:cNvPr>
          <p:cNvSpPr/>
          <p:nvPr/>
        </p:nvSpPr>
        <p:spPr>
          <a:xfrm>
            <a:off x="457200" y="5542745"/>
            <a:ext cx="10320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Any linear shift-invariant operator can be represented as a convolution!</a:t>
            </a:r>
          </a:p>
        </p:txBody>
      </p:sp>
    </p:spTree>
    <p:extLst>
      <p:ext uri="{BB962C8B-B14F-4D97-AF65-F5344CB8AC3E}">
        <p14:creationId xmlns:p14="http://schemas.microsoft.com/office/powerpoint/2010/main" val="34406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uiExpand="1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linear filtering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7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Commutativity: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For infinite signals, no difference between filter and signal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Associativity: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sz="2400" dirty="0"/>
                  <a:t>Convolving several filters one after another is equivalent to convolving with one combined filter: </a:t>
                </a:r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 baseline="-250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 baseline="-250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 baseline="-250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 (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Identity: for </a:t>
                </a:r>
                <a:r>
                  <a:rPr lang="en-US" i="1" dirty="0"/>
                  <a:t>unit impulse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57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Filtering vs. “convolution”</a:t>
            </a:r>
          </a:p>
        </p:txBody>
      </p:sp>
      <p:sp>
        <p:nvSpPr>
          <p:cNvPr id="20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10363200" cy="196691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In classical signal processing terminology, convolution is filtering with a </a:t>
            </a:r>
            <a:r>
              <a:rPr lang="en-US" i="1" dirty="0"/>
              <a:t>flipped</a:t>
            </a:r>
            <a:r>
              <a:rPr lang="en-US" dirty="0"/>
              <a:t> kernel, and filtering with an upright kernel is known as </a:t>
            </a:r>
            <a:r>
              <a:rPr lang="en-US" i="1" dirty="0"/>
              <a:t>cross-correlation</a:t>
            </a:r>
          </a:p>
          <a:p>
            <a:pPr lvl="1"/>
            <a:r>
              <a:rPr lang="en-US" sz="2400" dirty="0"/>
              <a:t>Check convention of filtering function you plan to use!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D10C-429A-834F-A7E2-EE7B7988EA75}"/>
              </a:ext>
            </a:extLst>
          </p:cNvPr>
          <p:cNvSpPr txBox="1"/>
          <p:nvPr/>
        </p:nvSpPr>
        <p:spPr>
          <a:xfrm>
            <a:off x="1219200" y="3505200"/>
            <a:ext cx="437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Filtering or “cross-correlation”</a:t>
            </a:r>
          </a:p>
          <a:p>
            <a:pPr algn="ctr"/>
            <a:r>
              <a:rPr lang="en-US" dirty="0"/>
              <a:t>(Kernel in original orientation)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94843B-EDE0-7340-9FF2-6B175BD4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63" y="4506416"/>
            <a:ext cx="1326668" cy="1326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210487-B70C-B64E-8EAB-0BA737BFAA7A}"/>
              </a:ext>
            </a:extLst>
          </p:cNvPr>
          <p:cNvSpPr txBox="1"/>
          <p:nvPr/>
        </p:nvSpPr>
        <p:spPr>
          <a:xfrm>
            <a:off x="6825400" y="3505200"/>
            <a:ext cx="452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“Convolution”</a:t>
            </a:r>
          </a:p>
          <a:p>
            <a:pPr algn="ctr"/>
            <a:r>
              <a:rPr lang="en-US" dirty="0"/>
              <a:t>(Kernel flipped in x and y)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7D0333-8DC5-8442-BFE2-F44059D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26266" y="4504270"/>
            <a:ext cx="1326668" cy="13266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1EDADC-6074-C14F-AEFA-24825631661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"/>
              </a:rPr>
              <a:t>D. </a:t>
            </a:r>
            <a:r>
              <a:rPr lang="en-US" sz="1200" dirty="0" err="1">
                <a:hlinkClick r:id="rId4"/>
              </a:rPr>
              <a:t>Fouhey</a:t>
            </a:r>
            <a:r>
              <a:rPr lang="en-US" sz="1200" dirty="0">
                <a:hlinkClick r:id="rId4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971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639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39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640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40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6389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1639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Text Box 25"/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741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1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742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43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741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7696200" y="4724401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Filtered </a:t>
            </a:r>
          </a:p>
          <a:p>
            <a:pPr algn="ctr"/>
            <a:r>
              <a:rPr lang="en-US" dirty="0">
                <a:latin typeface="+mn-lt"/>
              </a:rPr>
              <a:t>(no change)</a:t>
            </a:r>
          </a:p>
        </p:txBody>
      </p:sp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F0184E23-26B9-034E-9859-5F9348BF5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4724401"/>
            <a:ext cx="2441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One surrounded by zeros is the </a:t>
            </a:r>
            <a:r>
              <a:rPr lang="en-US" i="1" dirty="0">
                <a:latin typeface="+mn-lt"/>
              </a:rPr>
              <a:t>identity filter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7585D63-87EE-2947-BCDB-97B843D3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844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18438" name="Text Box 23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05A1964C-B91A-C84D-AAFA-8F7B0F44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D4A1-31B8-3F41-A31A-1C7DBF96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Image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3C3C-180D-964C-8FF8-735F41C3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different kinds of image transformations?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Range transformations or point processing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Image warping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Image filtering</a:t>
            </a:r>
          </a:p>
        </p:txBody>
      </p:sp>
    </p:spTree>
    <p:extLst>
      <p:ext uri="{BB962C8B-B14F-4D97-AF65-F5344CB8AC3E}">
        <p14:creationId xmlns:p14="http://schemas.microsoft.com/office/powerpoint/2010/main" val="2770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947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7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48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946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pic>
        <p:nvPicPr>
          <p:cNvPr id="19462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8001000" y="2667001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8001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8042989" y="4724401"/>
            <a:ext cx="18630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Shifted </a:t>
            </a:r>
            <a:r>
              <a:rPr lang="en-US" i="1" dirty="0">
                <a:latin typeface="+mn-lt"/>
              </a:rPr>
              <a:t>left</a:t>
            </a:r>
          </a:p>
          <a:p>
            <a:pPr algn="ctr"/>
            <a:r>
              <a:rPr lang="en-US" dirty="0">
                <a:latin typeface="+mn-lt"/>
              </a:rPr>
              <a:t>By one pixel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3CB0DDA-0422-484B-8DEE-5BCEB4CD0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0" y="29718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0490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1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2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4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5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6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7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8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499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0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1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2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3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4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5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0506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0489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25">
            <a:extLst>
              <a:ext uri="{FF2B5EF4-FFF2-40B4-BE49-F238E27FC236}">
                <a16:creationId xmlns:a16="http://schemas.microsoft.com/office/drawing/2014/main" id="{169A65F7-4236-D841-B6C5-A18E857D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5257800" y="3048000"/>
            <a:ext cx="1676400" cy="1295400"/>
            <a:chOff x="3799" y="2064"/>
            <a:chExt cx="1433" cy="1136"/>
          </a:xfrm>
        </p:grpSpPr>
        <p:grpSp>
          <p:nvGrpSpPr>
            <p:cNvPr id="215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15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5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15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15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0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1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26"/>
          <p:cNvSpPr txBox="1">
            <a:spLocks noChangeArrowheads="1"/>
          </p:cNvSpPr>
          <p:nvPr/>
        </p:nvSpPr>
        <p:spPr bwMode="auto">
          <a:xfrm>
            <a:off x="8104648" y="4800601"/>
            <a:ext cx="1725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Blur (with a</a:t>
            </a:r>
          </a:p>
          <a:p>
            <a:pPr algn="ctr"/>
            <a:r>
              <a:rPr lang="en-US" dirty="0">
                <a:latin typeface="+mn-lt"/>
              </a:rPr>
              <a:t>box filter)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2A0BC4DC-02F2-D24A-874B-F7A2DD19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22536" name="Text Box 44"/>
          <p:cNvSpPr txBox="1">
            <a:spLocks noChangeArrowheads="1"/>
          </p:cNvSpPr>
          <p:nvPr/>
        </p:nvSpPr>
        <p:spPr bwMode="auto">
          <a:xfrm>
            <a:off x="9493250" y="2895601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Original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5671D839-0704-E54A-8C48-4659D69D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6978650" y="2895600"/>
            <a:ext cx="1371600" cy="1066800"/>
            <a:chOff x="3799" y="2064"/>
            <a:chExt cx="1433" cy="1136"/>
          </a:xfrm>
        </p:grpSpPr>
        <p:grpSp>
          <p:nvGrpSpPr>
            <p:cNvPr id="2255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5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5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6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6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5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25"/>
          <p:cNvGrpSpPr>
            <a:grpSpLocks/>
          </p:cNvGrpSpPr>
          <p:nvPr/>
        </p:nvGrpSpPr>
        <p:grpSpPr bwMode="auto">
          <a:xfrm>
            <a:off x="4997450" y="2895600"/>
            <a:ext cx="1149350" cy="1066800"/>
            <a:chOff x="144" y="144"/>
            <a:chExt cx="1152" cy="1136"/>
          </a:xfrm>
        </p:grpSpPr>
        <p:sp>
          <p:nvSpPr>
            <p:cNvPr id="2253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254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22535" name="Text Box 43"/>
          <p:cNvSpPr txBox="1">
            <a:spLocks noChangeArrowheads="1"/>
          </p:cNvSpPr>
          <p:nvPr/>
        </p:nvSpPr>
        <p:spPr bwMode="auto">
          <a:xfrm>
            <a:off x="6369050" y="2819401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4E856DD8-F14A-9D4A-8030-778F6CD1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" name="Text Box 4">
            <a:extLst>
              <a:ext uri="{FF2B5EF4-FFF2-40B4-BE49-F238E27FC236}">
                <a16:creationId xmlns:a16="http://schemas.microsoft.com/office/drawing/2014/main" id="{85AAA4A6-5882-7C47-AF9D-4ED966B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689475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Original</a:t>
            </a:r>
          </a:p>
        </p:txBody>
      </p:sp>
      <p:pic>
        <p:nvPicPr>
          <p:cNvPr id="49" name="Picture 45">
            <a:extLst>
              <a:ext uri="{FF2B5EF4-FFF2-40B4-BE49-F238E27FC236}">
                <a16:creationId xmlns:a16="http://schemas.microsoft.com/office/drawing/2014/main" id="{53138DB7-F3ED-3C4B-B889-688B9DE5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1100" y="2668274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44">
            <a:extLst>
              <a:ext uri="{FF2B5EF4-FFF2-40B4-BE49-F238E27FC236}">
                <a16:creationId xmlns:a16="http://schemas.microsoft.com/office/drawing/2014/main" id="{D73F660B-EB8E-2F41-9CAC-50D9BE05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024" y="4191000"/>
            <a:ext cx="3702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  <a:cs typeface="Times New Roman" panose="02020603050405020304" pitchFamily="18" charset="0"/>
              </a:rPr>
              <a:t>Sharpening filter: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Accentuates differences with local average</a:t>
            </a:r>
          </a:p>
        </p:txBody>
      </p:sp>
      <p:sp>
        <p:nvSpPr>
          <p:cNvPr id="51" name="Text Box 45">
            <a:extLst>
              <a:ext uri="{FF2B5EF4-FFF2-40B4-BE49-F238E27FC236}">
                <a16:creationId xmlns:a16="http://schemas.microsoft.com/office/drawing/2014/main" id="{A671D3B4-A983-D747-886B-D51BFC33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50" y="5420768"/>
            <a:ext cx="376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(Note that filter sums to 1)</a:t>
            </a:r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8BF170AA-0FA8-C04C-9BD4-90D722B8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712D01B5-132B-E044-BDD4-69C6E756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908" y="4689474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Sharpened</a:t>
            </a:r>
          </a:p>
        </p:txBody>
      </p:sp>
    </p:spTree>
    <p:extLst>
      <p:ext uri="{BB962C8B-B14F-4D97-AF65-F5344CB8AC3E}">
        <p14:creationId xmlns:p14="http://schemas.microsoft.com/office/powerpoint/2010/main" val="23750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2286001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F6094F3A-377E-2548-A662-418F477A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575" y="6524897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14495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9424-0B56-CFD6-4E25-35C56B86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are dot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6D98-E7A7-01F9-616D-39CED22A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8D82-91E5-E10E-B6CA-FF55D19C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8077200" cy="55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82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BA28-2B60-A0F7-083E-26BBD786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are dot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1A58-36C1-0664-704F-165FABC75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8C88E-83CA-7DCF-5F56-88550598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2763"/>
            <a:ext cx="11811000" cy="4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1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 filtering application: </a:t>
            </a:r>
            <a:r>
              <a:rPr lang="en-US"/>
              <a:t>Hybrid images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4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0446543" y="65532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with box filter revisited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What’s wrong with this picture?</a:t>
            </a:r>
          </a:p>
          <a:p>
            <a:pPr>
              <a:buFontTx/>
              <a:buChar char="•"/>
            </a:pPr>
            <a:r>
              <a:rPr lang="en-US" dirty="0"/>
              <a:t>What’s the solution?</a:t>
            </a:r>
          </a:p>
          <a:p>
            <a:pPr lvl="1"/>
            <a:r>
              <a:rPr lang="en-US" sz="2400" dirty="0"/>
              <a:t>To eliminate edge effects, weight contribution of neighborhood pixels according to their closeness to the center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45AAC-2FCD-AF4A-A859-5DB753E3292D}"/>
              </a:ext>
            </a:extLst>
          </p:cNvPr>
          <p:cNvGrpSpPr/>
          <p:nvPr/>
        </p:nvGrpSpPr>
        <p:grpSpPr>
          <a:xfrm>
            <a:off x="2599214" y="3751421"/>
            <a:ext cx="7106587" cy="1828800"/>
            <a:chOff x="1075213" y="3048000"/>
            <a:chExt cx="7106587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/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)∝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CA01753-8910-8C42-AE64-2B57144AE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13" y="3404170"/>
                  <a:ext cx="4759188" cy="1116459"/>
                </a:xfrm>
                <a:prstGeom prst="rect">
                  <a:avLst/>
                </a:prstGeom>
                <a:blipFill>
                  <a:blip r:embed="rId3"/>
                  <a:stretch>
                    <a:fillRect l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5E86C6-7314-8C45-AF06-2D04AE9C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00" y="3048000"/>
              <a:ext cx="1828800" cy="18288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CDF8F1-626C-D241-A5C5-903553F9853B}"/>
              </a:ext>
            </a:extLst>
          </p:cNvPr>
          <p:cNvSpPr txBox="1"/>
          <p:nvPr/>
        </p:nvSpPr>
        <p:spPr>
          <a:xfrm>
            <a:off x="1066800" y="2844224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“proportional to”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(renormalize values to sum to 1)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C0E54-A8CD-5549-98CD-4988D4A5E58C}"/>
              </a:ext>
            </a:extLst>
          </p:cNvPr>
          <p:cNvCxnSpPr>
            <a:cxnSpLocks/>
          </p:cNvCxnSpPr>
          <p:nvPr/>
        </p:nvCxnSpPr>
        <p:spPr>
          <a:xfrm>
            <a:off x="4191000" y="3751421"/>
            <a:ext cx="0" cy="66465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5B14DB-224B-1F42-B98B-AEFE6CE439AD}"/>
              </a:ext>
            </a:extLst>
          </p:cNvPr>
          <p:cNvSpPr txBox="1"/>
          <p:nvPr/>
        </p:nvSpPr>
        <p:spPr>
          <a:xfrm>
            <a:off x="3276600" y="5950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standard deviation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(determines size of “blob”)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0E2728-B52C-7D4D-9FFD-C58E5880B17B}"/>
              </a:ext>
            </a:extLst>
          </p:cNvPr>
          <p:cNvCxnSpPr>
            <a:cxnSpLocks/>
          </p:cNvCxnSpPr>
          <p:nvPr/>
        </p:nvCxnSpPr>
        <p:spPr>
          <a:xfrm flipV="1">
            <a:off x="6400800" y="5224051"/>
            <a:ext cx="0" cy="73913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7C5087-CD43-9147-AEDE-CC7C3CA7BA85}"/>
              </a:ext>
            </a:extLst>
          </p:cNvPr>
          <p:cNvSpPr txBox="1"/>
          <p:nvPr/>
        </p:nvSpPr>
        <p:spPr>
          <a:xfrm>
            <a:off x="7752846" y="3195935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filter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75B61-9C52-F844-A2DA-8A424E5B7BDA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vs. box filtering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19400" y="914400"/>
          <a:ext cx="6324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28571" imgH="3572374" progId="">
                  <p:embed/>
                </p:oleObj>
              </mc:Choice>
              <mc:Fallback>
                <p:oleObj name="Photo Editor Photo" r:id="rId3" imgW="3828571" imgH="357237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63246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E6E1-470C-43B2-A100-97B1F26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0D883-9285-4DAE-91C5-09C6CC6A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1" y="2599284"/>
            <a:ext cx="2078181" cy="207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/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34BD1A-0F3B-40F9-9F37-E1CA66A5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00" y="2057401"/>
                <a:ext cx="2286000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/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EB890-2251-4DDA-BAFC-C68D655A6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66" y="2057400"/>
                <a:ext cx="2286000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/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C7198B-7944-4272-950F-E84C1FEA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32" y="2057400"/>
                <a:ext cx="2286000" cy="430887"/>
              </a:xfrm>
              <a:prstGeom prst="rect">
                <a:avLst/>
              </a:prstGeom>
              <a:blipFill>
                <a:blip r:embed="rId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/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F7E29-9C7A-496F-9C93-842017A5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057400"/>
                <a:ext cx="2286000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72CAC46-16BA-4BBC-A3A5-4AF6A1448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77" y="2599281"/>
            <a:ext cx="2078183" cy="2078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661AD9-868E-4DC1-BEF3-BFFD9F0ED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07" y="2599282"/>
            <a:ext cx="2078182" cy="2078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7B50EC-EBE6-477D-A60F-155A1C4F6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88" y="2599283"/>
            <a:ext cx="2078182" cy="207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/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size: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25D7E-C615-7D4C-B90C-5FEF4ABA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737" y="5638800"/>
                <a:ext cx="2706190" cy="461665"/>
              </a:xfrm>
              <a:prstGeom prst="rect">
                <a:avLst/>
              </a:prstGeom>
              <a:blipFill>
                <a:blip r:embed="rId10"/>
                <a:stretch>
                  <a:fillRect l="-3271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69AD72-DCF1-3F49-B5B9-6B4C9C1642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11"/>
              </a:rPr>
              <a:t>D. </a:t>
            </a:r>
            <a:r>
              <a:rPr lang="en-US" sz="1200" dirty="0" err="1">
                <a:hlinkClick r:id="rId11"/>
              </a:rPr>
              <a:t>Fouhey</a:t>
            </a:r>
            <a:r>
              <a:rPr lang="en-US" sz="1200" dirty="0">
                <a:hlinkClick r:id="rId11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7497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88" y="1416715"/>
            <a:ext cx="7606665" cy="4931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C490A-4528-F24A-9FBF-5CE5A8665774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4064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1838555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77A67-BE56-E444-B804-3967EE86510F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96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5BD9A9A-849A-4FCE-8751-A0DD36934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D4E6A-84EF-465E-8238-E3A7B70F0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1" cy="2078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2C680-E189-4F4A-983F-3B19A5866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C2F67-366A-1A42-A459-EC0F94C5BBED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4100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17A38B2-6F8D-41FD-8E62-1FA08A7E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4D95EF-6AAC-4215-8B1D-6FD85F55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961971-57A9-41A3-9EE2-D65565ADE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1576388"/>
            <a:ext cx="4190403" cy="2716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5769DB-1396-4225-B738-6EC55F077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3" cy="2078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399CFB-0ED6-9849-8EA3-B36414CCE3AD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1412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4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15EA814-8343-487B-95AE-9F9540A58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4" y="1576388"/>
            <a:ext cx="4190403" cy="2716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296115-EFF3-4DAD-893B-66912717C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B4A3F-CD16-4D61-B1A0-B264D74FC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73DA71-EB7E-4801-A9D5-24E95A441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4984"/>
            <a:ext cx="2078182" cy="2078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961FE-1C1F-B842-9717-C66B30180196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0886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2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642DF15-7C7C-4DC2-BD1F-ACD054A75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3" y="2214984"/>
            <a:ext cx="2078182" cy="2078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3E39F7-A831-4333-8479-A41ABE13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3" y="1576388"/>
            <a:ext cx="4190403" cy="27167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D3B367-2479-466D-B0D8-28EB6F0E6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75" y="4444860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C58C4F-CB5C-4B00-AC53-66FFBD68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2" y="4444860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72469-19F4-1944-92F3-D1AD8ACA52B8}"/>
              </a:ext>
            </a:extLst>
          </p:cNvPr>
          <p:cNvSpPr txBox="1"/>
          <p:nvPr/>
        </p:nvSpPr>
        <p:spPr>
          <a:xfrm>
            <a:off x="152400" y="6553200"/>
            <a:ext cx="2549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696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5943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Let’s slide a fixed-size window over the image and perform the same simple computation at each window location</a:t>
            </a:r>
          </a:p>
          <a:p>
            <a:pPr>
              <a:buFontTx/>
              <a:buChar char="•"/>
            </a:pPr>
            <a:r>
              <a:rPr lang="en-US" dirty="0"/>
              <a:t>Example use case: how do we reduce image noise?</a:t>
            </a:r>
          </a:p>
          <a:p>
            <a:pPr lvl="1"/>
            <a:r>
              <a:rPr lang="en-US" sz="2400" dirty="0"/>
              <a:t>Let’s take the </a:t>
            </a:r>
            <a:r>
              <a:rPr lang="en-US" sz="2400" i="1" dirty="0"/>
              <a:t>average</a:t>
            </a:r>
            <a:r>
              <a:rPr lang="en-US" sz="2400" dirty="0"/>
              <a:t> of pixel values in each window</a:t>
            </a:r>
          </a:p>
          <a:p>
            <a:pPr lvl="1"/>
            <a:r>
              <a:rPr lang="en-US" sz="2400" dirty="0"/>
              <a:t>More generally, we can take a </a:t>
            </a:r>
            <a:r>
              <a:rPr lang="en-US" sz="2400" i="1" dirty="0"/>
              <a:t>weighted sum </a:t>
            </a:r>
            <a:r>
              <a:rPr lang="en-US" sz="2400" dirty="0"/>
              <a:t>where the weights are given by a </a:t>
            </a:r>
            <a:r>
              <a:rPr lang="en-US" sz="2400" i="1" dirty="0"/>
              <a:t>filter kernel</a:t>
            </a:r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0243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operations</a:t>
            </a:r>
          </a:p>
        </p:txBody>
      </p:sp>
      <p:pic>
        <p:nvPicPr>
          <p:cNvPr id="27" name="Picture 5" descr="image4">
            <a:extLst>
              <a:ext uri="{FF2B5EF4-FFF2-40B4-BE49-F238E27FC236}">
                <a16:creationId xmlns:a16="http://schemas.microsoft.com/office/drawing/2014/main" id="{68C84477-E816-C04D-BF00-2744420E31D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lum bright="24000" contrast="30000"/>
          </a:blip>
          <a:srcRect/>
          <a:stretch>
            <a:fillRect/>
          </a:stretch>
        </p:blipFill>
        <p:spPr bwMode="auto">
          <a:xfrm>
            <a:off x="7385803" y="1066800"/>
            <a:ext cx="389179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15A6F-9B18-8743-B274-E9F07142E4F0}"/>
              </a:ext>
            </a:extLst>
          </p:cNvPr>
          <p:cNvSpPr/>
          <p:nvPr/>
        </p:nvSpPr>
        <p:spPr bwMode="auto">
          <a:xfrm>
            <a:off x="7391399" y="1066800"/>
            <a:ext cx="381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948 0.01065 L 0.00417 0.12153 L 0.28946 0.11783 L 0.00209 0.26551 L 0.28946 0.26181 L 0.00105 0.37848 L 0.29063 0.3838 L -0.00104 0.51667 L 0.29167 0.5257 L -0.00729 0.64792 L 0.28959 0.6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9875-8249-44D8-BF82-7AC470BD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filter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Rule of thumb: set filter width to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(captures 99.7% of the energy)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29A697E-56A2-B84F-8F72-7AA09F544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02963A-EEB3-4EC7-A305-C0D58622C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02" y="3752693"/>
            <a:ext cx="1511405" cy="1511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/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02911-CF1E-4ED3-BC74-F0E47936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83" y="2041389"/>
                <a:ext cx="3659242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F52BC76-2172-4E4B-8B63-A285CB55D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3" y="2996990"/>
            <a:ext cx="3022810" cy="3022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/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8</m:t>
                      </m:r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idth</m:t>
                      </m:r>
                      <m:r>
                        <a:rPr lang="en-US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=43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1B2E3-D7D2-45CC-BEE0-43F10D33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70" y="2041389"/>
                <a:ext cx="3967216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167893-3054-E942-BC33-3BA5A461F9B4}"/>
              </a:ext>
            </a:extLst>
          </p:cNvPr>
          <p:cNvSpPr txBox="1"/>
          <p:nvPr/>
        </p:nvSpPr>
        <p:spPr>
          <a:xfrm>
            <a:off x="2990926" y="6027578"/>
            <a:ext cx="1803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Too small!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7E560-9867-514A-922C-3657A3D72CE6}"/>
              </a:ext>
            </a:extLst>
          </p:cNvPr>
          <p:cNvSpPr txBox="1"/>
          <p:nvPr/>
        </p:nvSpPr>
        <p:spPr>
          <a:xfrm>
            <a:off x="5822663" y="6027578"/>
            <a:ext cx="415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bit small (might be OK)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EBB0C-3BEC-EC4C-956C-D9B725D6DF9B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7"/>
              </a:rPr>
              <a:t>D. </a:t>
            </a:r>
            <a:r>
              <a:rPr lang="en-US" sz="1200" dirty="0" err="1">
                <a:hlinkClick r:id="rId7"/>
              </a:rPr>
              <a:t>Fouhey</a:t>
            </a:r>
            <a:r>
              <a:rPr lang="en-US" sz="1200" dirty="0">
                <a:hlinkClick r:id="rId7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30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filters: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Gaussian is a </a:t>
                </a:r>
                <a:r>
                  <a:rPr lang="en-US" i="1" dirty="0"/>
                  <a:t>low-pass filter</a:t>
                </a:r>
                <a:r>
                  <a:rPr lang="en-US" dirty="0"/>
                  <a:t>: it removes high-frequency components from the image (more on this soon)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Convolution with self is another Gaussian</a:t>
                </a:r>
              </a:p>
              <a:p>
                <a:pPr lvl="1"/>
                <a:r>
                  <a:rPr lang="en-US" sz="2400" dirty="0"/>
                  <a:t>So we can smooth with small-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kernel, repeat, and get same result as larger</a:t>
                </a:r>
                <a:r>
                  <a:rPr lang="en-US" sz="2400" dirty="0">
                    <a:sym typeface="Symbol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kernel would have</a:t>
                </a:r>
              </a:p>
              <a:p>
                <a:pPr lvl="1"/>
                <a:r>
                  <a:rPr lang="en-US" sz="2400" dirty="0"/>
                  <a:t>Convolving </a:t>
                </a:r>
                <a:r>
                  <a:rPr lang="en-US" sz="2400" i="1" dirty="0"/>
                  <a:t>two times </a:t>
                </a:r>
                <a:r>
                  <a:rPr lang="en-US" sz="2400" dirty="0"/>
                  <a:t>with Gaussian kernel with std. dev.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is the same as convolving </a:t>
                </a:r>
                <a:r>
                  <a:rPr lang="en-US" sz="2400" i="1" dirty="0"/>
                  <a:t>once</a:t>
                </a:r>
                <a:r>
                  <a:rPr lang="en-US" sz="2400" dirty="0"/>
                  <a:t> with kernel with std. dev.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i="1" dirty="0"/>
              </a:p>
              <a:p>
                <a:pPr>
                  <a:buFontTx/>
                  <a:buChar char="•"/>
                </a:pPr>
                <a:r>
                  <a:rPr lang="en-US" dirty="0"/>
                  <a:t>Gaussian kernel is </a:t>
                </a:r>
                <a:r>
                  <a:rPr lang="en-US" i="1" dirty="0"/>
                  <a:t>separable</a:t>
                </a:r>
                <a:r>
                  <a:rPr lang="en-US" dirty="0"/>
                  <a:t>: it factors into product of two 1D Gaussians</a:t>
                </a:r>
              </a:p>
            </p:txBody>
          </p:sp>
        </mc:Choice>
        <mc:Fallback xmlns=""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839201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 of the Gaussian filter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900-41E0-494A-BDDF-8396F60680F1}"/>
              </a:ext>
            </a:extLst>
          </p:cNvPr>
          <p:cNvGrpSpPr/>
          <p:nvPr/>
        </p:nvGrpSpPr>
        <p:grpSpPr>
          <a:xfrm>
            <a:off x="6140377" y="2971800"/>
            <a:ext cx="4756223" cy="3429000"/>
            <a:chOff x="628650" y="3327221"/>
            <a:chExt cx="4756223" cy="3429000"/>
          </a:xfrm>
        </p:grpSpPr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335AEB25-5F53-4F02-9288-F78A4894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7221"/>
              <a:ext cx="263769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981936-5538-44A9-9D57-CAC586BC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73" y="4909837"/>
              <a:ext cx="3429000" cy="2637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41DFF-1076-4848-9390-671494191562}"/>
                </a:ext>
              </a:extLst>
            </p:cNvPr>
            <p:cNvSpPr txBox="1"/>
            <p:nvPr/>
          </p:nvSpPr>
          <p:spPr>
            <a:xfrm>
              <a:off x="1072158" y="4587109"/>
              <a:ext cx="578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10FBF-F393-4D4E-A832-9C841F6B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/>
              <p:nvPr/>
            </p:nvSpPr>
            <p:spPr>
              <a:xfrm>
                <a:off x="3386024" y="1040059"/>
                <a:ext cx="5580054" cy="1767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EF776B-4163-EF40-8153-AB15A14A4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24" y="1040059"/>
                <a:ext cx="5580054" cy="17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DADD640-E0A4-674A-9643-F3F18190DEB6}"/>
              </a:ext>
            </a:extLst>
          </p:cNvPr>
          <p:cNvSpPr txBox="1"/>
          <p:nvPr/>
        </p:nvSpPr>
        <p:spPr>
          <a:xfrm>
            <a:off x="5059885" y="4316968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97123-70B1-4345-AB6F-220ACBF5C1CF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separability</a:t>
            </a:r>
            <a:r>
              <a:rPr lang="en-US" dirty="0"/>
              <a:t> useful?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Content Placeholder 1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 err="1"/>
                  <a:t>Separability</a:t>
                </a:r>
                <a:r>
                  <a:rPr lang="en-US" dirty="0"/>
                  <a:t> means that a 2D convolution can be reduced to two 1D convolutions (one along rows and one along columns)</a:t>
                </a:r>
              </a:p>
              <a:p>
                <a:pPr>
                  <a:buFontTx/>
                  <a:buChar char="•"/>
                </a:pPr>
                <a:r>
                  <a:rPr lang="en-US" dirty="0"/>
                  <a:t>What is the complexity of filtering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image with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kernel?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What if the kernel is separable?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4819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noise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Mathematical model: sum of many independent factors</a:t>
            </a:r>
          </a:p>
          <a:p>
            <a:pPr>
              <a:buFontTx/>
              <a:buChar char="•"/>
            </a:pPr>
            <a:r>
              <a:rPr lang="en-US"/>
              <a:t>Good for small standard deviations</a:t>
            </a:r>
          </a:p>
          <a:p>
            <a:pPr>
              <a:buFontTx/>
              <a:buChar char="•"/>
            </a:pPr>
            <a:r>
              <a:rPr lang="en-US"/>
              <a:t>Assumption: independent, zero-mean noise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1"/>
            <a:ext cx="5029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763001" y="6553201"/>
            <a:ext cx="163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Hebert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6447-D68F-8850-98C0-AF03C27D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1DE8-F3F8-3C4A-4A7B-4D6C695AE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7BE03-0A1E-662B-351D-FBF1D32A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3528"/>
            <a:ext cx="8097926" cy="674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2C6C4-769C-96AD-C5A8-01DADEBD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372100"/>
            <a:ext cx="5334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0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9203-1163-1E4E-C5F0-FB0CD4B5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effects of smoothing on Gaussian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AB7B-D49E-E3F6-BB1A-C98F9B2A4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each image pixel is independent identically distributed</a:t>
            </a:r>
          </a:p>
          <a:p>
            <a:r>
              <a:rPr lang="en-US" dirty="0"/>
              <a:t>Gaussian noise</a:t>
            </a:r>
          </a:p>
          <a:p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I_ij</a:t>
            </a:r>
            <a:r>
              <a:rPr lang="en-US" dirty="0"/>
              <a:t> ~ N(0, s^2)</a:t>
            </a:r>
          </a:p>
          <a:p>
            <a:endParaRPr lang="en-US" dirty="0"/>
          </a:p>
          <a:p>
            <a:r>
              <a:rPr lang="en-US" dirty="0"/>
              <a:t>Filter(I, F) ?</a:t>
            </a:r>
          </a:p>
          <a:p>
            <a:endParaRPr lang="en-US" dirty="0"/>
          </a:p>
          <a:p>
            <a:r>
              <a:rPr lang="en-US" dirty="0"/>
              <a:t>Mean:  0</a:t>
            </a:r>
          </a:p>
          <a:p>
            <a:r>
              <a:rPr lang="en-US" dirty="0"/>
              <a:t>Variance:  </a:t>
            </a:r>
            <a:r>
              <a:rPr lang="en-US" dirty="0" err="1"/>
              <a:t>sum_uv</a:t>
            </a:r>
            <a:r>
              <a:rPr lang="en-US" dirty="0"/>
              <a:t> F_uv^2 s^2     --- good choice of F helps!</a:t>
            </a:r>
          </a:p>
          <a:p>
            <a:endParaRPr lang="en-US" dirty="0"/>
          </a:p>
          <a:p>
            <a:r>
              <a:rPr lang="en-US" dirty="0"/>
              <a:t>BUT pixels are no longer independent!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41162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F677-19AE-48E8-001E-35D6A843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D2BF-7864-ECEA-0116-FAA7761D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36BF1-C72F-20EF-0E1E-35F659BA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0"/>
            <a:ext cx="7549593" cy="655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675E3-1882-6E89-8F09-FBA6D7E1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28" y="4419600"/>
            <a:ext cx="5372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7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noise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1993677"/>
            <a:ext cx="6915150" cy="448332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0A6A6-86F4-6045-9670-61D973FD4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Gaussian filtering is appropriate for </a:t>
            </a:r>
            <a:r>
              <a:rPr lang="en-US" i="1" dirty="0"/>
              <a:t>additive, zero-mean </a:t>
            </a:r>
            <a:r>
              <a:rPr lang="en-US" dirty="0"/>
              <a:t>noise (assuming nearby pixels share the same value)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7916D-7124-4548-A669-D60549766616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61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75DD-DFBC-CD1C-189B-7E1A571F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CAB5-BF6D-B60E-DBC0-632DE3EB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65A72-880F-58C9-D30E-FF4EF46C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9925"/>
            <a:ext cx="9372600" cy="64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7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38FB-5625-4E7B-9FAD-7315EDC6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noise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0E418-2A81-4516-A1D2-D0276DED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4" y="1993677"/>
            <a:ext cx="6915152" cy="44833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A496A9-6E12-4F45-B2B9-7C97CB86D34E}"/>
              </a:ext>
            </a:extLst>
          </p:cNvPr>
          <p:cNvSpPr txBox="1"/>
          <p:nvPr/>
        </p:nvSpPr>
        <p:spPr>
          <a:xfrm>
            <a:off x="914401" y="9144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about </a:t>
            </a:r>
            <a:r>
              <a:rPr lang="en-US" sz="2800" i="1" dirty="0"/>
              <a:t>impulse</a:t>
            </a:r>
            <a:r>
              <a:rPr lang="en-US" sz="2800" dirty="0"/>
              <a:t> or </a:t>
            </a:r>
            <a:r>
              <a:rPr lang="en-US" sz="2800" i="1" dirty="0"/>
              <a:t>shot noise, </a:t>
            </a:r>
            <a:r>
              <a:rPr lang="en-US" sz="2800" dirty="0"/>
              <a:t>i.e.</a:t>
            </a:r>
            <a:r>
              <a:rPr lang="en-US" sz="2800" i="1" dirty="0"/>
              <a:t>,</a:t>
            </a:r>
            <a:r>
              <a:rPr lang="en-US" sz="2800" dirty="0"/>
              <a:t> when some pixels are arbitrarily replaced by spurious values?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14C76-DA63-714C-BE60-BE396628C103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"/>
              </a:rPr>
              <a:t>D. </a:t>
            </a:r>
            <a:r>
              <a:rPr lang="en-US" sz="1200" dirty="0" err="1">
                <a:hlinkClick r:id="rId3"/>
              </a:rPr>
              <a:t>Fouhey</a:t>
            </a:r>
            <a:r>
              <a:rPr lang="en-US" sz="1200" dirty="0">
                <a:hlinkClick r:id="rId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26211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Gaussian filtering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4"/>
                <a:ext cx="2984601" cy="584775"/>
              </a:xfrm>
              <a:prstGeom prst="rect">
                <a:avLst/>
              </a:prstGeom>
              <a:blipFill>
                <a:blip r:embed="rId3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4" y="2217019"/>
            <a:ext cx="2078181" cy="2078181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5F502774-7E22-4788-AC9F-02CA5CB6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E04808-3D22-4B5B-B3DE-0B777388A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BFEA0F-D4A0-4FC6-BFF1-1BF267662A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A20560-E30F-284B-ABB2-0835CB3ABB2F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8"/>
              </a:rPr>
              <a:t>D. </a:t>
            </a:r>
            <a:r>
              <a:rPr lang="en-US" sz="1200" dirty="0" err="1">
                <a:hlinkClick r:id="rId8"/>
              </a:rPr>
              <a:t>Fouhey</a:t>
            </a:r>
            <a:r>
              <a:rPr lang="en-US" sz="1200" dirty="0">
                <a:hlinkClick r:id="rId8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1551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idea: Median filtering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 </a:t>
            </a:r>
            <a:r>
              <a:rPr lang="en-US" b="1" dirty="0"/>
              <a:t>median filter</a:t>
            </a:r>
            <a:r>
              <a:rPr lang="en-US" dirty="0"/>
              <a:t> operates over a window by selecting the median intensity in the window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24000" y="1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">
                  <p:embed/>
                </p:oleObj>
              </mc:Choice>
              <mc:Fallback>
                <p:oleObj name="Equation" r:id="rId3" imgW="914400" imgH="198720" progId="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19200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35D45E9-A4A1-C948-91F0-D3824BE97BF3}"/>
              </a:ext>
            </a:extLst>
          </p:cNvPr>
          <p:cNvGrpSpPr/>
          <p:nvPr/>
        </p:nvGrpSpPr>
        <p:grpSpPr>
          <a:xfrm>
            <a:off x="4713043" y="2118855"/>
            <a:ext cx="1543232" cy="1515512"/>
            <a:chOff x="1568407" y="3936760"/>
            <a:chExt cx="2134562" cy="209622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92B3FD-B1D6-C24B-AE6B-647F847A9248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A92B3FD-B1D6-C24B-AE6B-647F847A92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50F7DD-9516-B348-8A8C-7B1E2FF4F294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E50F7DD-9516-B348-8A8C-7B1E2FF4F2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F3A548-3D7C-8C4F-8BB5-B107B464BB37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F3A548-3D7C-8C4F-8BB5-B107B464BB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CEC2DE-DBC2-E04D-9C21-F015BC858C05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CEC2DE-DBC2-E04D-9C21-F015BC858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0C8058-2BBB-C540-99A4-96E28445C0E4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D0C8058-2BBB-C540-99A4-96E28445C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A57E47-EBD3-D14E-AFD8-597E4D8570D5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FA57E47-EBD3-D14E-AFD8-597E4D857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6D8558-87CF-1F44-B4BF-DC859EA00A5A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06E4560-22AD-B748-A64E-D4EA96E55FF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06E4560-22AD-B748-A64E-D4EA96E55F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F02F75-6300-B84B-9F0D-B34ED44E82B9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F02F75-6300-B84B-9F0D-B34ED44E82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E9790C4-C16C-0945-9432-F1B41FA90118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E9790C4-C16C-0945-9432-F1B41FA901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4BBEF9-9583-FC43-B0F7-F05F95B103D2}"/>
              </a:ext>
            </a:extLst>
          </p:cNvPr>
          <p:cNvGrpSpPr/>
          <p:nvPr/>
        </p:nvGrpSpPr>
        <p:grpSpPr>
          <a:xfrm>
            <a:off x="4713041" y="5037688"/>
            <a:ext cx="1543232" cy="1515512"/>
            <a:chOff x="1568407" y="3936760"/>
            <a:chExt cx="2134562" cy="209622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D71FFA-CDB1-D247-A79B-504A7EB0C71D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1D71FFA-CDB1-D247-A79B-504A7EB0C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0DBC2B-685C-764C-AE90-A3A7CCA269DD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B0DBC2B-685C-764C-AE90-A3A7CCA269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2022477-A64D-C44A-923A-A35184DF1ED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2022477-A64D-C44A-923A-A35184DF1E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09A025-1FBC-1B4F-A07A-EBCB5B3D87C3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09A025-1FBC-1B4F-A07A-EBCB5B3D87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620E71-4482-CC47-BE61-D5C445C7BCFD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620E71-4482-CC47-BE61-D5C445C7B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4713A3-63B9-5A4C-9062-24AE0710EAE2}"/>
                    </a:ext>
                  </a:extLst>
                </p:cNvPr>
                <p:cNvSpPr/>
                <p:nvPr/>
              </p:nvSpPr>
              <p:spPr>
                <a:xfrm>
                  <a:off x="2991446" y="4632110"/>
                  <a:ext cx="711520" cy="711520"/>
                </a:xfrm>
                <a:prstGeom prst="rect">
                  <a:avLst/>
                </a:prstGeom>
                <a:grpFill/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4713A3-63B9-5A4C-9062-24AE0710E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6" y="4632110"/>
                  <a:ext cx="711520" cy="7115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8E7863B-BC54-5F4E-B5EE-F17A3F522CF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48C6A51-93B6-2A4A-8DF9-7C63A3C0B449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48C6A51-93B6-2A4A-8DF9-7C63A3C0B4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3943FC-1211-394C-B8B9-07E82D90681C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93943FC-1211-394C-B8B9-07E82D9068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11A21BE-A41C-8844-940D-9A052877478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444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11A21BE-A41C-8844-940D-9A05287747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4445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F93561-B942-824D-8F3B-74F12670053F}"/>
              </a:ext>
            </a:extLst>
          </p:cNvPr>
          <p:cNvGrpSpPr/>
          <p:nvPr/>
        </p:nvGrpSpPr>
        <p:grpSpPr>
          <a:xfrm>
            <a:off x="3186401" y="4042844"/>
            <a:ext cx="4596510" cy="514411"/>
            <a:chOff x="3175890" y="3807675"/>
            <a:chExt cx="4596510" cy="514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DF16AF-365E-E643-BE6A-B87B3EAC0F62}"/>
                    </a:ext>
                  </a:extLst>
                </p:cNvPr>
                <p:cNvSpPr/>
                <p:nvPr/>
              </p:nvSpPr>
              <p:spPr>
                <a:xfrm>
                  <a:off x="3175890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9DF16AF-365E-E643-BE6A-B87B3EAC0F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890" y="3807675"/>
                  <a:ext cx="514410" cy="5144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1E3A21-EE98-1B4F-AEF1-2D902388A590}"/>
                    </a:ext>
                  </a:extLst>
                </p:cNvPr>
                <p:cNvSpPr/>
                <p:nvPr/>
              </p:nvSpPr>
              <p:spPr>
                <a:xfrm>
                  <a:off x="3686152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1E3A21-EE98-1B4F-AEF1-2D902388A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152" y="3807675"/>
                  <a:ext cx="514410" cy="5144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EBEA75-8E91-0E4D-A0D1-36224B50BBC6}"/>
                    </a:ext>
                  </a:extLst>
                </p:cNvPr>
                <p:cNvSpPr/>
                <p:nvPr/>
              </p:nvSpPr>
              <p:spPr>
                <a:xfrm>
                  <a:off x="4196414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EBEA75-8E91-0E4D-A0D1-36224B50BB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414" y="3807675"/>
                  <a:ext cx="514410" cy="5144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C9D06C0-D395-6C47-B766-91BBFC7014ED}"/>
                    </a:ext>
                  </a:extLst>
                </p:cNvPr>
                <p:cNvSpPr/>
                <p:nvPr/>
              </p:nvSpPr>
              <p:spPr>
                <a:xfrm>
                  <a:off x="4706676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C9D06C0-D395-6C47-B766-91BBFC7014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676" y="3807675"/>
                  <a:ext cx="514410" cy="5144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8B5B084-21AC-FF47-A594-BDEAD368011D}"/>
                    </a:ext>
                  </a:extLst>
                </p:cNvPr>
                <p:cNvSpPr/>
                <p:nvPr/>
              </p:nvSpPr>
              <p:spPr>
                <a:xfrm>
                  <a:off x="5727202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8B5B084-21AC-FF47-A594-BDEAD36801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202" y="3807675"/>
                  <a:ext cx="514410" cy="51441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BF7416-38B0-3242-A2D0-59D0152E9C28}"/>
                    </a:ext>
                  </a:extLst>
                </p:cNvPr>
                <p:cNvSpPr/>
                <p:nvPr/>
              </p:nvSpPr>
              <p:spPr>
                <a:xfrm>
                  <a:off x="6237465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BBF7416-38B0-3242-A2D0-59D0152E9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465" y="3807675"/>
                  <a:ext cx="514410" cy="51441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490177D-F8A2-5744-931F-22C1C3315542}"/>
                    </a:ext>
                  </a:extLst>
                </p:cNvPr>
                <p:cNvSpPr/>
                <p:nvPr/>
              </p:nvSpPr>
              <p:spPr>
                <a:xfrm>
                  <a:off x="6747728" y="3807675"/>
                  <a:ext cx="514410" cy="514411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490177D-F8A2-5744-931F-22C1C33155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7728" y="3807675"/>
                  <a:ext cx="514410" cy="51441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345BC-0846-BE49-845A-2854F773E384}"/>
                    </a:ext>
                  </a:extLst>
                </p:cNvPr>
                <p:cNvSpPr/>
                <p:nvPr/>
              </p:nvSpPr>
              <p:spPr>
                <a:xfrm>
                  <a:off x="7257990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CC345BC-0846-BE49-845A-2854F773E3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7990" y="3807675"/>
                  <a:ext cx="514410" cy="5144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444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94FFFA6-71BC-954F-BD3C-6A3E65A60FEB}"/>
                    </a:ext>
                  </a:extLst>
                </p:cNvPr>
                <p:cNvSpPr/>
                <p:nvPr/>
              </p:nvSpPr>
              <p:spPr>
                <a:xfrm>
                  <a:off x="5216939" y="3807675"/>
                  <a:ext cx="514410" cy="514410"/>
                </a:xfrm>
                <a:prstGeom prst="rect">
                  <a:avLst/>
                </a:prstGeom>
                <a:solidFill>
                  <a:schemeClr val="bg1"/>
                </a:solidFill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000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94FFFA6-71BC-954F-BD3C-6A3E65A60F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6939" y="3807675"/>
                  <a:ext cx="514410" cy="5144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444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9A57F1-2E3D-FF43-A4AE-0BC1C9FF4D53}"/>
              </a:ext>
            </a:extLst>
          </p:cNvPr>
          <p:cNvCxnSpPr>
            <a:cxnSpLocks/>
          </p:cNvCxnSpPr>
          <p:nvPr/>
        </p:nvCxnSpPr>
        <p:spPr bwMode="auto">
          <a:xfrm>
            <a:off x="6993864" y="2878780"/>
            <a:ext cx="0" cy="6749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D0D2C33-A282-744A-94BA-CB15FF3E5D7E}"/>
              </a:ext>
            </a:extLst>
          </p:cNvPr>
          <p:cNvSpPr txBox="1"/>
          <p:nvPr/>
        </p:nvSpPr>
        <p:spPr>
          <a:xfrm>
            <a:off x="7129141" y="29251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60F5AC2-B8AC-1D4E-9252-D491122B498C}"/>
              </a:ext>
            </a:extLst>
          </p:cNvPr>
          <p:cNvCxnSpPr>
            <a:cxnSpLocks/>
          </p:cNvCxnSpPr>
          <p:nvPr/>
        </p:nvCxnSpPr>
        <p:spPr bwMode="auto">
          <a:xfrm>
            <a:off x="6993864" y="4814443"/>
            <a:ext cx="0" cy="67491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A7B1955-67A2-3945-8985-391430131655}"/>
              </a:ext>
            </a:extLst>
          </p:cNvPr>
          <p:cNvSpPr txBox="1"/>
          <p:nvPr/>
        </p:nvSpPr>
        <p:spPr>
          <a:xfrm>
            <a:off x="7129141" y="486076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</a:t>
            </a:r>
          </a:p>
        </p:txBody>
      </p:sp>
    </p:spTree>
    <p:extLst>
      <p:ext uri="{BB962C8B-B14F-4D97-AF65-F5344CB8AC3E}">
        <p14:creationId xmlns:p14="http://schemas.microsoft.com/office/powerpoint/2010/main" val="23566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What advantage does median filtering have over Gaussian filtering?</a:t>
            </a:r>
          </a:p>
          <a:p>
            <a:pPr lvl="1"/>
            <a:r>
              <a:rPr lang="en-US" sz="2400" dirty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79688"/>
            <a:ext cx="4648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1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1838555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D8675-8F78-5E42-9CFE-1E6CDA8AC32E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5"/>
              </a:rPr>
              <a:t>D. </a:t>
            </a:r>
            <a:r>
              <a:rPr lang="en-US" sz="1200" dirty="0" err="1">
                <a:hlinkClick r:id="rId5"/>
              </a:rPr>
              <a:t>Fouhey</a:t>
            </a:r>
            <a:r>
              <a:rPr lang="en-US" sz="1200" dirty="0">
                <a:hlinkClick r:id="rId5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02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median </a:t>
                </a:r>
              </a:p>
              <a:p>
                <a:pPr algn="ctr"/>
                <a:r>
                  <a:rPr lang="en-US" sz="3200" dirty="0"/>
                  <a:t>filter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idth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3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blipFill>
                <a:blip r:embed="rId2"/>
                <a:stretch>
                  <a:fillRect t="-40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008F944-F20B-4D55-B202-9A7F1C67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1576388"/>
            <a:ext cx="4190400" cy="271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6EF31-EA80-4C1C-9DEF-50EF83634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6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29C72-4E44-054F-BAA3-FAA76D7DB0EC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32252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/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median </a:t>
                </a:r>
              </a:p>
              <a:p>
                <a:pPr algn="ctr"/>
                <a:r>
                  <a:rPr lang="en-US" sz="3200" dirty="0"/>
                  <a:t>filter</a:t>
                </a:r>
              </a:p>
              <a:p>
                <a:pPr algn="ctr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width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 7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4B3B4-8F3D-428B-9270-0A9F2A0BB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5" y="1578423"/>
                <a:ext cx="2984601" cy="1569660"/>
              </a:xfrm>
              <a:prstGeom prst="rect">
                <a:avLst/>
              </a:prstGeom>
              <a:blipFill>
                <a:blip r:embed="rId2"/>
                <a:stretch>
                  <a:fillRect t="-40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8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DB139-6A09-4AEF-8252-B777AD760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7" y="4444860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0FE06-C18D-496D-8011-DDF7E065B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6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DB9A2-F4BC-45B5-803B-0CBBB95F1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5" y="1574353"/>
            <a:ext cx="4190401" cy="27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</p:spTree>
    <p:extLst>
      <p:ext uri="{BB962C8B-B14F-4D97-AF65-F5344CB8AC3E}">
        <p14:creationId xmlns:p14="http://schemas.microsoft.com/office/powerpoint/2010/main" val="4143285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A84A6E-54AF-47C8-A253-8B64DC1E2AC5}"/>
                  </a:ext>
                </a:extLst>
              </p:cNvPr>
              <p:cNvSpPr txBox="1"/>
              <p:nvPr/>
            </p:nvSpPr>
            <p:spPr>
              <a:xfrm>
                <a:off x="2626562" y="2126720"/>
                <a:ext cx="1944827" cy="1299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A84A6E-54AF-47C8-A253-8B64DC1E2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62" y="2126720"/>
                <a:ext cx="1944827" cy="1299074"/>
              </a:xfrm>
              <a:prstGeom prst="rect">
                <a:avLst/>
              </a:prstGeom>
              <a:blipFill>
                <a:blip r:embed="rId2"/>
                <a:stretch>
                  <a:fillRect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03E52-13A5-4641-BAAC-09DFD3133EDA}"/>
                  </a:ext>
                </a:extLst>
              </p:cNvPr>
              <p:cNvSpPr txBox="1"/>
              <p:nvPr/>
            </p:nvSpPr>
            <p:spPr>
              <a:xfrm>
                <a:off x="5185663" y="2126720"/>
                <a:ext cx="1944828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03E52-13A5-4641-BAAC-09DFD313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63" y="2126720"/>
                <a:ext cx="1944828" cy="1302280"/>
              </a:xfrm>
              <a:prstGeom prst="rect">
                <a:avLst/>
              </a:prstGeom>
              <a:blipFill>
                <a:blip r:embed="rId3"/>
                <a:stretch>
                  <a:fillRect t="-962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714A544-DA29-48E4-8DAF-378056217FC4}"/>
              </a:ext>
            </a:extLst>
          </p:cNvPr>
          <p:cNvSpPr txBox="1"/>
          <p:nvPr/>
        </p:nvSpPr>
        <p:spPr>
          <a:xfrm>
            <a:off x="4648935" y="2498843"/>
            <a:ext cx="4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BB18C7-91A9-4B2D-B2C5-50882BAF9A01}"/>
              </a:ext>
            </a:extLst>
          </p:cNvPr>
          <p:cNvGrpSpPr/>
          <p:nvPr/>
        </p:nvGrpSpPr>
        <p:grpSpPr>
          <a:xfrm>
            <a:off x="7354341" y="2126720"/>
            <a:ext cx="2627859" cy="1299074"/>
            <a:chOff x="5356429" y="2126720"/>
            <a:chExt cx="2627859" cy="12990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DEA4A81-2DBD-49B3-825E-1D2750DA0A6D}"/>
                    </a:ext>
                  </a:extLst>
                </p:cNvPr>
                <p:cNvSpPr txBox="1"/>
                <p:nvPr/>
              </p:nvSpPr>
              <p:spPr>
                <a:xfrm>
                  <a:off x="6039460" y="2126720"/>
                  <a:ext cx="1944828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DEA4A81-2DBD-49B3-825E-1D2750DA0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460" y="2126720"/>
                  <a:ext cx="1944828" cy="12990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850C16-1F12-457C-BC36-3C35B53322C8}"/>
                </a:ext>
              </a:extLst>
            </p:cNvPr>
            <p:cNvSpPr txBox="1"/>
            <p:nvPr/>
          </p:nvSpPr>
          <p:spPr>
            <a:xfrm>
              <a:off x="5356429" y="2498842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B2423F-BA65-4F98-BAD6-93BFD2ADC605}"/>
              </a:ext>
            </a:extLst>
          </p:cNvPr>
          <p:cNvCxnSpPr/>
          <p:nvPr/>
        </p:nvCxnSpPr>
        <p:spPr>
          <a:xfrm>
            <a:off x="3599941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58F913-8E0C-47CE-A171-2CD703745E77}"/>
              </a:ext>
            </a:extLst>
          </p:cNvPr>
          <p:cNvCxnSpPr/>
          <p:nvPr/>
        </p:nvCxnSpPr>
        <p:spPr>
          <a:xfrm>
            <a:off x="6173672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39C47-67A8-4F25-8DAB-A7E90DF5A5ED}"/>
              </a:ext>
            </a:extLst>
          </p:cNvPr>
          <p:cNvCxnSpPr/>
          <p:nvPr/>
        </p:nvCxnSpPr>
        <p:spPr>
          <a:xfrm>
            <a:off x="9009786" y="3640205"/>
            <a:ext cx="0" cy="10387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F05B9-BF0C-417C-A3D7-6AB323F3EDD5}"/>
              </a:ext>
            </a:extLst>
          </p:cNvPr>
          <p:cNvSpPr txBox="1"/>
          <p:nvPr/>
        </p:nvSpPr>
        <p:spPr>
          <a:xfrm>
            <a:off x="1069719" y="3810000"/>
            <a:ext cx="176639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median filter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B475B-9FCD-4CA3-811A-61EDB7468000}"/>
              </a:ext>
            </a:extLst>
          </p:cNvPr>
          <p:cNvSpPr txBox="1"/>
          <p:nvPr/>
        </p:nvSpPr>
        <p:spPr>
          <a:xfrm>
            <a:off x="3475581" y="4864608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A179C-279D-4CBF-B0ED-09A0CB88B6A0}"/>
              </a:ext>
            </a:extLst>
          </p:cNvPr>
          <p:cNvSpPr txBox="1"/>
          <p:nvPr/>
        </p:nvSpPr>
        <p:spPr>
          <a:xfrm>
            <a:off x="6045661" y="4863389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72E891-FBA6-4CCA-A4FB-82C745EC092A}"/>
              </a:ext>
            </a:extLst>
          </p:cNvPr>
          <p:cNvSpPr txBox="1"/>
          <p:nvPr/>
        </p:nvSpPr>
        <p:spPr>
          <a:xfrm>
            <a:off x="8881775" y="4863389"/>
            <a:ext cx="256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69A8F2-4001-4B08-B51D-6B7F9511EE42}"/>
              </a:ext>
            </a:extLst>
          </p:cNvPr>
          <p:cNvSpPr txBox="1"/>
          <p:nvPr/>
        </p:nvSpPr>
        <p:spPr>
          <a:xfrm>
            <a:off x="4746750" y="4863388"/>
            <a:ext cx="4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F019B7-1C4C-4EDF-9A26-201081283457}"/>
                  </a:ext>
                </a:extLst>
              </p:cNvPr>
              <p:cNvSpPr txBox="1"/>
              <p:nvPr/>
            </p:nvSpPr>
            <p:spPr>
              <a:xfrm>
                <a:off x="7354341" y="4863387"/>
                <a:ext cx="459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F019B7-1C4C-4EDF-9A26-20108128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41" y="4863387"/>
                <a:ext cx="459181" cy="584775"/>
              </a:xfrm>
              <a:prstGeom prst="rect">
                <a:avLst/>
              </a:prstGeom>
              <a:blipFill>
                <a:blip r:embed="rId5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BE08F0D-1C80-8D42-BAED-80E5B75C6092}"/>
              </a:ext>
            </a:extLst>
          </p:cNvPr>
          <p:cNvSpPr txBox="1"/>
          <p:nvPr/>
        </p:nvSpPr>
        <p:spPr>
          <a:xfrm>
            <a:off x="152400" y="6553200"/>
            <a:ext cx="2985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6"/>
              </a:rPr>
              <a:t>D. </a:t>
            </a:r>
            <a:r>
              <a:rPr lang="en-US" sz="1200" dirty="0" err="1">
                <a:hlinkClick r:id="rId6"/>
              </a:rPr>
              <a:t>Fouhey</a:t>
            </a:r>
            <a:r>
              <a:rPr lang="en-US" sz="1200" dirty="0">
                <a:hlinkClick r:id="rId6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78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/>
      <p:bldP spid="18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A02E-3917-604A-A74C-6183FFD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filtering: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E512-FC0A-3945-B097-3C4955D2C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Linear filtering and its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Gaussian filters and their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Nonlinear filtering: Median filtering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 filtering application: Hybrid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2093A0-4338-46C5-A85E-C68536F35469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C02093A0-4338-46C5-A85E-C68536F35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281ED-8F8A-4B90-8CB9-EF66AD3877DA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281ED-8F8A-4B90-8CB9-EF66AD3877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CEA74F5-5242-438A-926A-C8DC31E62765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CEA74F5-5242-438A-926A-C8DC31E627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61F70ED-F978-445A-85C5-91560234BDC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61F70ED-F978-445A-85C5-91560234BD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FEF2A7-B592-428C-9943-08CEA364EE55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AFEF2A7-B592-428C-9943-08CEA364EE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E80169-5D19-48FD-9A3A-C3F59AE015BF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E80169-5D19-48FD-9A3A-C3F59AE015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5893D93-C233-426E-8CEB-8CE6587EE783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5893D93-C233-426E-8CEB-8CE6587EE7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C5FD99-0EF8-45A8-B099-50D6B19894E4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C5FD99-0EF8-45A8-B099-50D6B1989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21BBF5-2B8B-42B5-B498-1B34BAF661A0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CB21BBF5-2B8B-42B5-B498-1B34BAF661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15591144-7390-E14B-A85C-32BA0AE28EE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43"/>
              </a:rPr>
              <a:t>D. </a:t>
            </a:r>
            <a:r>
              <a:rPr lang="en-US" sz="1200" dirty="0" err="1">
                <a:hlinkClick r:id="rId43"/>
              </a:rPr>
              <a:t>Fouhey</a:t>
            </a:r>
            <a:r>
              <a:rPr lang="en-US" sz="1200" dirty="0">
                <a:hlinkClick r:id="rId43"/>
              </a:rPr>
              <a:t> and J. Johnson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933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2286000"/>
            <a:ext cx="8480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7400" y="5791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dirty="0"/>
              <a:t>A. Oliva, A. Torralba, P.G. </a:t>
            </a:r>
            <a:r>
              <a:rPr lang="en-US" dirty="0" err="1"/>
              <a:t>Schyns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hlinkClick r:id="rId4"/>
              </a:rPr>
              <a:t>Hybrid Images</a:t>
            </a:r>
            <a:r>
              <a:rPr lang="en-US" dirty="0"/>
              <a:t>, SIGGRAPH 2006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Sharpening</a:t>
            </a:r>
          </a:p>
        </p:txBody>
      </p:sp>
      <p:pic>
        <p:nvPicPr>
          <p:cNvPr id="33" name="Picture 32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BE001D3-63EC-9148-A14E-3A25E330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651760" cy="2483296"/>
          </a:xfrm>
          <a:prstGeom prst="rect">
            <a:avLst/>
          </a:prstGeom>
        </p:spPr>
      </p:pic>
      <p:pic>
        <p:nvPicPr>
          <p:cNvPr id="34" name="Picture 3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16E2C1-2452-9149-8C6C-691F0DD66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95400"/>
            <a:ext cx="2651760" cy="2483296"/>
          </a:xfrm>
          <a:prstGeom prst="rect">
            <a:avLst/>
          </a:prstGeom>
        </p:spPr>
      </p:pic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D46E8AFF-3EA4-D041-A137-01BA4D210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58" y="1295400"/>
            <a:ext cx="2651760" cy="2483296"/>
          </a:xfrm>
          <a:prstGeom prst="rect">
            <a:avLst/>
          </a:prstGeom>
        </p:spPr>
      </p:pic>
      <p:pic>
        <p:nvPicPr>
          <p:cNvPr id="36" name="Picture 3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5B85FEEE-69CE-8743-A317-727D1C7A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65535"/>
            <a:ext cx="2651760" cy="2483296"/>
          </a:xfrm>
          <a:prstGeom prst="rect">
            <a:avLst/>
          </a:prstGeom>
        </p:spPr>
      </p:pic>
      <p:pic>
        <p:nvPicPr>
          <p:cNvPr id="37" name="Picture 36" descr="Background pattern&#10;&#10;Description automatically generated">
            <a:extLst>
              <a:ext uri="{FF2B5EF4-FFF2-40B4-BE49-F238E27FC236}">
                <a16:creationId xmlns:a16="http://schemas.microsoft.com/office/drawing/2014/main" id="{A1ECB2E1-C3F5-B04B-A832-B2C3E4F9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4165535"/>
            <a:ext cx="2651760" cy="2483296"/>
          </a:xfrm>
          <a:prstGeom prst="rect">
            <a:avLst/>
          </a:prstGeom>
        </p:spPr>
      </p:pic>
      <p:pic>
        <p:nvPicPr>
          <p:cNvPr id="38" name="Picture 37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8DD554F9-1A9F-C748-B9BB-8B6F8190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09" y="4165536"/>
            <a:ext cx="2651760" cy="2483295"/>
          </a:xfrm>
          <a:prstGeom prst="rect">
            <a:avLst/>
          </a:prstGeom>
        </p:spPr>
      </p:pic>
      <p:sp>
        <p:nvSpPr>
          <p:cNvPr id="39" name="Text Box 17">
            <a:extLst>
              <a:ext uri="{FF2B5EF4-FFF2-40B4-BE49-F238E27FC236}">
                <a16:creationId xmlns:a16="http://schemas.microsoft.com/office/drawing/2014/main" id="{D41EE4BF-00B8-AB41-BF79-2EF15750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756" y="230844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EEE51DF-7A9D-4349-97BA-B0C8469D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04" y="1289937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A7C897E5-AB6A-0A47-8C18-446289B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89938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Smoothed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F2243664-28B5-C343-A227-DA0FEC07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7045" y="1289939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4DF6EFD5-6735-E749-96CF-7C9CFEF1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033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Original</a:t>
            </a:r>
          </a:p>
        </p:txBody>
      </p:sp>
      <p:sp>
        <p:nvSpPr>
          <p:cNvPr id="44" name="Text Box 13">
            <a:extLst>
              <a:ext uri="{FF2B5EF4-FFF2-40B4-BE49-F238E27FC236}">
                <a16:creationId xmlns:a16="http://schemas.microsoft.com/office/drawing/2014/main" id="{87642680-2D41-814A-91AC-E579C7CE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373" y="4110332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1C9B198C-770B-014E-A3AC-71A4FA3A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308" y="4114800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Sharpened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ACBE2507-ED56-8D4D-961D-443D64BE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2268290"/>
                <a:ext cx="49885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 Box 17">
                <a:extLst>
                  <a:ext uri="{FF2B5EF4-FFF2-40B4-BE49-F238E27FC236}">
                    <a16:creationId xmlns:a16="http://schemas.microsoft.com/office/drawing/2014/main" id="{73345755-716B-F44F-92FE-5F54E714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1243" y="5176350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8351" y="5177585"/>
                <a:ext cx="7984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7345D7F-58DB-DB46-A2A6-2147A386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351" y="5177585"/>
                <a:ext cx="798449" cy="461665"/>
              </a:xfrm>
              <a:prstGeom prst="rect">
                <a:avLst/>
              </a:prstGeom>
              <a:blipFill>
                <a:blip r:embed="rId9"/>
                <a:stretch>
                  <a:fillRect b="-1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0F2153-127B-6046-B6E7-443801832E23}"/>
              </a:ext>
            </a:extLst>
          </p:cNvPr>
          <p:cNvSpPr txBox="1"/>
          <p:nvPr/>
        </p:nvSpPr>
        <p:spPr>
          <a:xfrm>
            <a:off x="1" y="62484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S. Gupta</a:t>
            </a:r>
          </a:p>
        </p:txBody>
      </p:sp>
    </p:spTree>
    <p:extLst>
      <p:ext uri="{BB962C8B-B14F-4D97-AF65-F5344CB8AC3E}">
        <p14:creationId xmlns:p14="http://schemas.microsoft.com/office/powerpoint/2010/main" val="33140096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“Detail”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52600" y="1843088"/>
            <a:ext cx="8839200" cy="4481512"/>
            <a:chOff x="144" y="1161"/>
            <a:chExt cx="5568" cy="2823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133333" imgH="2905531" progId="">
                    <p:embed/>
                  </p:oleObj>
                </mc:Choice>
                <mc:Fallback>
                  <p:oleObj name="Photo Editor Photo" r:id="rId5" imgW="4133333" imgH="2905531" progId="">
                    <p:embed/>
                    <p:pic>
                      <p:nvPicPr>
                        <p:cNvPr id="409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Gaussian</a:t>
              </a:r>
            </a:p>
          </p:txBody>
        </p:sp>
        <p:grpSp>
          <p:nvGrpSpPr>
            <p:cNvPr id="4109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4114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unit impulse</a:t>
                </a:r>
              </a:p>
            </p:txBody>
          </p:sp>
        </p:grpSp>
        <p:pic>
          <p:nvPicPr>
            <p:cNvPr id="4110" name="Picture 1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0" descr="log"/>
            <p:cNvPicPr>
              <a:picLocks noChangeAspect="1" noChangeArrowheads="1"/>
            </p:cNvPicPr>
            <p:nvPr/>
          </p:nvPicPr>
          <p:blipFill>
            <a:blip r:embed="rId8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Laplacian of Gaussian</a:t>
              </a:r>
            </a:p>
          </p:txBody>
        </p:sp>
      </p:grpSp>
      <p:sp>
        <p:nvSpPr>
          <p:cNvPr id="4106" name="Text Box 28"/>
          <p:cNvSpPr txBox="1">
            <a:spLocks noChangeArrowheads="1"/>
          </p:cNvSpPr>
          <p:nvPr/>
        </p:nvSpPr>
        <p:spPr bwMode="auto">
          <a:xfrm>
            <a:off x="6140450" y="20274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unit impulse</a:t>
            </a:r>
            <a:br>
              <a:rPr lang="en-US" sz="1800"/>
            </a:br>
            <a:r>
              <a:rPr lang="en-US" sz="1800"/>
              <a:t>(identity)</a:t>
            </a:r>
          </a:p>
        </p:txBody>
      </p:sp>
      <p:sp>
        <p:nvSpPr>
          <p:cNvPr id="4107" name="Line 29"/>
          <p:cNvSpPr>
            <a:spLocks noChangeShapeType="1"/>
          </p:cNvSpPr>
          <p:nvPr/>
        </p:nvSpPr>
        <p:spPr bwMode="auto">
          <a:xfrm flipV="1">
            <a:off x="6826250" y="160991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BF312E-B178-1E4C-9153-10BD8C419FF4}"/>
                  </a:ext>
                </a:extLst>
              </p:cNvPr>
              <p:cNvSpPr txBox="1"/>
              <p:nvPr/>
            </p:nvSpPr>
            <p:spPr>
              <a:xfrm>
                <a:off x="3946125" y="1025287"/>
                <a:ext cx="3962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BF312E-B178-1E4C-9153-10BD8C41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125" y="1025287"/>
                <a:ext cx="3962623" cy="492443"/>
              </a:xfrm>
              <a:prstGeom prst="rect">
                <a:avLst/>
              </a:prstGeom>
              <a:blipFill>
                <a:blip r:embed="rId11"/>
                <a:stretch>
                  <a:fillRect l="-1597" r="-2875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2047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75518"/>
            <a:ext cx="10490189" cy="34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93731" y="1644105"/>
            <a:ext cx="1822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Gaussian filter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569048" y="5761611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Laplacian filter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2331244"/>
            <a:ext cx="1066799" cy="3002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63387"/>
              </p:ext>
            </p:extLst>
          </p:nvPr>
        </p:nvGraphicFramePr>
        <p:xfrm>
          <a:off x="3071812" y="246798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133333" imgH="2905531" progId="">
                  <p:embed/>
                </p:oleObj>
              </mc:Choice>
              <mc:Fallback>
                <p:oleObj name="Photo Editor Photo" r:id="rId4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2" y="246798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 descr="lo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086893" y="4856314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938463" y="3029880"/>
            <a:ext cx="1100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947115" y="4762055"/>
            <a:ext cx="11248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Hybrid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133600" y="914400"/>
            <a:ext cx="7620000" cy="57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47800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17B6B8-0D77-F74D-9CA8-0877FECEBEE0}"/>
                  </a:ext>
                </a:extLst>
              </p:cNvPr>
              <p:cNvSpPr/>
              <p:nvPr/>
            </p:nvSpPr>
            <p:spPr>
              <a:xfrm>
                <a:off x="2423489" y="5638800"/>
                <a:ext cx="734502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17B6B8-0D77-F74D-9CA8-0877FECEB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89" y="5638800"/>
                <a:ext cx="7345024" cy="453137"/>
              </a:xfrm>
              <a:prstGeom prst="rect">
                <a:avLst/>
              </a:prstGeom>
              <a:blipFill>
                <a:blip r:embed="rId3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B12E9A6F-1EB9-214A-8884-E9F84AD7146E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6"/>
              </a:rPr>
              <a:t>D. </a:t>
            </a:r>
            <a:r>
              <a:rPr lang="en-US" sz="1200" dirty="0" err="1">
                <a:hlinkClick r:id="rId36"/>
              </a:rPr>
              <a:t>Fouhey</a:t>
            </a:r>
            <a:r>
              <a:rPr lang="en-US" sz="1200" dirty="0">
                <a:hlinkClick r:id="rId36"/>
              </a:rPr>
              <a:t> and J. Johnson</a:t>
            </a:r>
            <a:endParaRPr lang="en-US" sz="12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A750F8-A47F-B242-B947-79E00A71EEF2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DBE374-9ABA-F04D-BF1E-1D50C445AA05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DBE374-9ABA-F04D-BF1E-1D50C445AA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EA85940-7DF3-6842-885D-A865E684CF36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EA85940-7DF3-6842-885D-A865E684CF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C0724E5-31DA-C548-81E5-91D504515CC2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C0724E5-31DA-C548-81E5-91D504515C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8FE791A-061A-D34C-8F11-7E5BB222F4A6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8FE791A-061A-D34C-8F11-7E5BB222F4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06A023E-10D5-664B-BD09-F8394A38374F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06A023E-10D5-664B-BD09-F8394A383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85B799F-6713-C84B-81A0-72148C0D316B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85B799F-6713-C84B-81A0-72148C0D31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853E83A-F31F-C54B-B370-43F217BC2EE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2E5C959-8AE6-2A42-8677-F970C6064AC5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2E5C959-8AE6-2A42-8677-F970C6064A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5EEA661-64D1-8B4E-8A2E-70263753599F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5EEA661-64D1-8B4E-8A2E-7026375359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EEE8D50-9FC0-0241-8327-E591C75B2F4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BEEE8D50-9FC0-0241-8327-E591C75B2F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7243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linear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98" y="5638800"/>
                <a:ext cx="7228004" cy="453137"/>
              </a:xfrm>
              <a:prstGeom prst="rect">
                <a:avLst/>
              </a:prstGeom>
              <a:blipFill>
                <a:blip r:embed="rId3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7"/>
              </a:rPr>
              <a:t>D. </a:t>
            </a:r>
            <a:r>
              <a:rPr lang="en-US" sz="1200" dirty="0" err="1">
                <a:hlinkClick r:id="rId37"/>
              </a:rPr>
              <a:t>Fouhey</a:t>
            </a:r>
            <a:r>
              <a:rPr lang="en-US" sz="1200" dirty="0">
                <a:hlinkClick r:id="rId37"/>
              </a:rPr>
              <a:t> and J. Johnson</a:t>
            </a: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1846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30971</TotalTime>
  <Words>3097</Words>
  <Application>Microsoft Macintosh PowerPoint</Application>
  <PresentationFormat>Widescreen</PresentationFormat>
  <Paragraphs>955</Paragraphs>
  <Slides>74</Slides>
  <Notes>32</Notes>
  <HiddenSlides>20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Cambria Math</vt:lpstr>
      <vt:lpstr>Times</vt:lpstr>
      <vt:lpstr>Times New Roman</vt:lpstr>
      <vt:lpstr>Blank Presentation</vt:lpstr>
      <vt:lpstr>Photo Editor Photo</vt:lpstr>
      <vt:lpstr>Equation</vt:lpstr>
      <vt:lpstr>Image filtering</vt:lpstr>
      <vt:lpstr>Image filtering</vt:lpstr>
      <vt:lpstr>Recall: Image transformations</vt:lpstr>
      <vt:lpstr>Image filtering: Outline</vt:lpstr>
      <vt:lpstr>Sliding window operations</vt:lpstr>
      <vt:lpstr>PowerPoint Presentation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Convolution</vt:lpstr>
      <vt:lpstr>Filtering</vt:lpstr>
      <vt:lpstr>Practical details: Dealing with edges</vt:lpstr>
      <vt:lpstr>Practical details: Dealing with edges</vt:lpstr>
      <vt:lpstr>Practical details: Dealing with edges</vt:lpstr>
      <vt:lpstr>Properties: Linearity</vt:lpstr>
      <vt:lpstr>Properties: Linearity</vt:lpstr>
      <vt:lpstr>Properties: Shift-invariance</vt:lpstr>
      <vt:lpstr>Linear filtering properties</vt:lpstr>
      <vt:lpstr>More linear filtering properties</vt:lpstr>
      <vt:lpstr>Note: Filtering vs. “convolution”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Sharpening</vt:lpstr>
      <vt:lpstr>Filters are dot products</vt:lpstr>
      <vt:lpstr>Filters are dot products</vt:lpstr>
      <vt:lpstr>Image filtering: Outline</vt:lpstr>
      <vt:lpstr>Smoothing with box filter revisited</vt:lpstr>
      <vt:lpstr>Smoothing with box filter revisited</vt:lpstr>
      <vt:lpstr>Gaussian vs. box filtering</vt:lpstr>
      <vt:lpstr>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Choosing filter size</vt:lpstr>
      <vt:lpstr>Gaussian filters: Properties</vt:lpstr>
      <vt:lpstr>Separability of the Gaussian filter</vt:lpstr>
      <vt:lpstr>Why is separability useful?</vt:lpstr>
      <vt:lpstr>Gaussian noise</vt:lpstr>
      <vt:lpstr>PowerPoint Presentation</vt:lpstr>
      <vt:lpstr>The effects of smoothing on Gaussian noise</vt:lpstr>
      <vt:lpstr>PowerPoint Presentation</vt:lpstr>
      <vt:lpstr>Image filtering: Outline</vt:lpstr>
      <vt:lpstr>Different types of noise</vt:lpstr>
      <vt:lpstr>Different types of noise</vt:lpstr>
      <vt:lpstr>Where Gaussian filtering fails</vt:lpstr>
      <vt:lpstr>Alternative idea: Median filtering</vt:lpstr>
      <vt:lpstr>Median filter</vt:lpstr>
      <vt:lpstr>Applying median filter</vt:lpstr>
      <vt:lpstr>Applying median filter</vt:lpstr>
      <vt:lpstr>Applying median filter</vt:lpstr>
      <vt:lpstr>Is median filtering linear?</vt:lpstr>
      <vt:lpstr>Is median filtering linear?</vt:lpstr>
      <vt:lpstr>Image filtering: Outline</vt:lpstr>
      <vt:lpstr>Application: Hybrid images</vt:lpstr>
      <vt:lpstr>Recall: Sharpening</vt:lpstr>
      <vt:lpstr>“Detail” filter</vt:lpstr>
      <vt:lpstr>Application: Hybrid images</vt:lpstr>
      <vt:lpstr>Application: Hybrid images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1164</cp:revision>
  <cp:lastPrinted>2022-09-07T17:32:58Z</cp:lastPrinted>
  <dcterms:created xsi:type="dcterms:W3CDTF">2004-08-29T23:15:23Z</dcterms:created>
  <dcterms:modified xsi:type="dcterms:W3CDTF">2023-08-30T13:38:33Z</dcterms:modified>
</cp:coreProperties>
</file>