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107"/>
  </p:notesMasterIdLst>
  <p:handoutMasterIdLst>
    <p:handoutMasterId r:id="rId108"/>
  </p:handoutMasterIdLst>
  <p:sldIdLst>
    <p:sldId id="545" r:id="rId3"/>
    <p:sldId id="910" r:id="rId4"/>
    <p:sldId id="909" r:id="rId5"/>
    <p:sldId id="755" r:id="rId6"/>
    <p:sldId id="570" r:id="rId7"/>
    <p:sldId id="571" r:id="rId8"/>
    <p:sldId id="572" r:id="rId9"/>
    <p:sldId id="546" r:id="rId10"/>
    <p:sldId id="912" r:id="rId11"/>
    <p:sldId id="947" r:id="rId12"/>
    <p:sldId id="948" r:id="rId13"/>
    <p:sldId id="949" r:id="rId14"/>
    <p:sldId id="951" r:id="rId15"/>
    <p:sldId id="950" r:id="rId16"/>
    <p:sldId id="952" r:id="rId17"/>
    <p:sldId id="953" r:id="rId18"/>
    <p:sldId id="954" r:id="rId19"/>
    <p:sldId id="955" r:id="rId20"/>
    <p:sldId id="517" r:id="rId21"/>
    <p:sldId id="913" r:id="rId22"/>
    <p:sldId id="928" r:id="rId23"/>
    <p:sldId id="914" r:id="rId24"/>
    <p:sldId id="915" r:id="rId25"/>
    <p:sldId id="924" r:id="rId26"/>
    <p:sldId id="916" r:id="rId27"/>
    <p:sldId id="917" r:id="rId28"/>
    <p:sldId id="938" r:id="rId29"/>
    <p:sldId id="923" r:id="rId30"/>
    <p:sldId id="922" r:id="rId31"/>
    <p:sldId id="764" r:id="rId32"/>
    <p:sldId id="925" r:id="rId33"/>
    <p:sldId id="926" r:id="rId34"/>
    <p:sldId id="956" r:id="rId35"/>
    <p:sldId id="932" r:id="rId36"/>
    <p:sldId id="930" r:id="rId37"/>
    <p:sldId id="931" r:id="rId38"/>
    <p:sldId id="927" r:id="rId39"/>
    <p:sldId id="779" r:id="rId40"/>
    <p:sldId id="778" r:id="rId41"/>
    <p:sldId id="933" r:id="rId42"/>
    <p:sldId id="784" r:id="rId43"/>
    <p:sldId id="704" r:id="rId44"/>
    <p:sldId id="462" r:id="rId45"/>
    <p:sldId id="463" r:id="rId46"/>
    <p:sldId id="464" r:id="rId47"/>
    <p:sldId id="465" r:id="rId48"/>
    <p:sldId id="767" r:id="rId49"/>
    <p:sldId id="768" r:id="rId50"/>
    <p:sldId id="468" r:id="rId51"/>
    <p:sldId id="469" r:id="rId52"/>
    <p:sldId id="785" r:id="rId53"/>
    <p:sldId id="442" r:id="rId54"/>
    <p:sldId id="476" r:id="rId55"/>
    <p:sldId id="478" r:id="rId56"/>
    <p:sldId id="771" r:id="rId57"/>
    <p:sldId id="772" r:id="rId58"/>
    <p:sldId id="773" r:id="rId59"/>
    <p:sldId id="957" r:id="rId60"/>
    <p:sldId id="782" r:id="rId61"/>
    <p:sldId id="958" r:id="rId62"/>
    <p:sldId id="959" r:id="rId63"/>
    <p:sldId id="786" r:id="rId64"/>
    <p:sldId id="960" r:id="rId65"/>
    <p:sldId id="787" r:id="rId66"/>
    <p:sldId id="788" r:id="rId67"/>
    <p:sldId id="961" r:id="rId68"/>
    <p:sldId id="962" r:id="rId69"/>
    <p:sldId id="963" r:id="rId70"/>
    <p:sldId id="965" r:id="rId71"/>
    <p:sldId id="964" r:id="rId72"/>
    <p:sldId id="966" r:id="rId73"/>
    <p:sldId id="967" r:id="rId74"/>
    <p:sldId id="968" r:id="rId75"/>
    <p:sldId id="934" r:id="rId76"/>
    <p:sldId id="763" r:id="rId77"/>
    <p:sldId id="770" r:id="rId78"/>
    <p:sldId id="969" r:id="rId79"/>
    <p:sldId id="935" r:id="rId80"/>
    <p:sldId id="765" r:id="rId81"/>
    <p:sldId id="789" r:id="rId82"/>
    <p:sldId id="473" r:id="rId83"/>
    <p:sldId id="472" r:id="rId84"/>
    <p:sldId id="561" r:id="rId85"/>
    <p:sldId id="936" r:id="rId86"/>
    <p:sldId id="907" r:id="rId87"/>
    <p:sldId id="701" r:id="rId88"/>
    <p:sldId id="937" r:id="rId89"/>
    <p:sldId id="795" r:id="rId90"/>
    <p:sldId id="906" r:id="rId91"/>
    <p:sldId id="781" r:id="rId92"/>
    <p:sldId id="791" r:id="rId93"/>
    <p:sldId id="939" r:id="rId94"/>
    <p:sldId id="792" r:id="rId95"/>
    <p:sldId id="793" r:id="rId96"/>
    <p:sldId id="794" r:id="rId97"/>
    <p:sldId id="940" r:id="rId98"/>
    <p:sldId id="941" r:id="rId99"/>
    <p:sldId id="943" r:id="rId100"/>
    <p:sldId id="911" r:id="rId101"/>
    <p:sldId id="944" r:id="rId102"/>
    <p:sldId id="970" r:id="rId103"/>
    <p:sldId id="971" r:id="rId104"/>
    <p:sldId id="973" r:id="rId105"/>
    <p:sldId id="972" r:id="rId106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1" autoAdjust="0"/>
    <p:restoredTop sz="83061" autoAdjust="0"/>
  </p:normalViewPr>
  <p:slideViewPr>
    <p:cSldViewPr>
      <p:cViewPr varScale="1">
        <p:scale>
          <a:sx n="90" d="100"/>
          <a:sy n="90" d="100"/>
        </p:scale>
        <p:origin x="232" y="5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73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821238" y="1068388"/>
            <a:ext cx="13287376" cy="7475537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9838" y="1068388"/>
            <a:ext cx="3094037" cy="746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79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86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9138"/>
            <a:ext cx="6402387" cy="360203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60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5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cvcl.mit.edu/hybrid/OlivaTorralb_Hybrid_Siggraph0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250.png"/><Relationship Id="rId5" Type="http://schemas.openxmlformats.org/officeDocument/2006/relationships/image" Target="../media/image125.png"/><Relationship Id="rId10" Type="http://schemas.openxmlformats.org/officeDocument/2006/relationships/image" Target="../media/image1240.png"/><Relationship Id="rId4" Type="http://schemas.openxmlformats.org/officeDocument/2006/relationships/image" Target="../media/image124.png"/><Relationship Id="rId9" Type="http://schemas.openxmlformats.org/officeDocument/2006/relationships/image" Target="../media/image123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0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4.png"/><Relationship Id="rId7" Type="http://schemas.openxmlformats.org/officeDocument/2006/relationships/image" Target="../media/image14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hyperlink" Target="https://www.robots.ox.ac.uk/~az/lectures/ia/lect2.pdf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48.png"/><Relationship Id="rId7" Type="http://schemas.openxmlformats.org/officeDocument/2006/relationships/image" Target="../media/image1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1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386F-4EFA-3F47-903E-E42DE2CBB94B}"/>
              </a:ext>
            </a:extLst>
          </p:cNvPr>
          <p:cNvSpPr txBox="1"/>
          <p:nvPr/>
        </p:nvSpPr>
        <p:spPr>
          <a:xfrm>
            <a:off x="8738602" y="64770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2"/>
                <a:stretch>
                  <a:fillRect l="-2067" t="-55085" r="-1034" b="-1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41F6E6B-027F-2926-BDD5-D897A762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92655"/>
            <a:ext cx="2736238" cy="347954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A9CDCA-C918-A522-D9AE-4209C138C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periodic function on</a:t>
            </a:r>
          </a:p>
          <a:p>
            <a:pPr marL="0" indent="0"/>
            <a:r>
              <a:rPr lang="en-US" altLang="en-US" dirty="0"/>
              <a:t> [0, 1] 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9DEC-3339-B05E-AD2A-EE4886BED937}"/>
              </a:ext>
            </a:extLst>
          </p:cNvPr>
          <p:cNvSpPr txBox="1"/>
          <p:nvPr/>
        </p:nvSpPr>
        <p:spPr>
          <a:xfrm>
            <a:off x="217284" y="3733800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**=bunch of</a:t>
            </a:r>
          </a:p>
          <a:p>
            <a:r>
              <a:rPr lang="en-US" dirty="0"/>
              <a:t>important details</a:t>
            </a:r>
          </a:p>
          <a:p>
            <a:r>
              <a:rPr lang="en-US" dirty="0"/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E8147-B069-1225-C4F0-E69EA3327522}"/>
              </a:ext>
            </a:extLst>
          </p:cNvPr>
          <p:cNvSpPr txBox="1"/>
          <p:nvPr/>
        </p:nvSpPr>
        <p:spPr>
          <a:xfrm>
            <a:off x="6065520" y="3723533"/>
            <a:ext cx="297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Periodic means f(0)=f(1)</a:t>
            </a:r>
          </a:p>
        </p:txBody>
      </p:sp>
    </p:spTree>
    <p:extLst>
      <p:ext uri="{BB962C8B-B14F-4D97-AF65-F5344CB8AC3E}">
        <p14:creationId xmlns:p14="http://schemas.microsoft.com/office/powerpoint/2010/main" val="1518202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F786-76B0-FBF3-E7F3-BF3CA54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1946"/>
            <a:ext cx="9677400" cy="49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11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41870-8D54-DFF8-7B77-7AAC7D6B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0" y="653568"/>
            <a:ext cx="10729810" cy="574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1 pixel</a:t>
            </a:r>
          </a:p>
        </p:txBody>
      </p:sp>
    </p:spTree>
    <p:extLst>
      <p:ext uri="{BB962C8B-B14F-4D97-AF65-F5344CB8AC3E}">
        <p14:creationId xmlns:p14="http://schemas.microsoft.com/office/powerpoint/2010/main" val="21733079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2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5651-3B83-B7BA-84A7-CE9C7DA6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60813"/>
            <a:ext cx="10515599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4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8FD-9625-E2FF-8B05-966CF4B2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smoothing filter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B6E-9751-FD54-41B6-E671251A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smoothing with a Gaussian help?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 better filter than a Gaussian?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resample without loss?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6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Generally, we have for a (reasonable) periodic f(t)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need to figure out the weights for a given f(t).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57400"/>
            <a:ext cx="7772400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useful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B2728-9484-5F9F-736E-73E12FE8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613"/>
            <a:ext cx="7772400" cy="7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7137-C906-A6E9-457D-01EAB1B2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421742"/>
            <a:ext cx="7772400" cy="7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F10A-B759-ED9D-28AE-4E48F930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9327"/>
            <a:ext cx="7772400" cy="70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93196-61D4-D03F-8AE0-F330EE8F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41852"/>
            <a:ext cx="7772400" cy="70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A3891-09EC-6DF7-F78E-2943AADF4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5190634"/>
            <a:ext cx="46736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C354-84D7-79B3-CF3E-DAB5394C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" y="6028834"/>
            <a:ext cx="4711700" cy="77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F19AB-C99F-25C5-35F8-72B373B57EE4}"/>
              </a:ext>
            </a:extLst>
          </p:cNvPr>
          <p:cNvSpPr txBox="1"/>
          <p:nvPr/>
        </p:nvSpPr>
        <p:spPr>
          <a:xfrm>
            <a:off x="9829800" y="152176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200DB-DE61-5987-E3BF-16786092319C}"/>
              </a:ext>
            </a:extLst>
          </p:cNvPr>
          <p:cNvSpPr txBox="1"/>
          <p:nvPr/>
        </p:nvSpPr>
        <p:spPr>
          <a:xfrm>
            <a:off x="9840317" y="315036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04E5-2FE0-6700-176C-974DF2F7B33F}"/>
              </a:ext>
            </a:extLst>
          </p:cNvPr>
          <p:cNvSpPr txBox="1"/>
          <p:nvPr/>
        </p:nvSpPr>
        <p:spPr>
          <a:xfrm>
            <a:off x="9829799" y="576580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183982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using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7772400" cy="1110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568D3-961E-BB4F-1586-B2715194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" y="3810000"/>
            <a:ext cx="20193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3A74-E354-6758-8075-D824A49DAA53}"/>
              </a:ext>
            </a:extLst>
          </p:cNvPr>
          <p:cNvSpPr txBox="1"/>
          <p:nvPr/>
        </p:nvSpPr>
        <p:spPr>
          <a:xfrm>
            <a:off x="4876800" y="3953089"/>
            <a:ext cx="684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 1 makes all the cosine/sine terms go away!)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07E1F-509A-E007-5028-355027FB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57572"/>
            <a:ext cx="32639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8A533-061D-AB91-1305-AC02FEB65B36}"/>
              </a:ext>
            </a:extLst>
          </p:cNvPr>
          <p:cNvSpPr txBox="1"/>
          <p:nvPr/>
        </p:nvSpPr>
        <p:spPr>
          <a:xfrm>
            <a:off x="5294872" y="5454233"/>
            <a:ext cx="598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(fact 2 makes all the other terms go away! </a:t>
            </a:r>
          </a:p>
          <a:p>
            <a:pPr algn="ctr"/>
            <a:r>
              <a:rPr lang="en-US" dirty="0"/>
              <a:t>And fact 3 sets the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4CFFD-C417-1F87-348E-C18E614E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" y="5897880"/>
            <a:ext cx="3302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A’s and B’s are inelegant -&gt; complex exponentials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Did NOT show that the series converges to the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Read Korner’s wonderful book Fourier Analysis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We’re OK for anything we care about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principle, we can go forward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Function -&gt; A’s, B’s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backward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A’s, B’s -&gt;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this right? (mostly yes, but details…)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9209-E0E7-4B1E-B944-81E1DBB6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CB0AF-A7FE-C361-18A0-ACBC5CC19486}"/>
              </a:ext>
            </a:extLst>
          </p:cNvPr>
          <p:cNvSpPr txBox="1"/>
          <p:nvPr/>
        </p:nvSpPr>
        <p:spPr>
          <a:xfrm>
            <a:off x="1418269" y="1138534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err="1"/>
              <a:t>i</a:t>
            </a:r>
            <a:r>
              <a:rPr lang="en-US" dirty="0"/>
              <a:t> is the square root of -1 !!!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5856C5-A65C-EA74-8ADB-AABE40EA368D}"/>
              </a:ext>
            </a:extLst>
          </p:cNvPr>
          <p:cNvCxnSpPr/>
          <p:nvPr/>
        </p:nvCxnSpPr>
        <p:spPr bwMode="auto">
          <a:xfrm>
            <a:off x="1524000" y="1676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D0EC4-6906-E6E9-8163-41AB0F8AC21A}"/>
              </a:ext>
            </a:extLst>
          </p:cNvPr>
          <p:cNvCxnSpPr/>
          <p:nvPr/>
        </p:nvCxnSpPr>
        <p:spPr bwMode="auto">
          <a:xfrm>
            <a:off x="5562600" y="1600199"/>
            <a:ext cx="0" cy="685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9F9B14-03BE-0770-1A1E-13467925A715}"/>
              </a:ext>
            </a:extLst>
          </p:cNvPr>
          <p:cNvSpPr txBox="1"/>
          <p:nvPr/>
        </p:nvSpPr>
        <p:spPr>
          <a:xfrm>
            <a:off x="4876800" y="5334000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Advantage: </a:t>
            </a:r>
          </a:p>
          <a:p>
            <a:r>
              <a:rPr lang="en-US" dirty="0"/>
              <a:t>   if the function is complex, can represent cleanly</a:t>
            </a:r>
          </a:p>
          <a:p>
            <a:r>
              <a:rPr lang="en-US" dirty="0"/>
              <a:t>   don’t need to remember which is A, which 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1085B-7D81-B592-33CD-39F46D31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3" y="3124200"/>
            <a:ext cx="36068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32DBF-ABA4-D30F-1F94-6EF416D9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216"/>
            <a:ext cx="4438650" cy="2713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40C13-8F24-766F-B711-C2335AC2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22500"/>
            <a:ext cx="6311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575F-E583-F1F7-B816-CCA369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exponentials: compact facts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BB58-3DF0-D2DE-839A-DA4D5337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6629400" cy="1168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5BD1-F07B-71EB-BDB4-87AC932845F7}"/>
              </a:ext>
            </a:extLst>
          </p:cNvPr>
          <p:cNvSpPr txBox="1"/>
          <p:nvPr/>
        </p:nvSpPr>
        <p:spPr>
          <a:xfrm>
            <a:off x="1752600" y="42672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k, n integers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9E8E6-596F-64F3-2B64-44C16BE75F21}"/>
              </a:ext>
            </a:extLst>
          </p:cNvPr>
          <p:cNvCxnSpPr/>
          <p:nvPr/>
        </p:nvCxnSpPr>
        <p:spPr bwMode="auto">
          <a:xfrm flipH="1" flipV="1">
            <a:off x="3886200" y="2362200"/>
            <a:ext cx="1828800" cy="320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896C3-5767-55BB-E506-717869823D99}"/>
              </a:ext>
            </a:extLst>
          </p:cNvPr>
          <p:cNvSpPr txBox="1"/>
          <p:nvPr/>
        </p:nvSpPr>
        <p:spPr>
          <a:xfrm>
            <a:off x="5943600" y="556260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minus sign matters!</a:t>
            </a:r>
          </a:p>
        </p:txBody>
      </p:sp>
    </p:spTree>
    <p:extLst>
      <p:ext uri="{BB962C8B-B14F-4D97-AF65-F5344CB8AC3E}">
        <p14:creationId xmlns:p14="http://schemas.microsoft.com/office/powerpoint/2010/main" val="159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using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8A96-6078-09E7-11C5-3C25D73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0643"/>
            <a:ext cx="36068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DC34-9F00-7A66-A634-C3D6299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079107"/>
            <a:ext cx="43307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75FF0-6E02-1CA8-3FB6-BFCCC96D23C5}"/>
              </a:ext>
            </a:extLst>
          </p:cNvPr>
          <p:cNvSpPr txBox="1"/>
          <p:nvPr/>
        </p:nvSpPr>
        <p:spPr>
          <a:xfrm>
            <a:off x="7467600" y="4343400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fact! (this is analogous</a:t>
            </a:r>
          </a:p>
          <a:p>
            <a:r>
              <a:rPr lang="en-US" dirty="0"/>
              <a:t>to an orthonormal basis in linear</a:t>
            </a:r>
          </a:p>
          <a:p>
            <a:r>
              <a:rPr lang="en-US" dirty="0"/>
              <a:t>algebra)</a:t>
            </a:r>
          </a:p>
        </p:txBody>
      </p:sp>
    </p:spTree>
    <p:extLst>
      <p:ext uri="{BB962C8B-B14F-4D97-AF65-F5344CB8AC3E}">
        <p14:creationId xmlns:p14="http://schemas.microsoft.com/office/powerpoint/2010/main" val="200322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this is just for a periodic function on [0, 1]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other intervals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the circle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what about functions on [-infinity, infinity]?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These could wiggle often in numerous places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IDEA: use “more” basis elements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Fourier transform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4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Compare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43400"/>
            <a:ext cx="63119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5949696" y="30816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3581400" y="3543300"/>
            <a:ext cx="23622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5867400" y="3657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7092958" y="3581401"/>
            <a:ext cx="1441442" cy="79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69D27-B046-C8A6-E1A1-D56E092D5E9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34400" y="3429000"/>
            <a:ext cx="1143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58C97-3664-AA27-6228-CCF23466AA73}"/>
              </a:ext>
            </a:extLst>
          </p:cNvPr>
          <p:cNvSpPr txBox="1"/>
          <p:nvPr/>
        </p:nvSpPr>
        <p:spPr>
          <a:xfrm>
            <a:off x="9829800" y="30135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Parseval’s </a:t>
            </a:r>
          </a:p>
          <a:p>
            <a:r>
              <a:rPr lang="en-US" dirty="0"/>
              <a:t>Theorem!</a:t>
            </a:r>
          </a:p>
        </p:txBody>
      </p:sp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724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273" r="-90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0" y="2784144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when </a:t>
            </a:r>
          </a:p>
          <a:p>
            <a:r>
              <a:rPr lang="en-US" dirty="0"/>
              <a:t>f has narrower support,</a:t>
            </a:r>
          </a:p>
          <a:p>
            <a:r>
              <a:rPr lang="en-US" dirty="0"/>
              <a:t>FT(f) has broader, and</a:t>
            </a:r>
          </a:p>
          <a:p>
            <a:r>
              <a:rPr lang="en-US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7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64AA4-FE23-23D4-D6EF-62AD074B1197}"/>
              </a:ext>
            </a:extLst>
          </p:cNvPr>
          <p:cNvSpPr/>
          <p:nvPr/>
        </p:nvSpPr>
        <p:spPr bwMode="auto">
          <a:xfrm>
            <a:off x="6248400" y="1184232"/>
            <a:ext cx="5943600" cy="55099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45453-3B7D-3885-AC12-A6FE8ACF6F53}"/>
              </a:ext>
            </a:extLst>
          </p:cNvPr>
          <p:cNvSpPr txBox="1"/>
          <p:nvPr/>
        </p:nvSpPr>
        <p:spPr>
          <a:xfrm>
            <a:off x="6248400" y="1593033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are there multiple peaks in the </a:t>
            </a:r>
          </a:p>
          <a:p>
            <a:r>
              <a:rPr lang="en-US" dirty="0"/>
              <a:t>magnitude image?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9D1BE-256F-13F6-F4A9-7EA49EC5AC07}"/>
              </a:ext>
            </a:extLst>
          </p:cNvPr>
          <p:cNvSpPr txBox="1"/>
          <p:nvPr/>
        </p:nvSpPr>
        <p:spPr>
          <a:xfrm>
            <a:off x="187452" y="6027003"/>
            <a:ext cx="722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should think of this as a kind of local smoothing</a:t>
            </a:r>
          </a:p>
          <a:p>
            <a:r>
              <a:rPr lang="en-US" dirty="0"/>
              <a:t>But in the Fourier domain!</a:t>
            </a:r>
          </a:p>
        </p:txBody>
      </p:sp>
    </p:spTree>
    <p:extLst>
      <p:ext uri="{BB962C8B-B14F-4D97-AF65-F5344CB8AC3E}">
        <p14:creationId xmlns:p14="http://schemas.microsoft.com/office/powerpoint/2010/main" val="3311567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036-DD9A-99A6-F0C0-289B2393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7D77-53F1-9177-4738-9250C164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is easy, follows this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F535-8DF0-DB08-24C1-CE720EB8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98370"/>
            <a:ext cx="641760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“wider”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“narrower”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  <a:p>
            <a:r>
              <a:rPr lang="en-US" dirty="0"/>
              <a:t>“narrower”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“wider”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35024"/>
            <a:ext cx="7597327" cy="5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C3-D857-AA66-2E02-EF52D8B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9DA2-69AD-7BB8-B7C9-BA8A7B12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(both fairly easy to prove)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84DA3-E65A-5FD6-9419-C09F08E6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0"/>
            <a:ext cx="815386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6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513-2FCA-C48B-888B-782E6273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AA6-09C4-A493-9BB2-AEC3219E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ND works the same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2F7D6-A195-7A7E-4821-7D456940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04" y="1981200"/>
            <a:ext cx="9587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22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269A-B15D-F4B1-E14A-A82B7AF0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ADA4-CA3F-B4D7-5DDF-4D186EB2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model sampling in a way that allows us to take Fourier Transforms.  </a:t>
            </a:r>
          </a:p>
          <a:p>
            <a:r>
              <a:rPr lang="en-US" dirty="0"/>
              <a:t>Challenges: </a:t>
            </a:r>
          </a:p>
          <a:p>
            <a:r>
              <a:rPr lang="en-US" dirty="0"/>
              <a:t>	Should be able to compute a meaningful integral of the sampled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5311-0E5F-361B-4582-0AB174D5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8980967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6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E0A8-CC75-4F94-56E9-B7542AE8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trick – the delta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2D57-3B26-921A-B294-6446ACE0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delta function in 1D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a function in any familiar sense, but it is useful and crops up in all sorts of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AFD96-4499-88D4-526A-D68CF2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30400"/>
            <a:ext cx="63754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28600-0CBC-5909-D00B-5EF583D6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87750"/>
            <a:ext cx="4152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DC89-CD5B-84D8-961F-35F66E5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843-30CE-DD76-DE75-EB39BB0C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F11E5-4CB7-A733-4A52-0CD0B00A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3" y="2482849"/>
            <a:ext cx="11704627" cy="39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0CF1-504F-6957-61BF-CF499737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0112-0AD1-C556-F4DB-5D81A77D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587-3E86-B60A-B14D-8018069B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6" y="1752600"/>
            <a:ext cx="10715151" cy="4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43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A1A5-6BB3-4373-D78B-571B271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functions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FB1-3E86-93ED-CBD8-0D7B979F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21A0-9795-432D-A779-1D3AE51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8" y="2209800"/>
            <a:ext cx="114394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AB9-BC17-3F0D-5D2A-CF567472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FC02-2178-4497-21F7-C37239C3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98BAF-12CC-72CE-F661-154A253E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9753600" cy="4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D2D2-FD91-A470-5004-0C1B155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2847-8DA4-1CC1-0A27-163EDA74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0A02-47B3-1778-0AD7-0E12490D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1" y="1371600"/>
            <a:ext cx="11257038" cy="4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A5AF-3391-6B80-8755-5BD0B5CD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4099-F072-BC65-D487-B7E7BE09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C0CA-BF29-5CB6-8A42-AE6810F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EC09B-DC9F-54B4-377A-5D083961D784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FECDE-5D58-B584-F28F-4F91517D17AE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485F-15FF-6C67-6003-D26CD8B4C79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2706950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Fourier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31368</TotalTime>
  <Words>3229</Words>
  <Application>Microsoft Macintosh PowerPoint</Application>
  <PresentationFormat>Widescreen</PresentationFormat>
  <Paragraphs>593</Paragraphs>
  <Slides>104</Slides>
  <Notes>9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Calibri</vt:lpstr>
      <vt:lpstr>Cambria Math</vt:lpstr>
      <vt:lpstr>Myriad Roman</vt:lpstr>
      <vt:lpstr>Symbol</vt:lpstr>
      <vt:lpstr>Times New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series</vt:lpstr>
      <vt:lpstr>Fourier series</vt:lpstr>
      <vt:lpstr>Fourier series:  useful facts</vt:lpstr>
      <vt:lpstr>Fourier series: using facts</vt:lpstr>
      <vt:lpstr>Fourier series:  issues</vt:lpstr>
      <vt:lpstr>Complex exponentials</vt:lpstr>
      <vt:lpstr>Complex exponentials: compact facts</vt:lpstr>
      <vt:lpstr>Fourier series with complex exponentials: using fact</vt:lpstr>
      <vt:lpstr>Fourier series with complex exponentials:  issues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Phase vs. magnitude</vt:lpstr>
      <vt:lpstr>PowerPoint Presentation</vt:lpstr>
      <vt:lpstr>PowerPoint Presentation</vt:lpstr>
      <vt:lpstr>Images with periodic patterns</vt:lpstr>
      <vt:lpstr>Application: Removing periodic patterns</vt:lpstr>
      <vt:lpstr>Periodic patterns</vt:lpstr>
      <vt:lpstr>Application: Removing periodic patterns</vt:lpstr>
      <vt:lpstr>Image transformations</vt:lpstr>
      <vt:lpstr>In 1D </vt:lpstr>
      <vt:lpstr>Important effect</vt:lpstr>
      <vt:lpstr>Image transformations</vt:lpstr>
      <vt:lpstr>In 2D</vt:lpstr>
      <vt:lpstr>Image transformations</vt:lpstr>
      <vt:lpstr>Image transformations</vt:lpstr>
      <vt:lpstr>Translation in 1D</vt:lpstr>
      <vt:lpstr>A model of Sampling</vt:lpstr>
      <vt:lpstr>A trick – the delta function</vt:lpstr>
      <vt:lpstr>Sampling in 1D</vt:lpstr>
      <vt:lpstr>Sampling in 1D</vt:lpstr>
      <vt:lpstr>Delta functions in 2D</vt:lpstr>
      <vt:lpstr>Sampling in 2D</vt:lpstr>
      <vt:lpstr>Sampling in 2D</vt:lpstr>
      <vt:lpstr>Outline</vt:lpstr>
      <vt:lpstr>Convolution theorem</vt:lpstr>
      <vt:lpstr>2D convolution theorem example</vt:lpstr>
      <vt:lpstr>Easy to prove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Smoothing and downsampling</vt:lpstr>
      <vt:lpstr>Smoothing and downsampling</vt:lpstr>
      <vt:lpstr>Smoothing and downsampling</vt:lpstr>
      <vt:lpstr>What smoothing filter to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546</cp:revision>
  <cp:lastPrinted>2023-09-11T15:21:10Z</cp:lastPrinted>
  <dcterms:created xsi:type="dcterms:W3CDTF">2004-08-29T23:15:23Z</dcterms:created>
  <dcterms:modified xsi:type="dcterms:W3CDTF">2023-09-13T13:46:46Z</dcterms:modified>
</cp:coreProperties>
</file>