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6"/>
  </p:notesMasterIdLst>
  <p:handoutMasterIdLst>
    <p:handoutMasterId r:id="rId47"/>
  </p:handoutMasterIdLst>
  <p:sldIdLst>
    <p:sldId id="829" r:id="rId2"/>
    <p:sldId id="881" r:id="rId3"/>
    <p:sldId id="830" r:id="rId4"/>
    <p:sldId id="891" r:id="rId5"/>
    <p:sldId id="892" r:id="rId6"/>
    <p:sldId id="831" r:id="rId7"/>
    <p:sldId id="832" r:id="rId8"/>
    <p:sldId id="833" r:id="rId9"/>
    <p:sldId id="889" r:id="rId10"/>
    <p:sldId id="834" r:id="rId11"/>
    <p:sldId id="882" r:id="rId12"/>
    <p:sldId id="836" r:id="rId13"/>
    <p:sldId id="843" r:id="rId14"/>
    <p:sldId id="859" r:id="rId15"/>
    <p:sldId id="849" r:id="rId16"/>
    <p:sldId id="866" r:id="rId17"/>
    <p:sldId id="888" r:id="rId18"/>
    <p:sldId id="877" r:id="rId19"/>
    <p:sldId id="880" r:id="rId20"/>
    <p:sldId id="842" r:id="rId21"/>
    <p:sldId id="870" r:id="rId22"/>
    <p:sldId id="879" r:id="rId23"/>
    <p:sldId id="851" r:id="rId24"/>
    <p:sldId id="821" r:id="rId25"/>
    <p:sldId id="822" r:id="rId26"/>
    <p:sldId id="765" r:id="rId27"/>
    <p:sldId id="823" r:id="rId28"/>
    <p:sldId id="893" r:id="rId29"/>
    <p:sldId id="883" r:id="rId30"/>
    <p:sldId id="755" r:id="rId31"/>
    <p:sldId id="868" r:id="rId32"/>
    <p:sldId id="768" r:id="rId33"/>
    <p:sldId id="769" r:id="rId34"/>
    <p:sldId id="770" r:id="rId35"/>
    <p:sldId id="771" r:id="rId36"/>
    <p:sldId id="772" r:id="rId37"/>
    <p:sldId id="884" r:id="rId38"/>
    <p:sldId id="803" r:id="rId39"/>
    <p:sldId id="774" r:id="rId40"/>
    <p:sldId id="825" r:id="rId41"/>
    <p:sldId id="885" r:id="rId42"/>
    <p:sldId id="775" r:id="rId43"/>
    <p:sldId id="886" r:id="rId44"/>
    <p:sldId id="984" r:id="rId45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FF00"/>
    <a:srgbClr val="969696"/>
    <a:srgbClr val="4D4D4D"/>
    <a:srgbClr val="B2B2B2"/>
    <a:srgbClr val="808080"/>
    <a:srgbClr val="C0C0C0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3" autoAdjust="0"/>
    <p:restoredTop sz="86192" autoAdjust="0"/>
  </p:normalViewPr>
  <p:slideViewPr>
    <p:cSldViewPr>
      <p:cViewPr varScale="1">
        <p:scale>
          <a:sx n="85" d="100"/>
          <a:sy n="85" d="100"/>
        </p:scale>
        <p:origin x="47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8666A63B-5894-462D-9BB2-25D1A12C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4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13E03037-2603-4A69-8D69-F5114471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339DC-571A-4E39-BC34-691E4C3C81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5488A-3EFF-400C-8427-8AE04859B3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Specifically,</a:t>
            </a:r>
            <a:r>
              <a:rPr lang="en-US" baseline="0" dirty="0"/>
              <a:t> E has to have a unique minimum at (0,0)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03037-2603-4A69-8D69-F511447106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4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2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92FDA-CBFA-427A-9C00-083111ABB72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60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32992-AC2A-49A4-932C-4343DA93EAE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41675-5D24-41B5-8066-CAFF7158EC9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C9A90-482E-4287-96BA-EF8FBDD08A9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F4009-2D6F-4FC9-9146-E1D9B37D025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0DD9B-995A-43D8-B577-D19504D9C5D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9AD-CBA7-451E-A0FB-046C3F8B36D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827-A65F-4974-9517-192DBA03D0A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9164-AFA8-437F-8197-2DEE4225045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34C2-BDE7-430E-97AE-5D372B93FC0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3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E44-973C-4BA8-A5F4-3C8558A66CD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ABAE7-56ED-4255-9120-9709941717B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42FD7-B686-4494-9F56-192B0E9BC4A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8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8883-7D78-49B7-A580-81B4C8DF369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8883-7D78-49B7-A580-81B4C8DF3692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0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95369-6C52-4E07-9B80-0D0289295B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43332-4897-4EAB-8F26-60E57053DC6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CCCC-9D11-44FE-B2C4-0D49E7EC55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B8E37-7C59-4C51-B72A-493F76F18F7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6C558-F578-4149-B0B7-306B66A9D99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A414-3CEA-40E2-97A8-4EEFE4EFC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816D-2242-4CEE-96CC-E0DB910C6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188B-E1B7-4ADA-BCA1-4D67A01F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D1D6-2162-400A-89FD-865EAD3E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A0538-4285-485A-A334-8F3AE9390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95C0-2CFE-436C-B571-7291FA0F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2C60-F00C-47A6-A537-20C3C26D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B81F-EC77-4CFF-9A3D-C9C2DBFD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6576-1991-4868-8BF1-B3F46EC2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F417-01D2-40F3-843C-F7D5ABC10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3136-F41E-408D-B0E9-423E53313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EF7C-D6FD-4214-BB7D-D2117E694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C9A4009-A7C3-49D8-A61B-48D5AC67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va.org/bmvc/1988/avc-88-023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va.org/bmvc/1988/avc-88-023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971801" y="1219200"/>
          <a:ext cx="629059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761905" imgH="7009524" progId="Photoshop.Image.10">
                  <p:embed/>
                </p:oleObj>
              </mc:Choice>
              <mc:Fallback>
                <p:oleObj name="Image" r:id="rId3" imgW="8761905" imgH="7009524" progId="Photoshop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219200"/>
                        <a:ext cx="629059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50699" y="5940623"/>
            <a:ext cx="62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9300 Harris Corners Pkwy, Charlotte, NC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 </a:t>
            </a: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8001000" cy="5257800"/>
          </a:xfrm>
        </p:spPr>
        <p:txBody>
          <a:bodyPr/>
          <a:lstStyle/>
          <a:p>
            <a:r>
              <a:rPr lang="en-US" sz="3200" dirty="0" err="1"/>
              <a:t>Keypoints</a:t>
            </a:r>
            <a:r>
              <a:rPr lang="en-US" sz="3200" dirty="0"/>
              <a:t> are useful for:</a:t>
            </a:r>
          </a:p>
          <a:p>
            <a:pPr lvl="1"/>
            <a:r>
              <a:rPr lang="en-US" sz="2400" dirty="0"/>
              <a:t>Image alignment </a:t>
            </a:r>
          </a:p>
          <a:p>
            <a:pPr lvl="1"/>
            <a:r>
              <a:rPr lang="en-US" sz="2400" dirty="0"/>
              <a:t>3D reconstruction</a:t>
            </a:r>
          </a:p>
          <a:p>
            <a:pPr lvl="1"/>
            <a:r>
              <a:rPr lang="en-US" sz="2400" dirty="0"/>
              <a:t>Motion tracking</a:t>
            </a:r>
          </a:p>
          <a:p>
            <a:pPr lvl="1"/>
            <a:r>
              <a:rPr lang="en-US" sz="2400" dirty="0"/>
              <a:t>Robot navigation</a:t>
            </a:r>
          </a:p>
          <a:p>
            <a:pPr lvl="1"/>
            <a:r>
              <a:rPr lang="en-US" sz="2400" dirty="0"/>
              <a:t>Database indexing and retrieval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426" y="1143000"/>
            <a:ext cx="2339975" cy="23926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4" descr="Inliers_im1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0486" y="3715566"/>
            <a:ext cx="4732714" cy="3064919"/>
          </a:xfrm>
          <a:prstGeom prst="rect">
            <a:avLst/>
          </a:prstGeom>
        </p:spPr>
      </p:pic>
      <p:pic>
        <p:nvPicPr>
          <p:cNvPr id="6" name="Picture 5" descr="Inliers_i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714300"/>
            <a:ext cx="4267200" cy="306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60973E-9B72-6242-B7AA-1A31F640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Basic idea: we should easily recognize the point by looking through a small window</a:t>
            </a:r>
          </a:p>
          <a:p>
            <a:pPr>
              <a:buFontTx/>
              <a:buChar char="•"/>
            </a:pPr>
            <a:r>
              <a:rPr lang="en-US" dirty="0"/>
              <a:t>Shifting a window in </a:t>
            </a:r>
            <a:r>
              <a:rPr lang="en-US" i="1" dirty="0"/>
              <a:t>any</a:t>
            </a:r>
            <a:r>
              <a:rPr lang="en-US" dirty="0"/>
              <a:t> </a:t>
            </a:r>
            <a:r>
              <a:rPr lang="en-US" i="1" dirty="0"/>
              <a:t>direction</a:t>
            </a:r>
            <a:r>
              <a:rPr lang="en-US" dirty="0"/>
              <a:t> should give </a:t>
            </a:r>
            <a:r>
              <a:rPr lang="en-US" i="1" dirty="0"/>
              <a:t>a large change</a:t>
            </a:r>
            <a:r>
              <a:rPr lang="en-US" dirty="0"/>
              <a:t> in intensity</a:t>
            </a:r>
            <a:endParaRPr lang="ru-RU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953000" y="2895600"/>
            <a:ext cx="2438400" cy="3887788"/>
            <a:chOff x="2160" y="1824"/>
            <a:chExt cx="1536" cy="2449"/>
          </a:xfrm>
        </p:grpSpPr>
        <p:pic>
          <p:nvPicPr>
            <p:cNvPr id="32790" name="Picture 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9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543800" y="2895600"/>
            <a:ext cx="2667000" cy="3887788"/>
            <a:chOff x="3792" y="1824"/>
            <a:chExt cx="1680" cy="2449"/>
          </a:xfrm>
        </p:grpSpPr>
        <p:pic>
          <p:nvPicPr>
            <p:cNvPr id="32783" name="Picture 9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86000" y="2895600"/>
            <a:ext cx="2362200" cy="3517900"/>
            <a:chOff x="480" y="1824"/>
            <a:chExt cx="1488" cy="2216"/>
          </a:xfrm>
        </p:grpSpPr>
        <p:pic>
          <p:nvPicPr>
            <p:cNvPr id="32776" name="Picture 7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92BB584-EE3B-0043-AC56-270A860D48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Change in appearance of window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for the shift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92BB584-EE3B-0043-AC56-270A860D4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789364" y="4452939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038600" y="3276601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7720014" y="3590926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75126" y="4191001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683626" y="4745039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82001" y="48768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(3,2)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7DFD51-5B37-5C45-9EB4-DF0A7001DBE8}"/>
                  </a:ext>
                </a:extLst>
              </p:cNvPr>
              <p:cNvSpPr txBox="1"/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7DFD51-5B37-5C45-9EB4-DF0A7001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blipFill>
                <a:blip r:embed="rId6"/>
                <a:stretch>
                  <a:fillRect t="-136364" b="-18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C4B51D88-E75C-C34D-9A8B-5A9262B95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Change in appearance of window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for the shift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C4B51D88-E75C-C34D-9A8B-5A9262B95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789364" y="4452939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038600" y="3276601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7720014" y="3590926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153400" y="5084764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48601" y="5224464"/>
            <a:ext cx="715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2777C9-A236-BB40-9328-FB11499F9045}"/>
                  </a:ext>
                </a:extLst>
              </p:cNvPr>
              <p:cNvSpPr txBox="1"/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2777C9-A236-BB40-9328-FB11499F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blipFill>
                <a:blip r:embed="rId6"/>
                <a:stretch>
                  <a:fillRect t="-136364" b="-18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823EF088-802E-7A4C-9C40-9CA3C990F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Change in appearance of window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for the shift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0" indent="0"/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We want to find out how this function behaves for small shifts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823EF088-802E-7A4C-9C40-9CA3C990F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449" r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815014" y="3895726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6DEB5-E2BB-3245-8E05-717C6C9230ED}"/>
                  </a:ext>
                </a:extLst>
              </p:cNvPr>
              <p:cNvSpPr txBox="1"/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6DEB5-E2BB-3245-8E05-717C6C923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blipFill>
                <a:blip r:embed="rId5"/>
                <a:stretch>
                  <a:fillRect t="-136364" b="-18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First-order Taylor approximation for small shifts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12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Recall</a:t>
                </a:r>
                <a:r>
                  <a:rPr lang="en-US"/>
                  <a:t>: first-order Taylor </a:t>
                </a:r>
                <a:r>
                  <a:rPr lang="en-US" dirty="0"/>
                  <a:t>approximation for a 1D function: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B4BCF-639F-1E48-80F9-0CA05A0B41AA}"/>
              </a:ext>
            </a:extLst>
          </p:cNvPr>
          <p:cNvGrpSpPr/>
          <p:nvPr/>
        </p:nvGrpSpPr>
        <p:grpSpPr>
          <a:xfrm>
            <a:off x="3581400" y="3124200"/>
            <a:ext cx="6072840" cy="3096667"/>
            <a:chOff x="4419600" y="3124200"/>
            <a:chExt cx="6072840" cy="30966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C39D7D-C58D-414E-9492-939D8F10989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62600" y="3543300"/>
              <a:ext cx="2667001" cy="1714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1DF164B-C783-4644-B5D9-58A146C1F5B2}"/>
                </a:ext>
              </a:extLst>
            </p:cNvPr>
            <p:cNvCxnSpPr/>
            <p:nvPr/>
          </p:nvCxnSpPr>
          <p:spPr bwMode="auto">
            <a:xfrm flipV="1">
              <a:off x="4724400" y="3124200"/>
              <a:ext cx="0" cy="3048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A22F469-C14E-FD48-9164-B81EDE232F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9600" y="5867400"/>
              <a:ext cx="4267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B90A3BB-B681-264B-849B-D404815C5264}"/>
                </a:ext>
              </a:extLst>
            </p:cNvPr>
            <p:cNvSpPr/>
            <p:nvPr/>
          </p:nvSpPr>
          <p:spPr bwMode="auto">
            <a:xfrm>
              <a:off x="5364480" y="3282697"/>
              <a:ext cx="2682240" cy="1840992"/>
            </a:xfrm>
            <a:custGeom>
              <a:avLst/>
              <a:gdLst>
                <a:gd name="connsiteX0" fmla="*/ 0 w 2682240"/>
                <a:gd name="connsiteY0" fmla="*/ 1840992 h 1840992"/>
                <a:gd name="connsiteX1" fmla="*/ 1194816 w 2682240"/>
                <a:gd name="connsiteY1" fmla="*/ 1328928 h 1840992"/>
                <a:gd name="connsiteX2" fmla="*/ 1889760 w 2682240"/>
                <a:gd name="connsiteY2" fmla="*/ 280416 h 1840992"/>
                <a:gd name="connsiteX3" fmla="*/ 2682240 w 2682240"/>
                <a:gd name="connsiteY3" fmla="*/ 0 h 1840992"/>
                <a:gd name="connsiteX0" fmla="*/ 0 w 2682240"/>
                <a:gd name="connsiteY0" fmla="*/ 1840992 h 1840992"/>
                <a:gd name="connsiteX1" fmla="*/ 1222193 w 2682240"/>
                <a:gd name="connsiteY1" fmla="*/ 1301551 h 1840992"/>
                <a:gd name="connsiteX2" fmla="*/ 1889760 w 2682240"/>
                <a:gd name="connsiteY2" fmla="*/ 280416 h 1840992"/>
                <a:gd name="connsiteX3" fmla="*/ 2682240 w 2682240"/>
                <a:gd name="connsiteY3" fmla="*/ 0 h 1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2240" h="1840992">
                  <a:moveTo>
                    <a:pt x="0" y="1840992"/>
                  </a:moveTo>
                  <a:cubicBezTo>
                    <a:pt x="439928" y="1715008"/>
                    <a:pt x="907233" y="1561647"/>
                    <a:pt x="1222193" y="1301551"/>
                  </a:cubicBezTo>
                  <a:cubicBezTo>
                    <a:pt x="1537153" y="1041455"/>
                    <a:pt x="1646419" y="497341"/>
                    <a:pt x="1889760" y="280416"/>
                  </a:cubicBezTo>
                  <a:cubicBezTo>
                    <a:pt x="2133101" y="63491"/>
                    <a:pt x="2409952" y="29464"/>
                    <a:pt x="2682240" y="0"/>
                  </a:cubicBezTo>
                </a:path>
              </a:pathLst>
            </a:cu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5AFD65-8965-514A-A4F2-4872899EA030}"/>
                </a:ext>
              </a:extLst>
            </p:cNvPr>
            <p:cNvSpPr/>
            <p:nvPr/>
          </p:nvSpPr>
          <p:spPr bwMode="auto">
            <a:xfrm>
              <a:off x="6400800" y="464820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C337F1-A705-B54C-A519-550364EA88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33320" y="4724400"/>
              <a:ext cx="11159" cy="1154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C5B5F7-0A5E-DC4F-8962-0951269CE6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96100" y="4203193"/>
              <a:ext cx="0" cy="16483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275B234-863B-1B4B-BF10-84E1BDE6DD09}"/>
                    </a:ext>
                  </a:extLst>
                </p:cNvPr>
                <p:cNvSpPr txBox="1"/>
                <p:nvPr/>
              </p:nvSpPr>
              <p:spPr>
                <a:xfrm>
                  <a:off x="6985775" y="4254458"/>
                  <a:ext cx="35066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275B234-863B-1B4B-BF10-84E1BDE6D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775" y="4254458"/>
                  <a:ext cx="350666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16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C18E16B-F3F1-1E48-BBA3-E7CB0685DB79}"/>
                    </a:ext>
                  </a:extLst>
                </p:cNvPr>
                <p:cNvSpPr/>
                <p:nvPr/>
              </p:nvSpPr>
              <p:spPr>
                <a:xfrm>
                  <a:off x="6243717" y="5849250"/>
                  <a:ext cx="3792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C18E16B-F3F1-1E48-BBA3-E7CB0685DB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717" y="5849250"/>
                  <a:ext cx="3792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FFCD087-39E0-214D-A9D1-8226C09E52EC}"/>
                    </a:ext>
                  </a:extLst>
                </p:cNvPr>
                <p:cNvSpPr/>
                <p:nvPr/>
              </p:nvSpPr>
              <p:spPr>
                <a:xfrm>
                  <a:off x="6521393" y="5851535"/>
                  <a:ext cx="7938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FFCD087-39E0-214D-A9D1-8226C09E5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393" y="5851535"/>
                  <a:ext cx="79380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B99D08-5433-BF41-A7A4-3B4F194421F0}"/>
                </a:ext>
              </a:extLst>
            </p:cNvPr>
            <p:cNvSpPr/>
            <p:nvPr/>
          </p:nvSpPr>
          <p:spPr bwMode="auto">
            <a:xfrm>
              <a:off x="6858000" y="4149228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3C06FE-7AA2-A445-9B63-7D44C2F1C6BB}"/>
                </a:ext>
              </a:extLst>
            </p:cNvPr>
            <p:cNvSpPr/>
            <p:nvPr/>
          </p:nvSpPr>
          <p:spPr bwMode="auto">
            <a:xfrm>
              <a:off x="6858000" y="4369768"/>
              <a:ext cx="76200" cy="762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3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First-order Taylor approximation for small shifts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12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Let’s plug this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37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9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</p:spPr>
            <p:txBody>
              <a:bodyPr/>
              <a:lstStyle/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nary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mr>
                      </m:m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  <a:blipFill>
                <a:blip r:embed="rId3"/>
                <a:stretch>
                  <a:fillRect t="-13098" b="-6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AB906C2B-C5F2-0B4D-B1EC-34DCC8D2E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4400" y="4572000"/>
                <a:ext cx="37338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i="1" dirty="0">
                    <a:solidFill>
                      <a:srgbClr val="C00000"/>
                    </a:solidFill>
                    <a:cs typeface="Times New Roman" pitchFamily="18" charset="0"/>
                  </a:rPr>
                  <a:t>Second moment matrix</a:t>
                </a:r>
                <a:r>
                  <a:rPr lang="en-US" dirty="0">
                    <a:solidFill>
                      <a:srgbClr val="C0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𝑀</m:t>
                    </m:r>
                  </m:oMath>
                </a14:m>
                <a:endParaRPr lang="ru-RU" i="1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AB906C2B-C5F2-0B4D-B1EC-34DCC8D2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572000"/>
                <a:ext cx="3733800" cy="954107"/>
              </a:xfrm>
              <a:prstGeom prst="rect">
                <a:avLst/>
              </a:prstGeom>
              <a:blipFill>
                <a:blip r:embed="rId4"/>
                <a:stretch>
                  <a:fillRect t="-8000"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8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</p:spPr>
            <p:txBody>
              <a:bodyPr/>
              <a:lstStyle/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nary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quadratic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0" indent="0" algn="ctr"/>
                <a:endParaRPr lang="en-US" dirty="0"/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0" indent="0"/>
                <a:endParaRPr lang="en-US" dirty="0">
                  <a:cs typeface="Times New Roman" pitchFamily="18" charset="0"/>
                </a:endParaRPr>
              </a:p>
              <a:p>
                <a:pPr marL="0" indent="0"/>
                <a:endParaRPr lang="en-US" sz="1200" dirty="0">
                  <a:cs typeface="Times New Roman" pitchFamily="18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How can we analyze the shape of this surface?</a:t>
                </a:r>
                <a:endParaRPr lang="ru-RU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  <a:blipFill>
                <a:blip r:embed="rId3"/>
                <a:stretch>
                  <a:fillRect l="-1103" t="-13098" b="-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EAE50EA9-4E78-2F45-8D9D-72364029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80157"/>
            <a:ext cx="2791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3C5165DC-CE64-EE4B-B307-D9C6A90B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69514"/>
            <a:ext cx="2277284" cy="22882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D6EFA60C-3AF0-4E4A-A04B-8A7B87A1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656" y="2996522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A184319-5A0A-8847-B57A-8BBE44A5E822}"/>
                  </a:ext>
                </a:extLst>
              </p:cNvPr>
              <p:cNvSpPr/>
              <p:nvPr/>
            </p:nvSpPr>
            <p:spPr>
              <a:xfrm>
                <a:off x="5519457" y="3790491"/>
                <a:ext cx="6527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A184319-5A0A-8847-B57A-8BBE44A5E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457" y="3790491"/>
                <a:ext cx="65274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7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Keypoint</a:t>
            </a:r>
            <a:r>
              <a:rPr lang="en-US" dirty="0"/>
              <a:t> detection: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Invariance properties of corners</a:t>
            </a:r>
          </a:p>
        </p:txBody>
      </p:sp>
    </p:spTree>
    <p:extLst>
      <p:ext uri="{BB962C8B-B14F-4D97-AF65-F5344CB8AC3E}">
        <p14:creationId xmlns:p14="http://schemas.microsoft.com/office/powerpoint/2010/main" val="60561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pic>
        <p:nvPicPr>
          <p:cNvPr id="1127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70496"/>
            <a:ext cx="6096000" cy="32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423C3-C35A-B942-BB2E-A67C0E26EB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 horizontal “slice”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 by the equation of an ellipse: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423C3-C35A-B942-BB2E-A67C0E26E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the axis-aligned case (gradients are either horizontal or vertical):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close to 0, then this is </a:t>
                </a:r>
                <a:r>
                  <a:rPr lang="en-US" i="1" dirty="0"/>
                  <a:t>not</a:t>
                </a:r>
                <a:r>
                  <a:rPr lang="en-US" dirty="0"/>
                  <a:t> a corner, so we want locations where both are large</a:t>
                </a:r>
                <a:endParaRPr lang="en-US" sz="2400" dirty="0">
                  <a:latin typeface="Symbol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712D5525-4D7B-3641-9D2A-4D2545DBA0F1}"/>
              </a:ext>
            </a:extLst>
          </p:cNvPr>
          <p:cNvSpPr/>
          <p:nvPr/>
        </p:nvSpPr>
        <p:spPr>
          <a:xfrm>
            <a:off x="3352800" y="5486400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28A5C2-170D-7C44-8121-F0AAD1C15CAD}"/>
              </a:ext>
            </a:extLst>
          </p:cNvPr>
          <p:cNvSpPr/>
          <p:nvPr/>
        </p:nvSpPr>
        <p:spPr>
          <a:xfrm>
            <a:off x="3493316" y="5624136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8916FD-DF96-914C-9FCD-949CC607D377}"/>
              </a:ext>
            </a:extLst>
          </p:cNvPr>
          <p:cNvSpPr/>
          <p:nvPr/>
        </p:nvSpPr>
        <p:spPr>
          <a:xfrm>
            <a:off x="4991100" y="5486400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5EEE28-4D40-5440-91F4-FFA01467758D}"/>
              </a:ext>
            </a:extLst>
          </p:cNvPr>
          <p:cNvSpPr/>
          <p:nvPr/>
        </p:nvSpPr>
        <p:spPr>
          <a:xfrm>
            <a:off x="5272354" y="5499100"/>
            <a:ext cx="321611" cy="5825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E4289E-2249-6642-83F9-CC3AD1468795}"/>
              </a:ext>
            </a:extLst>
          </p:cNvPr>
          <p:cNvSpPr/>
          <p:nvPr/>
        </p:nvSpPr>
        <p:spPr>
          <a:xfrm>
            <a:off x="5131616" y="5624136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9A233C-7D5E-1141-9BA0-D58D6B69E442}"/>
              </a:ext>
            </a:extLst>
          </p:cNvPr>
          <p:cNvSpPr/>
          <p:nvPr/>
        </p:nvSpPr>
        <p:spPr>
          <a:xfrm>
            <a:off x="8287987" y="5457165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4F7480-6CE7-BC4D-B887-9FD06FEACB8E}"/>
              </a:ext>
            </a:extLst>
          </p:cNvPr>
          <p:cNvSpPr/>
          <p:nvPr/>
        </p:nvSpPr>
        <p:spPr>
          <a:xfrm>
            <a:off x="8569017" y="5735174"/>
            <a:ext cx="301544" cy="3015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371F83-8A8A-FD4B-8409-E47FDF89F4BD}"/>
              </a:ext>
            </a:extLst>
          </p:cNvPr>
          <p:cNvSpPr/>
          <p:nvPr/>
        </p:nvSpPr>
        <p:spPr>
          <a:xfrm>
            <a:off x="8428503" y="5594901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0F1395-4E00-0B4B-8213-B191D9E72017}"/>
              </a:ext>
            </a:extLst>
          </p:cNvPr>
          <p:cNvSpPr/>
          <p:nvPr/>
        </p:nvSpPr>
        <p:spPr>
          <a:xfrm>
            <a:off x="6629400" y="5457165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71A968-7656-1845-B369-620C1EEE8D06}"/>
              </a:ext>
            </a:extLst>
          </p:cNvPr>
          <p:cNvSpPr/>
          <p:nvPr/>
        </p:nvSpPr>
        <p:spPr>
          <a:xfrm>
            <a:off x="6629400" y="5764409"/>
            <a:ext cx="602865" cy="2880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38CB81-6F56-FE45-B0E1-A1524B873816}"/>
              </a:ext>
            </a:extLst>
          </p:cNvPr>
          <p:cNvSpPr/>
          <p:nvPr/>
        </p:nvSpPr>
        <p:spPr>
          <a:xfrm>
            <a:off x="6769916" y="5594901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58184-525F-FA48-9CC3-A81C747916C3}"/>
                  </a:ext>
                </a:extLst>
              </p:cNvPr>
              <p:cNvSpPr/>
              <p:nvPr/>
            </p:nvSpPr>
            <p:spPr>
              <a:xfrm>
                <a:off x="2819400" y="6172200"/>
                <a:ext cx="15983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58184-525F-FA48-9CC3-A81C74791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172200"/>
                <a:ext cx="159832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4687D7-1F64-6C4E-A19A-2331E24D0D32}"/>
                  </a:ext>
                </a:extLst>
              </p:cNvPr>
              <p:cNvSpPr/>
              <p:nvPr/>
            </p:nvSpPr>
            <p:spPr>
              <a:xfrm>
                <a:off x="4834253" y="6159441"/>
                <a:ext cx="8762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4687D7-1F64-6C4E-A19A-2331E24D0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253" y="6159441"/>
                <a:ext cx="87620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91C08-483A-A349-93FD-4F88E66F35F1}"/>
                  </a:ext>
                </a:extLst>
              </p:cNvPr>
              <p:cNvSpPr/>
              <p:nvPr/>
            </p:nvSpPr>
            <p:spPr>
              <a:xfrm>
                <a:off x="6482587" y="6124852"/>
                <a:ext cx="8816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91C08-483A-A349-93FD-4F88E66F3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587" y="6124852"/>
                <a:ext cx="88165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B6736A-3737-5E4D-9641-C489C62A656A}"/>
                  </a:ext>
                </a:extLst>
              </p:cNvPr>
              <p:cNvSpPr/>
              <p:nvPr/>
            </p:nvSpPr>
            <p:spPr>
              <a:xfrm>
                <a:off x="7772400" y="6117697"/>
                <a:ext cx="15983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B6736A-3737-5E4D-9641-C489C62A6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6117697"/>
                <a:ext cx="159832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011BFBB-D101-F949-B399-D8505EB87569}"/>
              </a:ext>
            </a:extLst>
          </p:cNvPr>
          <p:cNvSpPr/>
          <p:nvPr/>
        </p:nvSpPr>
        <p:spPr bwMode="auto">
          <a:xfrm>
            <a:off x="7211978" y="2494948"/>
            <a:ext cx="1638296" cy="121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 animBg="1"/>
      <p:bldP spid="25" grpId="0" animBg="1"/>
      <p:bldP spid="26" grpId="0" animBg="1"/>
      <p:bldP spid="2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" grpId="0"/>
      <p:bldP spid="16" grpId="0"/>
      <p:bldP spid="17" grpId="0"/>
      <p:bldP spid="18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46D237-38C1-B148-9254-9A540EF56DC8}"/>
              </a:ext>
            </a:extLst>
          </p:cNvPr>
          <p:cNvGrpSpPr/>
          <p:nvPr/>
        </p:nvGrpSpPr>
        <p:grpSpPr>
          <a:xfrm>
            <a:off x="4152900" y="4273942"/>
            <a:ext cx="3886200" cy="2565770"/>
            <a:chOff x="6322167" y="4184534"/>
            <a:chExt cx="3886200" cy="2565770"/>
          </a:xfrm>
        </p:grpSpPr>
        <p:grpSp>
          <p:nvGrpSpPr>
            <p:cNvPr id="23" name="Group 22"/>
            <p:cNvGrpSpPr/>
            <p:nvPr/>
          </p:nvGrpSpPr>
          <p:grpSpPr>
            <a:xfrm>
              <a:off x="6322167" y="4184534"/>
              <a:ext cx="3886200" cy="2292467"/>
              <a:chOff x="4798167" y="3581401"/>
              <a:chExt cx="3886200" cy="2292467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 rot="21582948">
                <a:off x="4798167" y="3941881"/>
                <a:ext cx="3886200" cy="1931987"/>
              </a:xfrm>
              <a:prstGeom prst="ellipse">
                <a:avLst/>
              </a:prstGeom>
              <a:solidFill>
                <a:srgbClr val="7CF6D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rot="2370124" flipH="1" flipV="1">
                <a:off x="6133202" y="4160877"/>
                <a:ext cx="1266825" cy="149225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4"/>
              <p:cNvSpPr>
                <a:spLocks/>
              </p:cNvSpPr>
              <p:nvPr/>
            </p:nvSpPr>
            <p:spPr bwMode="auto">
              <a:xfrm rot="16193341">
                <a:off x="7617482" y="4229421"/>
                <a:ext cx="184150" cy="1738313"/>
              </a:xfrm>
              <a:prstGeom prst="leftBrace">
                <a:avLst>
                  <a:gd name="adj1" fmla="val 78664"/>
                  <a:gd name="adj2" fmla="val 49065"/>
                </a:avLst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5"/>
              <p:cNvSpPr>
                <a:spLocks/>
              </p:cNvSpPr>
              <p:nvPr/>
            </p:nvSpPr>
            <p:spPr bwMode="auto">
              <a:xfrm rot="21511153">
                <a:off x="6462671" y="4013011"/>
                <a:ext cx="222250" cy="814387"/>
              </a:xfrm>
              <a:prstGeom prst="leftBrace">
                <a:avLst>
                  <a:gd name="adj1" fmla="val 30536"/>
                  <a:gd name="adj2" fmla="val 49065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295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2400" i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-1/2</a:t>
                </a:r>
                <a:endParaRPr lang="ru-RU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6858000" y="5105400"/>
                <a:ext cx="1752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400" i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en-US" sz="2400" baseline="300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-1/2</a:t>
                </a:r>
                <a:endParaRPr lang="ru-RU" sz="2400" baseline="30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7010400" y="4569023"/>
                <a:ext cx="1447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400" dirty="0">
                    <a:solidFill>
                      <a:srgbClr val="FF3300"/>
                    </a:solidFill>
                    <a:cs typeface="Times New Roman" pitchFamily="18" charset="0"/>
                  </a:rPr>
                  <a:t>Major axis</a:t>
                </a:r>
                <a:endParaRPr lang="ru-RU" sz="1400" dirty="0">
                  <a:solidFill>
                    <a:srgbClr val="FF33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6094511" y="4265712"/>
                <a:ext cx="1676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 dirty="0">
                    <a:solidFill>
                      <a:srgbClr val="0033CC"/>
                    </a:solidFill>
                    <a:cs typeface="Times New Roman" pitchFamily="18" charset="0"/>
                  </a:rPr>
                  <a:t>Minor axis</a:t>
                </a:r>
                <a:endParaRPr lang="ru-RU" sz="1400" dirty="0">
                  <a:solidFill>
                    <a:srgbClr val="0033CC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2370124" flipV="1">
              <a:off x="6798117" y="4261104"/>
              <a:ext cx="2976563" cy="24892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the axis-aligned case (gradients are either horizontal or vertical):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D7768E-5D8B-284E-92A0-CA15BDC96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 general, need to </a:t>
                </a:r>
                <a:r>
                  <a:rPr lang="en-US" i="1" dirty="0"/>
                  <a:t>diagonalize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axis lengths of the ellipse are determined by the eigenvalues and the orientation is determined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D7768E-5D8B-284E-92A0-CA15BDC96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96" name="Group 21"/>
          <p:cNvGrpSpPr>
            <a:grpSpLocks/>
          </p:cNvGrpSpPr>
          <p:nvPr/>
        </p:nvGrpSpPr>
        <p:grpSpPr bwMode="auto">
          <a:xfrm>
            <a:off x="3886201" y="3827464"/>
            <a:ext cx="5413375" cy="2878137"/>
            <a:chOff x="2254" y="2352"/>
            <a:chExt cx="3410" cy="1813"/>
          </a:xfrm>
        </p:grpSpPr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3300"/>
                  </a:solidFill>
                  <a:cs typeface="Times New Roman" pitchFamily="18" charset="0"/>
                </a:rPr>
                <a:t>direction of the slowest change</a:t>
              </a:r>
              <a:endParaRPr lang="ru-RU" sz="16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0033CC"/>
                  </a:solidFill>
                  <a:cs typeface="Times New Roman" pitchFamily="18" charset="0"/>
                </a:rPr>
                <a:t>direction of the fastest change</a:t>
              </a:r>
              <a:endParaRPr lang="ru-RU" sz="160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12300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2296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82951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650794" imgH="5282540" progId="Photoshop.Image.10">
                  <p:embed/>
                </p:oleObj>
              </mc:Choice>
              <mc:Fallback>
                <p:oleObj name="Image" r:id="rId3" imgW="5650794" imgH="5282540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1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1534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82951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5650794" imgH="5282540" progId="Photoshop.Image.10">
                  <p:embed/>
                </p:oleObj>
              </mc:Choice>
              <mc:Fallback>
                <p:oleObj name="Image" r:id="rId3" imgW="5650794" imgH="5282540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1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second_moment_v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139826"/>
            <a:ext cx="56388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36617-62EF-6C4D-BF6B-99BBA9274DEE}"/>
              </a:ext>
            </a:extLst>
          </p:cNvPr>
          <p:cNvSpPr txBox="1"/>
          <p:nvPr/>
        </p:nvSpPr>
        <p:spPr>
          <a:xfrm flipH="1">
            <a:off x="8991600" y="4724400"/>
            <a:ext cx="2719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Note: axes are rescaled so ellipse areas are proportional to edge energy (i.e., bigger ellipses correspond to stronger edges)</a:t>
            </a:r>
            <a:endParaRPr lang="en-US" sz="18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362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eigenvalues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3B6654-763B-754E-90F6-D836836C0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Classification of image points using eigenvalues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3B6654-763B-754E-90F6-D836836C0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62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296400" y="609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648200" y="182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6019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562601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086600" y="2362201"/>
            <a:ext cx="2667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increases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438400" y="4800601"/>
            <a:ext cx="2362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almost constant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8686800" y="51054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638800" y="19050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486400" y="5181601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8458200" y="2133601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5708650" y="1828801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 rot="5542000">
            <a:off x="8174832" y="5557044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Corner response function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562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6019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562601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86600" y="2362201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&gt;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686800" y="51054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638800" y="19050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486400" y="5181601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8458200" y="2133601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708650" y="1828801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 rot="5542000">
            <a:off x="8174832" y="5557044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423026" y="4714875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sym typeface="Symbol" pitchFamily="18" charset="2"/>
              </a:rPr>
              <a:t>|R|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small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6553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7" name="Text Box 18"/>
              <p:cNvSpPr txBox="1">
                <a:spLocks noChangeArrowheads="1"/>
              </p:cNvSpPr>
              <p:nvPr/>
            </p:nvSpPr>
            <p:spPr bwMode="auto">
              <a:xfrm>
                <a:off x="2530476" y="1828801"/>
                <a:ext cx="2782878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: constant (0.04 to 0.06)</a:t>
                </a:r>
                <a:endParaRPr lang="el-GR" sz="1800" dirty="0"/>
              </a:p>
            </p:txBody>
          </p:sp>
        </mc:Choice>
        <mc:Fallback xmlns="">
          <p:sp>
            <p:nvSpPr>
              <p:cNvPr id="1537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0476" y="1828801"/>
                <a:ext cx="2782878" cy="392993"/>
              </a:xfrm>
              <a:prstGeom prst="rect">
                <a:avLst/>
              </a:prstGeom>
              <a:blipFill>
                <a:blip r:embed="rId3"/>
                <a:stretch>
                  <a:fillRect t="-3226" r="-909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F20629-9B63-194E-B902-B8F7122E8522}"/>
                  </a:ext>
                </a:extLst>
              </p:cNvPr>
              <p:cNvSpPr txBox="1"/>
              <p:nvPr/>
            </p:nvSpPr>
            <p:spPr>
              <a:xfrm>
                <a:off x="2374605" y="1034375"/>
                <a:ext cx="76075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trace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F20629-9B63-194E-B902-B8F7122E8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05" y="1034375"/>
                <a:ext cx="7607595" cy="430887"/>
              </a:xfrm>
              <a:prstGeom prst="rect">
                <a:avLst/>
              </a:prstGeom>
              <a:blipFill>
                <a:blip r:embed="rId4"/>
                <a:stretch>
                  <a:fillRect l="-500" t="-285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95F3-D33D-495F-2B72-36C6DD70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0140-119A-6F88-F400-33490C33C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997BE-0937-F311-8748-9D8786FA1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88934"/>
            <a:ext cx="11191219" cy="5769066"/>
          </a:xfrm>
          <a:prstGeom prst="rect">
            <a:avLst/>
          </a:prstGeom>
        </p:spPr>
      </p:pic>
      <p:sp>
        <p:nvSpPr>
          <p:cNvPr id="5" name="Donut 4">
            <a:extLst>
              <a:ext uri="{FF2B5EF4-FFF2-40B4-BE49-F238E27FC236}">
                <a16:creationId xmlns:a16="http://schemas.microsoft.com/office/drawing/2014/main" id="{EF647F11-B606-BE7C-ABDC-6E1E2C4DBD4D}"/>
              </a:ext>
            </a:extLst>
          </p:cNvPr>
          <p:cNvSpPr/>
          <p:nvPr/>
        </p:nvSpPr>
        <p:spPr bwMode="auto">
          <a:xfrm>
            <a:off x="4267200" y="3200400"/>
            <a:ext cx="1066800" cy="1066800"/>
          </a:xfrm>
          <a:prstGeom prst="donut">
            <a:avLst>
              <a:gd name="adj" fmla="val 95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36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Keypoint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detection: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4676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pic>
        <p:nvPicPr>
          <p:cNvPr id="27652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at each pixel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second moment matrix in a </a:t>
                </a:r>
                <a:r>
                  <a:rPr lang="en-US" i="1" dirty="0"/>
                  <a:t>Gaussian window </a:t>
                </a:r>
                <a:r>
                  <a:rPr lang="en-US" dirty="0"/>
                  <a:t>around each pixel:</a:t>
                </a: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1905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at each pixel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second moment matrix in a </a:t>
                </a:r>
                <a:r>
                  <a:rPr lang="en-US" i="1" dirty="0"/>
                  <a:t>Gaussian window </a:t>
                </a:r>
                <a:r>
                  <a:rPr lang="en-US" dirty="0"/>
                  <a:t>around each pixel 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corner response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trace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i="1" dirty="0">
                  <a:latin typeface="Symbol" pitchFamily="18" charset="2"/>
                </a:endParaRP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Find local maxima of response function (NMS)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905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</p:spTree>
    <p:extLst>
      <p:ext uri="{BB962C8B-B14F-4D97-AF65-F5344CB8AC3E}">
        <p14:creationId xmlns:p14="http://schemas.microsoft.com/office/powerpoint/2010/main" val="1905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p:pic>
        <p:nvPicPr>
          <p:cNvPr id="35843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p:pic>
        <p:nvPicPr>
          <p:cNvPr id="36867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1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Text Box 4"/>
              <p:cNvSpPr txBox="1">
                <a:spLocks noChangeArrowheads="1"/>
              </p:cNvSpPr>
              <p:nvPr/>
            </p:nvSpPr>
            <p:spPr bwMode="auto">
              <a:xfrm>
                <a:off x="2352675" y="774701"/>
                <a:ext cx="4052888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cs typeface="Times New Roman" pitchFamily="18" charset="0"/>
                  </a:rPr>
                  <a:t>Compute corner response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8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2675" y="774701"/>
                <a:ext cx="4052888" cy="519113"/>
              </a:xfrm>
              <a:prstGeom prst="rect">
                <a:avLst/>
              </a:prstGeom>
              <a:blipFill>
                <a:blip r:embed="rId4"/>
                <a:stretch>
                  <a:fillRect l="-2188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Text Box 3"/>
              <p:cNvSpPr txBox="1">
                <a:spLocks noChangeArrowheads="1"/>
              </p:cNvSpPr>
              <p:nvPr/>
            </p:nvSpPr>
            <p:spPr bwMode="auto">
              <a:xfrm>
                <a:off x="2362201" y="774700"/>
                <a:ext cx="772679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cs typeface="Times New Roman" pitchFamily="18" charset="0"/>
                  </a:rPr>
                  <a:t>Find points with large corner response: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en-US" i="1" dirty="0">
                    <a:cs typeface="Times New Roman" pitchFamily="18" charset="0"/>
                  </a:rPr>
                  <a:t> &gt; </a:t>
                </a:r>
                <a:r>
                  <a:rPr lang="en-US" dirty="0">
                    <a:cs typeface="Times New Roman" pitchFamily="18" charset="0"/>
                  </a:rPr>
                  <a:t>threshold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89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1" y="774700"/>
                <a:ext cx="7726795" cy="523220"/>
              </a:xfrm>
              <a:prstGeom prst="rect">
                <a:avLst/>
              </a:prstGeom>
              <a:blipFill>
                <a:blip r:embed="rId3"/>
                <a:stretch>
                  <a:fillRect l="-1149" t="-11905" r="-328" b="-2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Picture 4" descr="cows_step2_thre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95401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Text Box 3"/>
              <p:cNvSpPr txBox="1">
                <a:spLocks noChangeArrowheads="1"/>
              </p:cNvSpPr>
              <p:nvPr/>
            </p:nvSpPr>
            <p:spPr bwMode="auto">
              <a:xfrm>
                <a:off x="2362201" y="774701"/>
                <a:ext cx="5795963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cs typeface="Times New Roman" pitchFamily="18" charset="0"/>
                  </a:rPr>
                  <a:t>Take only the points of local maxima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9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1" y="774701"/>
                <a:ext cx="5795963" cy="519113"/>
              </a:xfrm>
              <a:prstGeom prst="rect">
                <a:avLst/>
              </a:prstGeom>
              <a:blipFill>
                <a:blip r:embed="rId3"/>
                <a:stretch>
                  <a:fillRect l="-1532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6" name="Picture 4" descr="cows_step3_thresh&amp;max"/>
          <p:cNvPicPr>
            <a:picLocks noChangeAspect="1" noChangeArrowheads="1"/>
          </p:cNvPicPr>
          <p:nvPr/>
        </p:nvPicPr>
        <p:blipFill>
          <a:blip r:embed="rId4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057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p:pic>
        <p:nvPicPr>
          <p:cNvPr id="39939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Keypoint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detection: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Behavior of corner features </a:t>
            </a:r>
            <a:r>
              <a:rPr lang="en-US" dirty="0" err="1"/>
              <a:t>w.r.t</a:t>
            </a:r>
            <a:r>
              <a:rPr lang="en-US" dirty="0"/>
              <a:t>. image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7046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</a:t>
            </a:r>
            <a:r>
              <a:rPr lang="en-US" dirty="0" err="1"/>
              <a:t>w.r.t</a:t>
            </a:r>
            <a:r>
              <a:rPr lang="en-US" dirty="0"/>
              <a:t>. image transformations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510989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To be useful for image matching, “the same” corner features need to show up despite geometric and photometric transformations</a:t>
            </a:r>
          </a:p>
          <a:p>
            <a:pPr>
              <a:buFontTx/>
              <a:buChar char="•"/>
            </a:pPr>
            <a:r>
              <a:rPr lang="en-US" dirty="0"/>
              <a:t>We need to analyze how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i="1" dirty="0">
                <a:solidFill>
                  <a:srgbClr val="0000FF"/>
                </a:solidFill>
              </a:rPr>
              <a:t>corner response function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i="1" dirty="0">
                <a:solidFill>
                  <a:srgbClr val="0000FF"/>
                </a:solidFill>
              </a:rPr>
              <a:t>corner locations</a:t>
            </a:r>
            <a:r>
              <a:rPr lang="en-US" i="1" dirty="0"/>
              <a:t> </a:t>
            </a:r>
            <a:r>
              <a:rPr lang="en-US" dirty="0"/>
              <a:t>change in response to various transformations</a:t>
            </a:r>
          </a:p>
        </p:txBody>
      </p:sp>
      <p:pic>
        <p:nvPicPr>
          <p:cNvPr id="40964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490890" y="1528996"/>
            <a:ext cx="6701110" cy="433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 intensity change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499BE-858A-D043-B00F-53AAA93B2B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52600"/>
                <a:ext cx="10668000" cy="4114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What happens to the corner response function in case of intensity shifts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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𝐼</m:t>
                    </m:r>
                    <m:r>
                      <a:rPr lang="he-IL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+</m:t>
                    </m:r>
                    <m:r>
                      <a:rPr lang="he-IL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)?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Times New Roman" pitchFamily="18" charset="0"/>
                  </a:rPr>
                  <a:t>It depends only on image derivatives, so it’s </a:t>
                </a:r>
                <a:r>
                  <a:rPr lang="en-US" sz="2400" i="1" dirty="0">
                    <a:solidFill>
                      <a:srgbClr val="0000FF"/>
                    </a:solidFill>
                    <a:cs typeface="Times New Roman" pitchFamily="18" charset="0"/>
                  </a:rPr>
                  <a:t>invariant</a:t>
                </a:r>
                <a:r>
                  <a:rPr lang="en-US" sz="2400" dirty="0">
                    <a:cs typeface="Times New Roman" pitchFamily="18" charset="0"/>
                  </a:rPr>
                  <a:t> to intensity shifts</a:t>
                </a:r>
                <a:endParaRPr lang="en-US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about intensity scaling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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𝑎</m:t>
                    </m:r>
                    <m:r>
                      <a:rPr lang="he-IL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</a:rPr>
                  <a:t>Not fully invariant </a:t>
                </a:r>
                <a:r>
                  <a:rPr lang="en-US" sz="2400" dirty="0"/>
                  <a:t>if threshold stays constant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499BE-858A-D043-B00F-53AAA93B2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52600"/>
                <a:ext cx="10668000" cy="4114800"/>
              </a:xfrm>
              <a:blipFill>
                <a:blip r:embed="rId3"/>
                <a:stretch>
                  <a:fillRect l="-1071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5" name="Freeform 7"/>
          <p:cNvSpPr>
            <a:spLocks/>
          </p:cNvSpPr>
          <p:nvPr/>
        </p:nvSpPr>
        <p:spPr bwMode="auto">
          <a:xfrm>
            <a:off x="3124201" y="4978400"/>
            <a:ext cx="2514600" cy="1193800"/>
          </a:xfrm>
          <a:custGeom>
            <a:avLst/>
            <a:gdLst>
              <a:gd name="T0" fmla="*/ 0 w 1584"/>
              <a:gd name="T1" fmla="*/ 752 h 752"/>
              <a:gd name="T2" fmla="*/ 144 w 1584"/>
              <a:gd name="T3" fmla="*/ 224 h 752"/>
              <a:gd name="T4" fmla="*/ 384 w 1584"/>
              <a:gd name="T5" fmla="*/ 416 h 752"/>
              <a:gd name="T6" fmla="*/ 528 w 1584"/>
              <a:gd name="T7" fmla="*/ 32 h 752"/>
              <a:gd name="T8" fmla="*/ 768 w 1584"/>
              <a:gd name="T9" fmla="*/ 608 h 752"/>
              <a:gd name="T10" fmla="*/ 912 w 1584"/>
              <a:gd name="T11" fmla="*/ 464 h 752"/>
              <a:gd name="T12" fmla="*/ 1104 w 1584"/>
              <a:gd name="T13" fmla="*/ 656 h 752"/>
              <a:gd name="T14" fmla="*/ 1248 w 1584"/>
              <a:gd name="T15" fmla="*/ 272 h 752"/>
              <a:gd name="T16" fmla="*/ 1584 w 1584"/>
              <a:gd name="T17" fmla="*/ 656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7143751" y="4191000"/>
            <a:ext cx="2514600" cy="1955800"/>
          </a:xfrm>
          <a:custGeom>
            <a:avLst/>
            <a:gdLst>
              <a:gd name="T0" fmla="*/ 0 w 1584"/>
              <a:gd name="T1" fmla="*/ 14537 h 752"/>
              <a:gd name="T2" fmla="*/ 144 w 1584"/>
              <a:gd name="T3" fmla="*/ 4332 h 752"/>
              <a:gd name="T4" fmla="*/ 384 w 1584"/>
              <a:gd name="T5" fmla="*/ 8047 h 752"/>
              <a:gd name="T6" fmla="*/ 528 w 1584"/>
              <a:gd name="T7" fmla="*/ 613 h 752"/>
              <a:gd name="T8" fmla="*/ 768 w 1584"/>
              <a:gd name="T9" fmla="*/ 11758 h 752"/>
              <a:gd name="T10" fmla="*/ 912 w 1584"/>
              <a:gd name="T11" fmla="*/ 8970 h 752"/>
              <a:gd name="T12" fmla="*/ 1104 w 1584"/>
              <a:gd name="T13" fmla="*/ 12685 h 752"/>
              <a:gd name="T14" fmla="*/ 1248 w 1584"/>
              <a:gd name="T15" fmla="*/ 5269 h 752"/>
              <a:gd name="T16" fmla="*/ 1584 w 1584"/>
              <a:gd name="T17" fmla="*/ 12685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2601914" y="4800600"/>
            <a:ext cx="3524250" cy="2022475"/>
            <a:chOff x="583" y="2880"/>
            <a:chExt cx="2220" cy="1274"/>
          </a:xfrm>
        </p:grpSpPr>
        <p:grpSp>
          <p:nvGrpSpPr>
            <p:cNvPr id="43033" name="Group 10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sp>
            <p:nvSpPr>
              <p:cNvPr id="43035" name="Line 11"/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Line 12"/>
              <p:cNvSpPr>
                <a:spLocks noChangeShapeType="1"/>
              </p:cNvSpPr>
              <p:nvPr/>
            </p:nvSpPr>
            <p:spPr bwMode="auto">
              <a:xfrm flipV="1">
                <a:off x="816" y="2976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Text Box 13"/>
              <p:cNvSpPr txBox="1">
                <a:spLocks noChangeArrowheads="1"/>
              </p:cNvSpPr>
              <p:nvPr/>
            </p:nvSpPr>
            <p:spPr bwMode="auto">
              <a:xfrm>
                <a:off x="583" y="2880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24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38" name="Text Box 14"/>
              <p:cNvSpPr txBox="1">
                <a:spLocks noChangeArrowheads="1"/>
              </p:cNvSpPr>
              <p:nvPr/>
            </p:nvSpPr>
            <p:spPr bwMode="auto">
              <a:xfrm>
                <a:off x="1344" y="3866"/>
                <a:ext cx="14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(image coordinate)</a:t>
                </a:r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34" name="Rectangle 15"/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1844676" y="5318125"/>
            <a:ext cx="112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threshold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19" name="Group 17"/>
          <p:cNvGrpSpPr>
            <a:grpSpLocks/>
          </p:cNvGrpSpPr>
          <p:nvPr/>
        </p:nvGrpSpPr>
        <p:grpSpPr bwMode="auto">
          <a:xfrm>
            <a:off x="6610351" y="4800600"/>
            <a:ext cx="3524250" cy="2022475"/>
            <a:chOff x="583" y="2880"/>
            <a:chExt cx="2220" cy="1274"/>
          </a:xfrm>
        </p:grpSpPr>
        <p:grpSp>
          <p:nvGrpSpPr>
            <p:cNvPr id="43027" name="Group 18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sp>
            <p:nvSpPr>
              <p:cNvPr id="43029" name="Line 19"/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0" name="Line 20"/>
              <p:cNvSpPr>
                <a:spLocks noChangeShapeType="1"/>
              </p:cNvSpPr>
              <p:nvPr/>
            </p:nvSpPr>
            <p:spPr bwMode="auto">
              <a:xfrm flipV="1">
                <a:off x="816" y="2976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Text Box 21"/>
              <p:cNvSpPr txBox="1">
                <a:spLocks noChangeArrowheads="1"/>
              </p:cNvSpPr>
              <p:nvPr/>
            </p:nvSpPr>
            <p:spPr bwMode="auto">
              <a:xfrm>
                <a:off x="583" y="2880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24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32" name="Text Box 22"/>
              <p:cNvSpPr txBox="1">
                <a:spLocks noChangeArrowheads="1"/>
              </p:cNvSpPr>
              <p:nvPr/>
            </p:nvSpPr>
            <p:spPr bwMode="auto">
              <a:xfrm>
                <a:off x="1344" y="3866"/>
                <a:ext cx="14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(image coordinate)</a:t>
                </a:r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28" name="Rectangle 23"/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0" name="Oval 24"/>
          <p:cNvSpPr>
            <a:spLocks noChangeArrowheads="1"/>
          </p:cNvSpPr>
          <p:nvPr/>
        </p:nvSpPr>
        <p:spPr bwMode="auto">
          <a:xfrm>
            <a:off x="3338514" y="5272088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1" name="Oval 25"/>
          <p:cNvSpPr>
            <a:spLocks noChangeArrowheads="1"/>
          </p:cNvSpPr>
          <p:nvPr/>
        </p:nvSpPr>
        <p:spPr bwMode="auto">
          <a:xfrm>
            <a:off x="3900489" y="4981575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2" name="Oval 26"/>
          <p:cNvSpPr>
            <a:spLocks noChangeArrowheads="1"/>
          </p:cNvSpPr>
          <p:nvPr/>
        </p:nvSpPr>
        <p:spPr bwMode="auto">
          <a:xfrm>
            <a:off x="5075239" y="5373688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3" name="Oval 27"/>
          <p:cNvSpPr>
            <a:spLocks noChangeArrowheads="1"/>
          </p:cNvSpPr>
          <p:nvPr/>
        </p:nvSpPr>
        <p:spPr bwMode="auto">
          <a:xfrm>
            <a:off x="7378701" y="4721225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4" name="Oval 28"/>
          <p:cNvSpPr>
            <a:spLocks noChangeArrowheads="1"/>
          </p:cNvSpPr>
          <p:nvPr/>
        </p:nvSpPr>
        <p:spPr bwMode="auto">
          <a:xfrm>
            <a:off x="7929564" y="4241800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5" name="Oval 29"/>
          <p:cNvSpPr>
            <a:spLocks noChangeArrowheads="1"/>
          </p:cNvSpPr>
          <p:nvPr/>
        </p:nvSpPr>
        <p:spPr bwMode="auto">
          <a:xfrm>
            <a:off x="8534401" y="5334000"/>
            <a:ext cx="90488" cy="7461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6" name="Oval 30"/>
          <p:cNvSpPr>
            <a:spLocks noChangeArrowheads="1"/>
          </p:cNvSpPr>
          <p:nvPr/>
        </p:nvSpPr>
        <p:spPr bwMode="auto">
          <a:xfrm>
            <a:off x="9091614" y="4894263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553201" y="1143000"/>
                <a:ext cx="21550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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𝑎</m:t>
                      </m:r>
                      <m:r>
                        <a:rPr lang="he-IL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𝐼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+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1143000"/>
                <a:ext cx="2155014" cy="523220"/>
              </a:xfrm>
              <a:prstGeom prst="rect">
                <a:avLst/>
              </a:prstGeom>
              <a:blipFill>
                <a:blip r:embed="rId4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5257800" y="1219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3886200" y="12192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4572000" y="12954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015" grpId="0" animBg="1"/>
      <p:bldP spid="43016" grpId="0" animBg="1"/>
      <p:bldP spid="43018" grpId="0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pic>
        <p:nvPicPr>
          <p:cNvPr id="27652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6" y="19050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2"/>
          <p:cNvPicPr>
            <a:picLocks noChangeAspect="1" noChangeArrowheads="1"/>
          </p:cNvPicPr>
          <p:nvPr/>
        </p:nvPicPr>
        <p:blipFill>
          <a:blip r:embed="rId4" cstate="print">
            <a:alphaModFix amt="35000"/>
          </a:blip>
          <a:srcRect/>
          <a:stretch>
            <a:fillRect/>
          </a:stretch>
        </p:blipFill>
        <p:spPr bwMode="auto">
          <a:xfrm>
            <a:off x="6172200" y="191999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image1">
            <a:extLst>
              <a:ext uri="{FF2B5EF4-FFF2-40B4-BE49-F238E27FC236}">
                <a16:creationId xmlns:a16="http://schemas.microsoft.com/office/drawing/2014/main" id="{2DE5E071-F161-4C2E-39A6-E463E0D8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7471"/>
            <a:ext cx="2286000" cy="1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2">
            <a:extLst>
              <a:ext uri="{FF2B5EF4-FFF2-40B4-BE49-F238E27FC236}">
                <a16:creationId xmlns:a16="http://schemas.microsoft.com/office/drawing/2014/main" id="{C2404139-EA8C-EC1E-C9C9-0FE5FF27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181600"/>
            <a:ext cx="2286000" cy="1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0357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translation</a:t>
            </a:r>
            <a:endParaRPr lang="ru-R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91D99F-8EF3-4348-954B-11BFA217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657600"/>
            <a:ext cx="10363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translated?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All the ingredients of the second moment matrix are </a:t>
            </a:r>
            <a:r>
              <a:rPr lang="en-US" sz="2400" i="1" dirty="0">
                <a:solidFill>
                  <a:srgbClr val="0000FF"/>
                </a:solidFill>
              </a:rPr>
              <a:t>shift-invariant</a:t>
            </a:r>
            <a:r>
              <a:rPr lang="en-US" sz="2400" i="1" dirty="0"/>
              <a:t>, </a:t>
            </a:r>
            <a:r>
              <a:rPr lang="en-US" sz="2400" dirty="0"/>
              <a:t>and so is the corner response function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However, the locations of the corners are </a:t>
            </a:r>
            <a:r>
              <a:rPr lang="en-US" sz="2400" i="1" dirty="0">
                <a:solidFill>
                  <a:srgbClr val="0000FF"/>
                </a:solidFill>
              </a:rPr>
              <a:t>equivariant</a:t>
            </a:r>
            <a:r>
              <a:rPr lang="en-US" sz="2400" dirty="0">
                <a:solidFill>
                  <a:srgbClr val="0000FF"/>
                </a:solidFill>
              </a:rPr>
              <a:t> (or </a:t>
            </a:r>
            <a:r>
              <a:rPr lang="en-US" sz="2400" i="1" dirty="0">
                <a:solidFill>
                  <a:srgbClr val="0000FF"/>
                </a:solidFill>
              </a:rPr>
              <a:t>covariant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err="1"/>
              <a:t>w.r.t</a:t>
            </a:r>
            <a:r>
              <a:rPr lang="en-US" sz="2400" dirty="0"/>
              <a:t>. shifts</a:t>
            </a:r>
          </a:p>
        </p:txBody>
      </p:sp>
      <p:sp>
        <p:nvSpPr>
          <p:cNvPr id="44051" name="Rectangle 7"/>
          <p:cNvSpPr>
            <a:spLocks noChangeArrowheads="1"/>
          </p:cNvSpPr>
          <p:nvPr/>
        </p:nvSpPr>
        <p:spPr bwMode="auto">
          <a:xfrm>
            <a:off x="2971801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Freeform 8"/>
          <p:cNvSpPr>
            <a:spLocks/>
          </p:cNvSpPr>
          <p:nvPr/>
        </p:nvSpPr>
        <p:spPr bwMode="auto">
          <a:xfrm>
            <a:off x="3280113" y="152682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AutoShape 12"/>
          <p:cNvSpPr>
            <a:spLocks noChangeArrowheads="1"/>
          </p:cNvSpPr>
          <p:nvPr/>
        </p:nvSpPr>
        <p:spPr bwMode="auto">
          <a:xfrm>
            <a:off x="5423440" y="1663566"/>
            <a:ext cx="1218023" cy="123203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959330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8077201" y="224679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A96A4-86E1-3F90-9503-56C9256F7C23}"/>
              </a:ext>
            </a:extLst>
          </p:cNvPr>
          <p:cNvSpPr txBox="1"/>
          <p:nvPr/>
        </p:nvSpPr>
        <p:spPr>
          <a:xfrm>
            <a:off x="4800600" y="6096000"/>
            <a:ext cx="7030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Translate the image – the corners translate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rotation</a:t>
            </a: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74602" y="1143000"/>
            <a:ext cx="1096221" cy="1108830"/>
            <a:chOff x="1248" y="1584"/>
            <a:chExt cx="1536" cy="1248"/>
          </a:xfrm>
        </p:grpSpPr>
        <p:sp>
          <p:nvSpPr>
            <p:cNvPr id="44051" name="Rectangle 7"/>
            <p:cNvSpPr>
              <a:spLocks noChangeArrowheads="1"/>
            </p:cNvSpPr>
            <p:nvPr/>
          </p:nvSpPr>
          <p:spPr bwMode="auto">
            <a:xfrm>
              <a:off x="1248" y="1584"/>
              <a:ext cx="1536" cy="12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Freeform 8"/>
            <p:cNvSpPr>
              <a:spLocks/>
            </p:cNvSpPr>
            <p:nvPr/>
          </p:nvSpPr>
          <p:spPr bwMode="auto">
            <a:xfrm>
              <a:off x="1680" y="2016"/>
              <a:ext cx="1104" cy="816"/>
            </a:xfrm>
            <a:custGeom>
              <a:avLst/>
              <a:gdLst>
                <a:gd name="T0" fmla="*/ 0 w 720"/>
                <a:gd name="T1" fmla="*/ 7194 h 528"/>
                <a:gd name="T2" fmla="*/ 623 w 720"/>
                <a:gd name="T3" fmla="*/ 0 h 528"/>
                <a:gd name="T4" fmla="*/ 9359 w 720"/>
                <a:gd name="T5" fmla="*/ 4575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372276" y="1143000"/>
            <a:ext cx="1096221" cy="1131931"/>
            <a:chOff x="2928" y="1776"/>
            <a:chExt cx="432" cy="441"/>
          </a:xfrm>
        </p:grpSpPr>
        <p:sp>
          <p:nvSpPr>
            <p:cNvPr id="44049" name="Rectangle 10"/>
            <p:cNvSpPr>
              <a:spLocks noChangeArrowheads="1"/>
            </p:cNvSpPr>
            <p:nvPr/>
          </p:nvSpPr>
          <p:spPr bwMode="auto">
            <a:xfrm>
              <a:off x="2928" y="1776"/>
              <a:ext cx="432" cy="43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Freeform 11"/>
            <p:cNvSpPr>
              <a:spLocks/>
            </p:cNvSpPr>
            <p:nvPr/>
          </p:nvSpPr>
          <p:spPr bwMode="auto">
            <a:xfrm rot="3029958">
              <a:off x="2987" y="1873"/>
              <a:ext cx="364" cy="323"/>
            </a:xfrm>
            <a:custGeom>
              <a:avLst/>
              <a:gdLst>
                <a:gd name="T0" fmla="*/ 0 w 720"/>
                <a:gd name="T1" fmla="*/ 28 h 528"/>
                <a:gd name="T2" fmla="*/ 1 w 720"/>
                <a:gd name="T3" fmla="*/ 0 h 528"/>
                <a:gd name="T4" fmla="*/ 12 w 720"/>
                <a:gd name="T5" fmla="*/ 18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0" name="AutoShape 12"/>
          <p:cNvSpPr>
            <a:spLocks noChangeArrowheads="1"/>
          </p:cNvSpPr>
          <p:nvPr/>
        </p:nvSpPr>
        <p:spPr bwMode="auto">
          <a:xfrm>
            <a:off x="5423439" y="1143000"/>
            <a:ext cx="1218023" cy="123203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 rot="20330809">
            <a:off x="3352800" y="2762098"/>
            <a:ext cx="1481928" cy="590349"/>
            <a:chOff x="1536" y="2496"/>
            <a:chExt cx="1152" cy="384"/>
          </a:xfrm>
        </p:grpSpPr>
        <p:sp>
          <p:nvSpPr>
            <p:cNvPr id="44046" name="Oval 14"/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 rot="1035916">
            <a:off x="7128672" y="2762098"/>
            <a:ext cx="1481928" cy="590349"/>
            <a:chOff x="1536" y="2496"/>
            <a:chExt cx="1152" cy="384"/>
          </a:xfrm>
        </p:grpSpPr>
        <p:sp>
          <p:nvSpPr>
            <p:cNvPr id="44043" name="Oval 18"/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19"/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Line 20"/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679394F-97F5-7F45-94CF-72842124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0"/>
            <a:ext cx="10744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</a:t>
            </a:r>
            <a:r>
              <a:rPr lang="en-US" i="1" dirty="0"/>
              <a:t>rotated</a:t>
            </a:r>
            <a:r>
              <a:rPr lang="en-US" dirty="0"/>
              <a:t>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Assuming the second moment matrix is calculated over a circular neighborhood (and ignoring resampling issues), the rotation changes but the eigenvalues stay the same, so the response function is </a:t>
            </a:r>
            <a:r>
              <a:rPr lang="en-US" sz="2400" i="1" dirty="0">
                <a:solidFill>
                  <a:srgbClr val="0000FF"/>
                </a:solidFill>
              </a:rPr>
              <a:t>invariant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locations of the corners are </a:t>
            </a:r>
            <a:r>
              <a:rPr lang="en-US" sz="2400" i="1" dirty="0">
                <a:solidFill>
                  <a:srgbClr val="0000FF"/>
                </a:solidFill>
              </a:rPr>
              <a:t>equivariant</a:t>
            </a:r>
            <a:r>
              <a:rPr lang="en-US" sz="2400" dirty="0">
                <a:solidFill>
                  <a:srgbClr val="0000FF"/>
                </a:solidFill>
              </a:rPr>
              <a:t> (or </a:t>
            </a:r>
            <a:r>
              <a:rPr lang="en-US" sz="2400" i="1" dirty="0">
                <a:solidFill>
                  <a:srgbClr val="0000FF"/>
                </a:solidFill>
              </a:rPr>
              <a:t>covariant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err="1"/>
              <a:t>w.r.t</a:t>
            </a:r>
            <a:r>
              <a:rPr lang="en-US" sz="2400" dirty="0"/>
              <a:t>. rotations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EB90C1-517B-A2D0-BE86-1E95CF560041}"/>
              </a:ext>
            </a:extLst>
          </p:cNvPr>
          <p:cNvSpPr txBox="1"/>
          <p:nvPr/>
        </p:nvSpPr>
        <p:spPr>
          <a:xfrm>
            <a:off x="4800600" y="6096000"/>
            <a:ext cx="6143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Rotate the image – the corners rotate</a:t>
            </a:r>
          </a:p>
        </p:txBody>
      </p:sp>
    </p:spTree>
    <p:extLst>
      <p:ext uri="{BB962C8B-B14F-4D97-AF65-F5344CB8AC3E}">
        <p14:creationId xmlns:p14="http://schemas.microsoft.com/office/powerpoint/2010/main" val="16889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scaling</a:t>
            </a:r>
            <a:endParaRPr lang="ru-RU" dirty="0"/>
          </a:p>
        </p:txBody>
      </p:sp>
      <p:sp>
        <p:nvSpPr>
          <p:cNvPr id="45070" name="Freeform 4"/>
          <p:cNvSpPr>
            <a:spLocks/>
          </p:cNvSpPr>
          <p:nvPr/>
        </p:nvSpPr>
        <p:spPr bwMode="auto">
          <a:xfrm>
            <a:off x="3276600" y="2322514"/>
            <a:ext cx="381000" cy="330200"/>
          </a:xfrm>
          <a:custGeom>
            <a:avLst/>
            <a:gdLst>
              <a:gd name="T0" fmla="*/ 0 w 1728"/>
              <a:gd name="T1" fmla="*/ 0 h 1264"/>
              <a:gd name="T2" fmla="*/ 0 w 1728"/>
              <a:gd name="T3" fmla="*/ 0 h 1264"/>
              <a:gd name="T4" fmla="*/ 0 w 1728"/>
              <a:gd name="T5" fmla="*/ 0 h 1264"/>
              <a:gd name="T6" fmla="*/ 0 w 1728"/>
              <a:gd name="T7" fmla="*/ 0 h 1264"/>
              <a:gd name="T8" fmla="*/ 0 w 1728"/>
              <a:gd name="T9" fmla="*/ 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064" name="Group 19"/>
          <p:cNvGrpSpPr>
            <a:grpSpLocks/>
          </p:cNvGrpSpPr>
          <p:nvPr/>
        </p:nvGrpSpPr>
        <p:grpSpPr bwMode="auto">
          <a:xfrm>
            <a:off x="4800600" y="1447800"/>
            <a:ext cx="5029200" cy="2006600"/>
            <a:chOff x="2064" y="1248"/>
            <a:chExt cx="3168" cy="1264"/>
          </a:xfrm>
        </p:grpSpPr>
        <p:sp>
          <p:nvSpPr>
            <p:cNvPr id="45068" name="Freeform 6"/>
            <p:cNvSpPr>
              <a:spLocks/>
            </p:cNvSpPr>
            <p:nvPr/>
          </p:nvSpPr>
          <p:spPr bwMode="auto">
            <a:xfrm>
              <a:off x="3504" y="1248"/>
              <a:ext cx="1728" cy="1264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AutoShape 10"/>
            <p:cNvSpPr>
              <a:spLocks noChangeArrowheads="1"/>
            </p:cNvSpPr>
            <p:nvPr/>
          </p:nvSpPr>
          <p:spPr bwMode="auto">
            <a:xfrm>
              <a:off x="2064" y="1584"/>
              <a:ext cx="1056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D15D228-EE8F-504D-9B7C-6530499A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114800"/>
            <a:ext cx="10363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</a:t>
            </a:r>
            <a:r>
              <a:rPr lang="en-US" i="1" dirty="0"/>
              <a:t>scaled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scaling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7848600" y="223361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Not corners!</a:t>
            </a:r>
            <a:endParaRPr 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5070" name="Freeform 4"/>
          <p:cNvSpPr>
            <a:spLocks/>
          </p:cNvSpPr>
          <p:nvPr/>
        </p:nvSpPr>
        <p:spPr bwMode="auto">
          <a:xfrm>
            <a:off x="3276600" y="2322514"/>
            <a:ext cx="381000" cy="330200"/>
          </a:xfrm>
          <a:custGeom>
            <a:avLst/>
            <a:gdLst>
              <a:gd name="T0" fmla="*/ 0 w 1728"/>
              <a:gd name="T1" fmla="*/ 0 h 1264"/>
              <a:gd name="T2" fmla="*/ 0 w 1728"/>
              <a:gd name="T3" fmla="*/ 0 h 1264"/>
              <a:gd name="T4" fmla="*/ 0 w 1728"/>
              <a:gd name="T5" fmla="*/ 0 h 1264"/>
              <a:gd name="T6" fmla="*/ 0 w 1728"/>
              <a:gd name="T7" fmla="*/ 0 h 1264"/>
              <a:gd name="T8" fmla="*/ 0 w 1728"/>
              <a:gd name="T9" fmla="*/ 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Rectangle 5"/>
          <p:cNvSpPr>
            <a:spLocks noChangeArrowheads="1"/>
          </p:cNvSpPr>
          <p:nvPr/>
        </p:nvSpPr>
        <p:spPr bwMode="auto">
          <a:xfrm>
            <a:off x="3214688" y="2217739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2743200" y="2667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Corner</a:t>
            </a:r>
            <a:endParaRPr 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45064" name="Group 19"/>
          <p:cNvGrpSpPr>
            <a:grpSpLocks/>
          </p:cNvGrpSpPr>
          <p:nvPr/>
        </p:nvGrpSpPr>
        <p:grpSpPr bwMode="auto">
          <a:xfrm>
            <a:off x="4800600" y="1447800"/>
            <a:ext cx="5029200" cy="2006600"/>
            <a:chOff x="2064" y="1248"/>
            <a:chExt cx="3168" cy="1264"/>
          </a:xfrm>
        </p:grpSpPr>
        <p:sp>
          <p:nvSpPr>
            <p:cNvPr id="45068" name="Freeform 6"/>
            <p:cNvSpPr>
              <a:spLocks/>
            </p:cNvSpPr>
            <p:nvPr/>
          </p:nvSpPr>
          <p:spPr bwMode="auto">
            <a:xfrm>
              <a:off x="3504" y="1248"/>
              <a:ext cx="1728" cy="1264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AutoShape 10"/>
            <p:cNvSpPr>
              <a:spLocks noChangeArrowheads="1"/>
            </p:cNvSpPr>
            <p:nvPr/>
          </p:nvSpPr>
          <p:spPr bwMode="auto">
            <a:xfrm>
              <a:off x="2064" y="1584"/>
              <a:ext cx="1056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5" name="Rectangle 22"/>
          <p:cNvSpPr>
            <a:spLocks noChangeArrowheads="1"/>
          </p:cNvSpPr>
          <p:nvPr/>
        </p:nvSpPr>
        <p:spPr bwMode="auto">
          <a:xfrm>
            <a:off x="8229600" y="12954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23"/>
          <p:cNvSpPr>
            <a:spLocks noChangeArrowheads="1"/>
          </p:cNvSpPr>
          <p:nvPr/>
        </p:nvSpPr>
        <p:spPr bwMode="auto">
          <a:xfrm>
            <a:off x="7315200" y="15240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24"/>
          <p:cNvSpPr>
            <a:spLocks noChangeArrowheads="1"/>
          </p:cNvSpPr>
          <p:nvPr/>
        </p:nvSpPr>
        <p:spPr bwMode="auto">
          <a:xfrm>
            <a:off x="6934200" y="23622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7FB76FD-8C2E-7C46-9A3C-E57F7391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840934"/>
            <a:ext cx="10363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</a:t>
            </a:r>
            <a:r>
              <a:rPr lang="en-US" i="1" dirty="0"/>
              <a:t>scaled</a:t>
            </a:r>
            <a:r>
              <a:rPr lang="en-US" dirty="0"/>
              <a:t>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Assuming fixed-size neighborhoods for calculating the second moment matrix, the corner response function is </a:t>
            </a:r>
            <a:r>
              <a:rPr lang="en-US" sz="2400" i="1" dirty="0">
                <a:solidFill>
                  <a:srgbClr val="0000FF"/>
                </a:solidFill>
              </a:rPr>
              <a:t>not</a:t>
            </a:r>
            <a:r>
              <a:rPr lang="en-US" sz="2400" dirty="0">
                <a:solidFill>
                  <a:srgbClr val="0000FF"/>
                </a:solidFill>
              </a:rPr>
              <a:t> invariant </a:t>
            </a:r>
            <a:r>
              <a:rPr lang="en-US" sz="2400" dirty="0"/>
              <a:t>and the corner locations are </a:t>
            </a:r>
            <a:r>
              <a:rPr lang="en-US" sz="2400" i="1" dirty="0">
                <a:solidFill>
                  <a:srgbClr val="0000FF"/>
                </a:solidFill>
              </a:rPr>
              <a:t>not </a:t>
            </a:r>
            <a:r>
              <a:rPr lang="en-US" sz="2400" dirty="0">
                <a:solidFill>
                  <a:srgbClr val="0000FF"/>
                </a:solidFill>
              </a:rPr>
              <a:t>equivariant </a:t>
            </a:r>
            <a:r>
              <a:rPr lang="en-US" sz="2400" dirty="0" err="1"/>
              <a:t>w.r.t</a:t>
            </a:r>
            <a:r>
              <a:rPr lang="en-US" sz="2400" dirty="0"/>
              <a:t>. scaling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1DBC80-DFA7-8B56-4750-88953A9FA94E}"/>
              </a:ext>
            </a:extLst>
          </p:cNvPr>
          <p:cNvSpPr txBox="1"/>
          <p:nvPr/>
        </p:nvSpPr>
        <p:spPr>
          <a:xfrm>
            <a:off x="1060396" y="6182380"/>
            <a:ext cx="10833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Scale the image – lose/gain some corners  (but not too bad)</a:t>
            </a:r>
          </a:p>
        </p:txBody>
      </p:sp>
    </p:spTree>
    <p:extLst>
      <p:ext uri="{BB962C8B-B14F-4D97-AF65-F5344CB8AC3E}">
        <p14:creationId xmlns:p14="http://schemas.microsoft.com/office/powerpoint/2010/main" val="1056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/>
      <p:bldP spid="45061" grpId="0"/>
      <p:bldP spid="45065" grpId="0" animBg="1"/>
      <p:bldP spid="45066" grpId="0" animBg="1"/>
      <p:bldP spid="4506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DA040-4B53-0805-184D-902DC5D3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describing the </a:t>
            </a:r>
            <a:r>
              <a:rPr lang="en-US"/>
              <a:t>image around a corner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A9CE8-F63E-5380-0AD1-FDF716EEC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A14E5-D839-D282-89D7-22B51277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9070"/>
            <a:ext cx="8557039" cy="58326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639A8A-4624-8425-0253-B5DEFBF4A2F1}"/>
              </a:ext>
            </a:extLst>
          </p:cNvPr>
          <p:cNvSpPr txBox="1"/>
          <p:nvPr/>
        </p:nvSpPr>
        <p:spPr>
          <a:xfrm>
            <a:off x="9395239" y="1981200"/>
            <a:ext cx="279676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Corresponding neighborhoods are</a:t>
            </a:r>
          </a:p>
          <a:p>
            <a:r>
              <a:rPr lang="en-US" sz="2000" dirty="0"/>
              <a:t>scaled and rotated appropriately.</a:t>
            </a:r>
          </a:p>
          <a:p>
            <a:r>
              <a:rPr lang="en-US" sz="2000" dirty="0"/>
              <a:t>Arrows identify matches; look</a:t>
            </a:r>
          </a:p>
          <a:p>
            <a:r>
              <a:rPr lang="en-US" sz="2000" dirty="0"/>
              <a:t>for others on your own.</a:t>
            </a:r>
          </a:p>
        </p:txBody>
      </p:sp>
    </p:spTree>
    <p:extLst>
      <p:ext uri="{BB962C8B-B14F-4D97-AF65-F5344CB8AC3E}">
        <p14:creationId xmlns:p14="http://schemas.microsoft.com/office/powerpoint/2010/main" val="219637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pic>
        <p:nvPicPr>
          <p:cNvPr id="27653" name="Picture 5" descr="image2"/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6324600" y="2092481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image1"/>
          <p:cNvPicPr>
            <a:picLocks noChangeAspect="1" noChangeArrowheads="1"/>
          </p:cNvPicPr>
          <p:nvPr/>
        </p:nvPicPr>
        <p:blipFill>
          <a:blip r:embed="rId4" cstate="print">
            <a:alphaModFix amt="50000"/>
          </a:blip>
          <a:srcRect/>
          <a:stretch>
            <a:fillRect/>
          </a:stretch>
        </p:blipFill>
        <p:spPr bwMode="auto">
          <a:xfrm>
            <a:off x="4349646" y="2111219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image1">
            <a:extLst>
              <a:ext uri="{FF2B5EF4-FFF2-40B4-BE49-F238E27FC236}">
                <a16:creationId xmlns:a16="http://schemas.microsoft.com/office/drawing/2014/main" id="{BD5855C1-7152-9E20-F692-DA905EA9A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87471"/>
            <a:ext cx="2286000" cy="1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image2">
            <a:extLst>
              <a:ext uri="{FF2B5EF4-FFF2-40B4-BE49-F238E27FC236}">
                <a16:creationId xmlns:a16="http://schemas.microsoft.com/office/drawing/2014/main" id="{E7A23E4C-6F91-B400-1358-56A3775B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181600"/>
            <a:ext cx="2286000" cy="1654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314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2727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43200" y="3054351"/>
            <a:ext cx="5233988" cy="3032126"/>
            <a:chOff x="768" y="1924"/>
            <a:chExt cx="3297" cy="1910"/>
          </a:xfrm>
        </p:grpSpPr>
        <p:sp>
          <p:nvSpPr>
            <p:cNvPr id="28680" name="Text Box 15"/>
            <p:cNvSpPr txBox="1">
              <a:spLocks noChangeArrowheads="1"/>
            </p:cNvSpPr>
            <p:nvPr/>
          </p:nvSpPr>
          <p:spPr bwMode="auto">
            <a:xfrm>
              <a:off x="768" y="3504"/>
              <a:ext cx="32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Step 2: match </a:t>
              </a:r>
              <a:r>
                <a:rPr lang="en-US" dirty="0" err="1"/>
                <a:t>keypoint</a:t>
              </a:r>
              <a:r>
                <a:rPr lang="en-US" dirty="0"/>
                <a:t> features</a:t>
              </a:r>
            </a:p>
          </p:txBody>
        </p:sp>
        <p:grpSp>
          <p:nvGrpSpPr>
            <p:cNvPr id="28681" name="Group 18"/>
            <p:cNvGrpSpPr>
              <a:grpSpLocks/>
            </p:cNvGrpSpPr>
            <p:nvPr/>
          </p:nvGrpSpPr>
          <p:grpSpPr bwMode="auto">
            <a:xfrm>
              <a:off x="2072" y="1924"/>
              <a:ext cx="1738" cy="954"/>
              <a:chOff x="2072" y="1924"/>
              <a:chExt cx="1738" cy="954"/>
            </a:xfrm>
          </p:grpSpPr>
          <p:sp>
            <p:nvSpPr>
              <p:cNvPr id="28682" name="Line 8"/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Line 9"/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10"/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Freeform 11"/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Line 12"/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Freeform 17"/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2727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2743200" y="5562600"/>
            <a:ext cx="523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2: match </a:t>
            </a:r>
            <a:r>
              <a:rPr lang="en-US" dirty="0" err="1"/>
              <a:t>keypoint</a:t>
            </a:r>
            <a:r>
              <a:rPr lang="en-US" dirty="0"/>
              <a:t> features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2743200" y="6034088"/>
            <a:ext cx="341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Step 3: align images</a:t>
            </a:r>
          </a:p>
        </p:txBody>
      </p:sp>
      <p:pic>
        <p:nvPicPr>
          <p:cNvPr id="29703" name="Picture 16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4" y="2133600"/>
            <a:ext cx="56911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good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Many fewer </a:t>
            </a:r>
            <a:r>
              <a:rPr lang="en-US" sz="1800" dirty="0" err="1"/>
              <a:t>keypoints</a:t>
            </a:r>
            <a:r>
              <a:rPr lang="en-US" sz="1800" dirty="0"/>
              <a:t>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</a:t>
            </a:r>
            <a:r>
              <a:rPr lang="en-US" sz="1800" dirty="0" err="1"/>
              <a:t>keypoint</a:t>
            </a:r>
            <a:r>
              <a:rPr lang="en-US" sz="1800" dirty="0"/>
              <a:t>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</a:t>
            </a:r>
            <a:r>
              <a:rPr lang="en-US" sz="1800" dirty="0" err="1"/>
              <a:t>keypoint</a:t>
            </a:r>
            <a:r>
              <a:rPr lang="en-US" sz="1800" dirty="0"/>
              <a:t> occupies a relatively small area of the image; robust to clutter and occlusion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same </a:t>
            </a:r>
            <a:r>
              <a:rPr lang="en-US" sz="1800" dirty="0" err="1"/>
              <a:t>keypoint</a:t>
            </a:r>
            <a:r>
              <a:rPr lang="en-US" sz="1800" dirty="0"/>
              <a:t> can be found in several images despite geometric and photometric transformations </a:t>
            </a:r>
          </a:p>
        </p:txBody>
      </p:sp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3124200" y="990600"/>
            <a:ext cx="5791200" cy="2133600"/>
            <a:chOff x="528" y="624"/>
            <a:chExt cx="4715" cy="1678"/>
          </a:xfrm>
        </p:grpSpPr>
        <p:pic>
          <p:nvPicPr>
            <p:cNvPr id="30725" name="Picture 9" descr="SIFT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10" descr="SIF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467E-034F-7DC9-364A-C31734DB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Keypoint</a:t>
            </a:r>
            <a:r>
              <a:rPr lang="en-US" dirty="0"/>
              <a:t> representations support very fast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A26B0-38B1-58FF-D2B5-7E1C5ADB8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some applications, GPU just isn’t available</a:t>
            </a:r>
          </a:p>
          <a:p>
            <a:r>
              <a:rPr lang="en-US" dirty="0"/>
              <a:t>	-too heavy; too much power;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And there isn’t much CPU either</a:t>
            </a:r>
          </a:p>
          <a:p>
            <a:endParaRPr lang="en-US" dirty="0"/>
          </a:p>
          <a:p>
            <a:r>
              <a:rPr lang="en-US" dirty="0"/>
              <a:t>Idea: reduce image to </a:t>
            </a:r>
            <a:r>
              <a:rPr lang="en-US" dirty="0" err="1"/>
              <a:t>keypoints</a:t>
            </a:r>
            <a:r>
              <a:rPr lang="en-US" dirty="0"/>
              <a:t>, work with those</a:t>
            </a:r>
          </a:p>
        </p:txBody>
      </p:sp>
    </p:spTree>
    <p:extLst>
      <p:ext uri="{BB962C8B-B14F-4D97-AF65-F5344CB8AC3E}">
        <p14:creationId xmlns:p14="http://schemas.microsoft.com/office/powerpoint/2010/main" val="20424387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47296</TotalTime>
  <Words>1610</Words>
  <Application>Microsoft Macintosh PowerPoint</Application>
  <PresentationFormat>Widescreen</PresentationFormat>
  <Paragraphs>277</Paragraphs>
  <Slides>44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 Unicode MS</vt:lpstr>
      <vt:lpstr>Arial</vt:lpstr>
      <vt:lpstr>Cambria Math</vt:lpstr>
      <vt:lpstr>Symbol</vt:lpstr>
      <vt:lpstr>Times New Roman</vt:lpstr>
      <vt:lpstr>Blank Presentation</vt:lpstr>
      <vt:lpstr>Image</vt:lpstr>
      <vt:lpstr>Corner detection</vt:lpstr>
      <vt:lpstr>Outline</vt:lpstr>
      <vt:lpstr>Why extract keypoints?</vt:lpstr>
      <vt:lpstr>Why extract keypoints?</vt:lpstr>
      <vt:lpstr>Why extract keypoints?</vt:lpstr>
      <vt:lpstr>Why extract keypoints?</vt:lpstr>
      <vt:lpstr>Why extract keypoints?</vt:lpstr>
      <vt:lpstr>Characteristics of good keypoints</vt:lpstr>
      <vt:lpstr>Keypoint representations support very fast methods</vt:lpstr>
      <vt:lpstr>Applications  </vt:lpstr>
      <vt:lpstr>Corner detection: Outline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Interpreting the second moment matrix</vt:lpstr>
      <vt:lpstr>Interpreting the second moment matrix</vt:lpstr>
      <vt:lpstr>Interpreting the second moment matrix</vt:lpstr>
      <vt:lpstr>Interpreting the second moment matrix</vt:lpstr>
      <vt:lpstr>Visualization of second moment matrices</vt:lpstr>
      <vt:lpstr>Visualization of second moment matrices</vt:lpstr>
      <vt:lpstr>Interpreting the eigenvalues</vt:lpstr>
      <vt:lpstr>Corner response function</vt:lpstr>
      <vt:lpstr>PowerPoint Presentation</vt:lpstr>
      <vt:lpstr>Outline</vt:lpstr>
      <vt:lpstr>The Harris corner detector</vt:lpstr>
      <vt:lpstr>The Harris corner detector</vt:lpstr>
      <vt:lpstr>Harris Detector: Example</vt:lpstr>
      <vt:lpstr>Harris Detector: Example</vt:lpstr>
      <vt:lpstr>Harris Detector: Example</vt:lpstr>
      <vt:lpstr>Harris Detector: Example</vt:lpstr>
      <vt:lpstr>Harris Detector: Example</vt:lpstr>
      <vt:lpstr>Outline</vt:lpstr>
      <vt:lpstr>Behavior w.r.t. image transformations</vt:lpstr>
      <vt:lpstr>Affine intensity change</vt:lpstr>
      <vt:lpstr>Image translation</vt:lpstr>
      <vt:lpstr>Image rotation</vt:lpstr>
      <vt:lpstr>Image scaling</vt:lpstr>
      <vt:lpstr>Image scaling</vt:lpstr>
      <vt:lpstr>Next: describing the image around a corner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1506</cp:revision>
  <cp:lastPrinted>2023-09-13T15:02:26Z</cp:lastPrinted>
  <dcterms:created xsi:type="dcterms:W3CDTF">2004-08-29T23:15:23Z</dcterms:created>
  <dcterms:modified xsi:type="dcterms:W3CDTF">2023-09-18T14:46:10Z</dcterms:modified>
</cp:coreProperties>
</file>