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3"/>
  </p:notesMasterIdLst>
  <p:handoutMasterIdLst>
    <p:handoutMasterId r:id="rId54"/>
  </p:handoutMasterIdLst>
  <p:sldIdLst>
    <p:sldId id="867" r:id="rId2"/>
    <p:sldId id="971" r:id="rId3"/>
    <p:sldId id="983" r:id="rId4"/>
    <p:sldId id="985" r:id="rId5"/>
    <p:sldId id="984" r:id="rId6"/>
    <p:sldId id="804" r:id="rId7"/>
    <p:sldId id="887" r:id="rId8"/>
    <p:sldId id="986" r:id="rId9"/>
    <p:sldId id="980" r:id="rId10"/>
    <p:sldId id="929" r:id="rId11"/>
    <p:sldId id="968" r:id="rId12"/>
    <p:sldId id="969" r:id="rId13"/>
    <p:sldId id="964" r:id="rId14"/>
    <p:sldId id="965" r:id="rId15"/>
    <p:sldId id="966" r:id="rId16"/>
    <p:sldId id="967" r:id="rId17"/>
    <p:sldId id="807" r:id="rId18"/>
    <p:sldId id="810" r:id="rId19"/>
    <p:sldId id="806" r:id="rId20"/>
    <p:sldId id="270" r:id="rId21"/>
    <p:sldId id="973" r:id="rId22"/>
    <p:sldId id="970" r:id="rId23"/>
    <p:sldId id="785" r:id="rId24"/>
    <p:sldId id="789" r:id="rId25"/>
    <p:sldId id="883" r:id="rId26"/>
    <p:sldId id="852" r:id="rId27"/>
    <p:sldId id="855" r:id="rId28"/>
    <p:sldId id="869" r:id="rId29"/>
    <p:sldId id="868" r:id="rId30"/>
    <p:sldId id="987" r:id="rId31"/>
    <p:sldId id="988" r:id="rId32"/>
    <p:sldId id="990" r:id="rId33"/>
    <p:sldId id="989" r:id="rId34"/>
    <p:sldId id="992" r:id="rId35"/>
    <p:sldId id="991" r:id="rId36"/>
    <p:sldId id="279" r:id="rId37"/>
    <p:sldId id="972" r:id="rId38"/>
    <p:sldId id="882" r:id="rId39"/>
    <p:sldId id="864" r:id="rId40"/>
    <p:sldId id="865" r:id="rId41"/>
    <p:sldId id="866" r:id="rId42"/>
    <p:sldId id="280" r:id="rId43"/>
    <p:sldId id="281" r:id="rId44"/>
    <p:sldId id="282" r:id="rId45"/>
    <p:sldId id="283" r:id="rId46"/>
    <p:sldId id="284" r:id="rId47"/>
    <p:sldId id="285" r:id="rId48"/>
    <p:sldId id="286" r:id="rId49"/>
    <p:sldId id="993" r:id="rId50"/>
    <p:sldId id="287" r:id="rId51"/>
    <p:sldId id="994" r:id="rId52"/>
  </p:sldIdLst>
  <p:sldSz cx="12192000" cy="68580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  <a:srgbClr val="969696"/>
    <a:srgbClr val="4D4D4D"/>
    <a:srgbClr val="B2B2B2"/>
    <a:srgbClr val="808080"/>
    <a:srgbClr val="C0C0C0"/>
    <a:srgbClr val="29292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44" autoAdjust="0"/>
    <p:restoredTop sz="86190" autoAdjust="0"/>
  </p:normalViewPr>
  <p:slideViewPr>
    <p:cSldViewPr>
      <p:cViewPr varScale="1">
        <p:scale>
          <a:sx n="109" d="100"/>
          <a:sy n="109" d="100"/>
        </p:scale>
        <p:origin x="1024" y="1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8666A63B-5894-462D-9BB2-25D1A12C63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263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13E03037-2603-4A69-8D69-F511447106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987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3B666A-61BC-4F7B-982A-78CDA277F1B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3905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EEFC11-4B9B-48CA-AEBE-0F1C0C232B19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145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997B65-D076-441D-8C47-794EDC6212C7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71DB8B-7C23-48FA-98B8-2D7BFC9853C7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41168E-9206-488A-BE7E-006F3F2737DE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E58C0A-1049-44B4-82C4-AAB29F6ADC3D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247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44DC87-114E-40EC-8912-056E0E39B0B4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4951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41168E-9206-488A-BE7E-006F3F2737DE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328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D2C9FA-FC19-4E88-8FFB-CB05EFD15053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577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9E1CB1-140F-4079-92BB-E2422AD87009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7996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9E1CB1-140F-4079-92BB-E2422AD87009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637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3B666A-61BC-4F7B-982A-78CDA277F1B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7345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ED005D-BF42-4A1E-A299-C10B49C71AD6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3B666A-61BC-4F7B-982A-78CDA277F1B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062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3B666A-61BC-4F7B-982A-78CDA277F1B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55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ADCD1D-5907-4682-8D0C-FF1DFDD74C09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859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8C4111-4B8E-4DCE-881B-D7BFD704811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2225" cy="3584575"/>
          </a:xfrm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602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02FFAE-831E-44F1-A90D-20F3FF7C2A8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56E141-BC8E-4290-93F6-7B1910B7B960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The area under the first derivative of Gaussian from –infinity to 0 is equal to the value of the Gaussian at zero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392448-6403-4071-AAE7-491CBC73423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0A414-3CEA-40E2-97A8-4EEFE4EFC6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B816D-2242-4CEE-96CC-E0DB910C62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B188B-E1B7-4ADA-BCA1-4D67A01F44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8D1D6-2162-400A-89FD-865EAD3E04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Text"/>
          <p:cNvSpPr txBox="1">
            <a:spLocks noGrp="1"/>
          </p:cNvSpPr>
          <p:nvPr>
            <p:ph type="title"/>
          </p:nvPr>
        </p:nvSpPr>
        <p:spPr>
          <a:xfrm>
            <a:off x="1190625" y="178594"/>
            <a:ext cx="9810750" cy="1714500"/>
          </a:xfrm>
          <a:prstGeom prst="rect">
            <a:avLst/>
          </a:prstGeom>
        </p:spPr>
        <p:txBody>
          <a:bodyPr anchor="ctr"/>
          <a:lstStyle>
            <a:lvl1pPr indent="0">
              <a:lnSpc>
                <a:spcPts val="4008"/>
              </a:lnSpc>
              <a:tabLst>
                <a:tab pos="857220" algn="l"/>
              </a:tabLst>
              <a:defRPr sz="3375">
                <a:latin typeface="+mn-lt"/>
                <a:ea typeface="+mn-ea"/>
                <a:cs typeface="+mn-cs"/>
                <a:sym typeface="Times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45" name="Body Level One…"/>
          <p:cNvSpPr txBox="1">
            <a:spLocks noGrp="1"/>
          </p:cNvSpPr>
          <p:nvPr>
            <p:ph type="body" idx="1"/>
          </p:nvPr>
        </p:nvSpPr>
        <p:spPr>
          <a:xfrm>
            <a:off x="1190625" y="1946672"/>
            <a:ext cx="9810750" cy="4018359"/>
          </a:xfrm>
          <a:prstGeom prst="rect">
            <a:avLst/>
          </a:prstGeom>
        </p:spPr>
        <p:txBody>
          <a:bodyPr anchor="ctr"/>
          <a:lstStyle>
            <a:lvl1pPr marL="557368" indent="-334134" algn="l">
              <a:buSzPct val="171429"/>
              <a:buFont typeface="Gill Sans"/>
              <a:buChar char="•"/>
              <a:tabLst>
                <a:tab pos="1009019" algn="l"/>
              </a:tabLst>
            </a:lvl1pPr>
            <a:lvl2pPr marL="835474" indent="-290782" algn="l">
              <a:buSzPct val="171429"/>
              <a:buFont typeface="Gill Sans"/>
              <a:buChar char="•"/>
              <a:tabLst>
                <a:tab pos="1285829" algn="l"/>
              </a:tabLst>
            </a:lvl2pPr>
            <a:lvl3pPr marL="1148002" indent="-290782" algn="l">
              <a:buSzPct val="171429"/>
              <a:buFont typeface="Gill Sans"/>
              <a:buChar char="•"/>
              <a:tabLst>
                <a:tab pos="1598357" algn="l"/>
              </a:tabLst>
              <a:defRPr>
                <a:solidFill>
                  <a:srgbClr val="000000"/>
                </a:solidFill>
              </a:defRPr>
            </a:lvl3pPr>
            <a:lvl4pPr marL="1460530" indent="-290782" algn="l">
              <a:buSzPct val="171429"/>
              <a:buFont typeface="Gill Sans"/>
              <a:buChar char="•"/>
              <a:tabLst>
                <a:tab pos="1910885" algn="l"/>
              </a:tabLst>
              <a:defRPr>
                <a:solidFill>
                  <a:srgbClr val="000000"/>
                </a:solidFill>
              </a:defRPr>
            </a:lvl4pPr>
            <a:lvl5pPr marL="1781987" indent="-290782" algn="l">
              <a:buSzPct val="171429"/>
              <a:buFont typeface="Gill Sans"/>
              <a:buChar char="•"/>
              <a:tabLst>
                <a:tab pos="2232343" algn="l"/>
              </a:tabLst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b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050696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A0538-4285-485A-A334-8F3AE93901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695C0-2CFE-436C-B571-7291FA0F7F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72C60-F00C-47A6-A537-20C3C26DB8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3B81F-EC77-4CFF-9A3D-C9C2DBFD38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16576-1991-4868-8BF1-B3F46EC284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2F417-01D2-40F3-843C-F7D5ABC104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23136-F41E-408D-B0E9-423E533130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BEF7C-D6FD-4214-BB7D-D2117E6948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BC9A4009-A7C3-49D8-A61B-48D5AC67AA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 userDrawn="1"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bc.ca/~lowe/papers/ijcv04.pd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hyperlink" Target="https://web.eecs.umich.edu/~justincj/slides/eecs442/WI2021/442_WI2021_detectors.pptx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7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hyperlink" Target="http://www.hms.harvard.edu/bss/neuro/bornlab/qmbc/beta/day4/marr-hildreth-edge-prsl1980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eb.eecs.umich.edu/~justincj/slides/eecs442/WI2021/442_WI2021_detectors.pptx" TargetMode="Externa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eb.eecs.umich.edu/~justincj/slides/eecs442/WI2021/442_WI2021_detectors.pptx" TargetMode="Externa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eb.eecs.umich.edu/~justincj/slides/eecs442/WI2021/442_WI2021_detectors.pptx" TargetMode="Externa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w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bc.ca/~lowe/papers/ijcv04.pdf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hyperlink" Target="http://www-staff.informatik.uni-frankfurt.de/asa/seminare/Literatur/L99-Lowe_SIFT_1999.pdf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"/><Relationship Id="rId2" Type="http://schemas.openxmlformats.org/officeDocument/2006/relationships/image" Target="../media/image61.tif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"/><Relationship Id="rId2" Type="http://schemas.openxmlformats.org/officeDocument/2006/relationships/image" Target="../media/image61.tif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"/><Relationship Id="rId2" Type="http://schemas.openxmlformats.org/officeDocument/2006/relationships/image" Target="../media/image61.tif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1.t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nada.kth.se/cvap/abstracts/cvap198.html" TargetMode="External"/><Relationship Id="rId4" Type="http://schemas.openxmlformats.org/officeDocument/2006/relationships/hyperlink" Target="https://hal.inria.fr/inria-00548276/file/mikolajcICCV2001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SIFT </a:t>
            </a:r>
            <a:r>
              <a:rPr lang="en-US" dirty="0" err="1"/>
              <a:t>keypoint</a:t>
            </a:r>
            <a:r>
              <a:rPr lang="en-US" dirty="0"/>
              <a:t> detection</a:t>
            </a:r>
          </a:p>
        </p:txBody>
      </p:sp>
      <p:pic>
        <p:nvPicPr>
          <p:cNvPr id="4" name="Picture 3" descr="SIFT_fa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222" y="1219200"/>
            <a:ext cx="5790178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905000" y="6000819"/>
            <a:ext cx="8686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/>
            <a:r>
              <a:rPr lang="en-US" sz="2000" dirty="0"/>
              <a:t>D. Lowe, </a:t>
            </a:r>
            <a:r>
              <a:rPr lang="en-US" sz="2000" dirty="0">
                <a:hlinkClick r:id="rId3"/>
              </a:rPr>
              <a:t>Distinctive image features from scale-invariant keypoints</a:t>
            </a:r>
            <a:r>
              <a:rPr lang="en-US" sz="2000" dirty="0"/>
              <a:t>, </a:t>
            </a:r>
            <a:br>
              <a:rPr lang="en-US" sz="2000" dirty="0"/>
            </a:br>
            <a:r>
              <a:rPr lang="en-US" sz="2000" i="1" dirty="0"/>
              <a:t>IJCV</a:t>
            </a:r>
            <a:r>
              <a:rPr lang="en-US" sz="2000" dirty="0"/>
              <a:t> 60 (2), pp. 91-110, 2004 </a:t>
            </a:r>
          </a:p>
        </p:txBody>
      </p:sp>
    </p:spTree>
    <p:extLst>
      <p:ext uri="{BB962C8B-B14F-4D97-AF65-F5344CB8AC3E}">
        <p14:creationId xmlns:p14="http://schemas.microsoft.com/office/powerpoint/2010/main" val="229920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91BC-1CAE-49D2-88B4-895FAD1B5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Laplacian of Gaussian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FFCDC3-4682-4A2C-8209-7E940C6EC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600200"/>
            <a:ext cx="1828800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72ED93-31CB-41D3-8591-48E3C12610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798807"/>
            <a:ext cx="1828800" cy="182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297921B-3BAB-4A95-AAF5-B15F78514173}"/>
                  </a:ext>
                </a:extLst>
              </p:cNvPr>
              <p:cNvSpPr txBox="1"/>
              <p:nvPr/>
            </p:nvSpPr>
            <p:spPr>
              <a:xfrm>
                <a:off x="2695908" y="2016130"/>
                <a:ext cx="791883" cy="89287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297921B-3BAB-4A95-AAF5-B15F785141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5908" y="2016130"/>
                <a:ext cx="791883" cy="892873"/>
              </a:xfrm>
              <a:prstGeom prst="rect">
                <a:avLst/>
              </a:prstGeom>
              <a:blipFill>
                <a:blip r:embed="rId4"/>
                <a:stretch>
                  <a:fillRect l="-12500" r="-6250" b="-16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E3A97F5-0C84-4E6B-98C4-6B63D194CCB1}"/>
                  </a:ext>
                </a:extLst>
              </p:cNvPr>
              <p:cNvSpPr txBox="1"/>
              <p:nvPr/>
            </p:nvSpPr>
            <p:spPr>
              <a:xfrm>
                <a:off x="2695907" y="4245708"/>
                <a:ext cx="787010" cy="819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E3A97F5-0C84-4E6B-98C4-6B63D194CC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5907" y="4245708"/>
                <a:ext cx="787010" cy="819263"/>
              </a:xfrm>
              <a:prstGeom prst="rect">
                <a:avLst/>
              </a:prstGeom>
              <a:blipFill>
                <a:blip r:embed="rId5"/>
                <a:stretch>
                  <a:fillRect l="-7937" r="-7937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51217D95-EA14-4E57-96BC-14FBAD64BD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01929"/>
            <a:ext cx="1828800" cy="182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2C5DB03-06D3-4C21-B2CD-C6F9B9A1B48E}"/>
                  </a:ext>
                </a:extLst>
              </p:cNvPr>
              <p:cNvSpPr txBox="1"/>
              <p:nvPr/>
            </p:nvSpPr>
            <p:spPr>
              <a:xfrm>
                <a:off x="375004" y="2209293"/>
                <a:ext cx="198719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Gaussian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2C5DB03-06D3-4C21-B2CD-C6F9B9A1B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04" y="2209293"/>
                <a:ext cx="1987196" cy="461665"/>
              </a:xfrm>
              <a:prstGeom prst="rect">
                <a:avLst/>
              </a:prstGeom>
              <a:blipFill>
                <a:blip r:embed="rId7"/>
                <a:stretch>
                  <a:fillRect t="-10811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C4B5AC99-E526-4077-8D62-9CF1CA3E90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822" y="3798808"/>
            <a:ext cx="1828800" cy="182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D397A13-D015-452A-A51C-23EF18C2163D}"/>
                  </a:ext>
                </a:extLst>
              </p:cNvPr>
              <p:cNvSpPr txBox="1"/>
              <p:nvPr/>
            </p:nvSpPr>
            <p:spPr>
              <a:xfrm>
                <a:off x="5462556" y="2016129"/>
                <a:ext cx="975139" cy="9382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D397A13-D015-452A-A51C-23EF18C216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2556" y="2016129"/>
                <a:ext cx="975139" cy="938206"/>
              </a:xfrm>
              <a:prstGeom prst="rect">
                <a:avLst/>
              </a:prstGeom>
              <a:blipFill>
                <a:blip r:embed="rId9"/>
                <a:stretch>
                  <a:fillRect l="-6410" r="-5128" b="-1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5BC8B3-7A57-4D05-835F-9BAEE5368AAB}"/>
                  </a:ext>
                </a:extLst>
              </p:cNvPr>
              <p:cNvSpPr txBox="1"/>
              <p:nvPr/>
            </p:nvSpPr>
            <p:spPr>
              <a:xfrm>
                <a:off x="5462556" y="4177067"/>
                <a:ext cx="970266" cy="8645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5BC8B3-7A57-4D05-835F-9BAEE5368A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2556" y="4177067"/>
                <a:ext cx="970266" cy="864596"/>
              </a:xfrm>
              <a:prstGeom prst="rect">
                <a:avLst/>
              </a:prstGeom>
              <a:blipFill>
                <a:blip r:embed="rId10"/>
                <a:stretch>
                  <a:fillRect l="-6410" r="-5128" b="-11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4C0F5843-16F9-49FF-9A06-7213F2EB68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822" y="1569230"/>
            <a:ext cx="1828800" cy="182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23050FB-09F1-664E-8CAE-36C2406BC83D}"/>
                  </a:ext>
                </a:extLst>
              </p:cNvPr>
              <p:cNvSpPr txBox="1"/>
              <p:nvPr/>
            </p:nvSpPr>
            <p:spPr>
              <a:xfrm>
                <a:off x="9235687" y="4682341"/>
                <a:ext cx="2595711" cy="10722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32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32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sz="32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23050FB-09F1-664E-8CAE-36C2406BC8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5687" y="4682341"/>
                <a:ext cx="2595711" cy="1072281"/>
              </a:xfrm>
              <a:prstGeom prst="rect">
                <a:avLst/>
              </a:prstGeom>
              <a:blipFill>
                <a:blip r:embed="rId12"/>
                <a:stretch>
                  <a:fillRect l="-2913" r="-1942" b="-10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FA1F4047-2452-FD4A-9902-79B1BA08E52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777" y="2676648"/>
            <a:ext cx="1828800" cy="18288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C72522F-6EDD-4146-944A-0CE6C044F67D}"/>
              </a:ext>
            </a:extLst>
          </p:cNvPr>
          <p:cNvSpPr txBox="1"/>
          <p:nvPr/>
        </p:nvSpPr>
        <p:spPr>
          <a:xfrm>
            <a:off x="8473705" y="3298661"/>
            <a:ext cx="791883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508745F-0DF5-CB40-9158-B75DFC56B2DB}"/>
              </a:ext>
            </a:extLst>
          </p:cNvPr>
          <p:cNvCxnSpPr>
            <a:cxnSpLocks/>
            <a:stCxn id="25" idx="3"/>
            <a:endCxn id="29" idx="0"/>
          </p:cNvCxnSpPr>
          <p:nvPr/>
        </p:nvCxnSpPr>
        <p:spPr bwMode="auto">
          <a:xfrm>
            <a:off x="8261622" y="2483630"/>
            <a:ext cx="608025" cy="81503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5BFBCC-4432-D14F-BA24-2E48AAFD09B5}"/>
              </a:ext>
            </a:extLst>
          </p:cNvPr>
          <p:cNvCxnSpPr>
            <a:cxnSpLocks/>
            <a:stCxn id="8" idx="3"/>
            <a:endCxn id="29" idx="2"/>
          </p:cNvCxnSpPr>
          <p:nvPr/>
        </p:nvCxnSpPr>
        <p:spPr bwMode="auto">
          <a:xfrm flipV="1">
            <a:off x="8261622" y="3883436"/>
            <a:ext cx="608025" cy="8297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6C9A7A8-8E71-2C46-83AE-A47E3C295CC3}"/>
              </a:ext>
            </a:extLst>
          </p:cNvPr>
          <p:cNvCxnSpPr>
            <a:cxnSpLocks/>
            <a:stCxn id="29" idx="3"/>
            <a:endCxn id="21" idx="1"/>
          </p:cNvCxnSpPr>
          <p:nvPr/>
        </p:nvCxnSpPr>
        <p:spPr bwMode="auto">
          <a:xfrm flipV="1">
            <a:off x="9265588" y="3591048"/>
            <a:ext cx="266189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9C92503-942A-F84E-8456-E34A3E02C37F}"/>
              </a:ext>
            </a:extLst>
          </p:cNvPr>
          <p:cNvSpPr txBox="1"/>
          <p:nvPr/>
        </p:nvSpPr>
        <p:spPr>
          <a:xfrm>
            <a:off x="149184" y="6414376"/>
            <a:ext cx="2940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14"/>
              </a:rPr>
              <a:t>J. Johnson and D. </a:t>
            </a:r>
            <a:r>
              <a:rPr lang="en-US" sz="1400" dirty="0" err="1">
                <a:hlinkClick r:id="rId14"/>
              </a:rPr>
              <a:t>Fouhey</a:t>
            </a:r>
            <a:endParaRPr 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12B4D0-FB02-6A43-9458-0FB3598C1FCC}"/>
              </a:ext>
            </a:extLst>
          </p:cNvPr>
          <p:cNvSpPr txBox="1"/>
          <p:nvPr/>
        </p:nvSpPr>
        <p:spPr>
          <a:xfrm>
            <a:off x="8915400" y="6152766"/>
            <a:ext cx="3265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Is this filter separable?</a:t>
            </a:r>
          </a:p>
        </p:txBody>
      </p:sp>
    </p:spTree>
    <p:extLst>
      <p:ext uri="{BB962C8B-B14F-4D97-AF65-F5344CB8AC3E}">
        <p14:creationId xmlns:p14="http://schemas.microsoft.com/office/powerpoint/2010/main" val="315683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18" grpId="0"/>
      <p:bldP spid="20" grpId="0"/>
      <p:bldP spid="29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Scale-normalized Laplacian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60" name="Rectangle 9"/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You need to multiply the </a:t>
                </a:r>
                <a:r>
                  <a:rPr lang="en-US" dirty="0" err="1"/>
                  <a:t>LoG</a:t>
                </a:r>
                <a:r>
                  <a:rPr lang="en-US" dirty="0"/>
                  <a:t>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to make responses comparable across scales </a:t>
                </a:r>
              </a:p>
            </p:txBody>
          </p:sp>
        </mc:Choice>
        <mc:Fallback xmlns="">
          <p:sp>
            <p:nvSpPr>
              <p:cNvPr id="19460" name="Rectangle 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461" name="Picture 5" descr="log_col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182880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 descr="lo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43800" y="2293938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D8EA177-104C-EB42-972E-C0C9420201A1}"/>
                  </a:ext>
                </a:extLst>
              </p:cNvPr>
              <p:cNvSpPr txBox="1"/>
              <p:nvPr/>
            </p:nvSpPr>
            <p:spPr>
              <a:xfrm>
                <a:off x="3653485" y="4914900"/>
                <a:ext cx="5693866" cy="12559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6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36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600" i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norm</m:t>
                          </m:r>
                        </m:sub>
                        <m:sup>
                          <m: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36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36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sz="36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3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sz="36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6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3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36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sz="36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36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sz="36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  <m: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D8EA177-104C-EB42-972E-C0C9420201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3485" y="4914900"/>
                <a:ext cx="5693866" cy="1255921"/>
              </a:xfrm>
              <a:prstGeom prst="rect">
                <a:avLst/>
              </a:prstGeom>
              <a:blipFill>
                <a:blip r:embed="rId6"/>
                <a:stretch>
                  <a:fillRect l="-1339" b="-7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6772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 detection with </a:t>
            </a:r>
            <a:r>
              <a:rPr lang="en-US" dirty="0" err="1"/>
              <a:t>LoG</a:t>
            </a:r>
            <a:endParaRPr lang="en-US" dirty="0"/>
          </a:p>
        </p:txBody>
      </p:sp>
      <p:sp>
        <p:nvSpPr>
          <p:cNvPr id="16392" name="Text Box 12"/>
          <p:cNvSpPr txBox="1">
            <a:spLocks noChangeArrowheads="1"/>
          </p:cNvSpPr>
          <p:nvPr/>
        </p:nvSpPr>
        <p:spPr bwMode="auto">
          <a:xfrm>
            <a:off x="8547100" y="1271586"/>
            <a:ext cx="71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Edge</a:t>
            </a:r>
          </a:p>
        </p:txBody>
      </p:sp>
      <p:sp>
        <p:nvSpPr>
          <p:cNvPr id="16394" name="Text Box 14"/>
          <p:cNvSpPr txBox="1">
            <a:spLocks noChangeArrowheads="1"/>
          </p:cNvSpPr>
          <p:nvPr/>
        </p:nvSpPr>
        <p:spPr bwMode="auto">
          <a:xfrm>
            <a:off x="-44450" y="5454649"/>
            <a:ext cx="65214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Edge = </a:t>
            </a:r>
            <a:r>
              <a:rPr lang="en-US" sz="2400" i="1" dirty="0">
                <a:solidFill>
                  <a:srgbClr val="0000FF"/>
                </a:solidFill>
              </a:rPr>
              <a:t>local maximum </a:t>
            </a:r>
            <a:r>
              <a:rPr lang="en-US" sz="2400" dirty="0"/>
              <a:t>of derivative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30A256-ED8F-D141-9604-FDF71B7FAF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80" b="33150"/>
          <a:stretch/>
        </p:blipFill>
        <p:spPr>
          <a:xfrm>
            <a:off x="6400800" y="2766422"/>
            <a:ext cx="5486400" cy="13226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9B9FCF-B726-DE44-87C0-ACF88448C2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2" b="63856"/>
          <a:stretch/>
        </p:blipFill>
        <p:spPr>
          <a:xfrm>
            <a:off x="3111500" y="914400"/>
            <a:ext cx="5511800" cy="1295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392328-3398-4C4E-808B-B120E757D8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31" b="32325"/>
          <a:stretch/>
        </p:blipFill>
        <p:spPr>
          <a:xfrm>
            <a:off x="431800" y="2701334"/>
            <a:ext cx="5511800" cy="1387725"/>
          </a:xfrm>
          <a:prstGeom prst="rect">
            <a:avLst/>
          </a:prstGeom>
        </p:spPr>
      </p:pic>
      <p:sp>
        <p:nvSpPr>
          <p:cNvPr id="19" name="Text Box 14">
            <a:extLst>
              <a:ext uri="{FF2B5EF4-FFF2-40B4-BE49-F238E27FC236}">
                <a16:creationId xmlns:a16="http://schemas.microsoft.com/office/drawing/2014/main" id="{82B0555D-7275-9E4D-BE15-7685E6626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9776" y="5501029"/>
            <a:ext cx="48510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Edge = </a:t>
            </a:r>
            <a:r>
              <a:rPr lang="en-US" sz="2400" i="1" dirty="0">
                <a:solidFill>
                  <a:srgbClr val="0000FF"/>
                </a:solidFill>
              </a:rPr>
              <a:t>zero-crossing</a:t>
            </a:r>
            <a:r>
              <a:rPr lang="en-US" sz="2400" dirty="0"/>
              <a:t> of Laplacian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F4D3ECB-FE39-2447-B3FD-E0928E5F4BE0}"/>
                  </a:ext>
                </a:extLst>
              </p:cNvPr>
              <p:cNvSpPr txBox="1"/>
              <p:nvPr/>
            </p:nvSpPr>
            <p:spPr>
              <a:xfrm>
                <a:off x="8186091" y="2811213"/>
                <a:ext cx="970266" cy="8645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F4D3ECB-FE39-2447-B3FD-E0928E5F4B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6091" y="2811213"/>
                <a:ext cx="970266" cy="864596"/>
              </a:xfrm>
              <a:prstGeom prst="rect">
                <a:avLst/>
              </a:prstGeom>
              <a:blipFill>
                <a:blip r:embed="rId5"/>
                <a:stretch>
                  <a:fillRect l="-7792" r="-5195" b="-11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A16B1FC-59C4-6140-9831-96394F30B620}"/>
                  </a:ext>
                </a:extLst>
              </p:cNvPr>
              <p:cNvSpPr txBox="1"/>
              <p:nvPr/>
            </p:nvSpPr>
            <p:spPr>
              <a:xfrm>
                <a:off x="2032000" y="2861559"/>
                <a:ext cx="838200" cy="8192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A16B1FC-59C4-6140-9831-96394F30B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000" y="2861559"/>
                <a:ext cx="838200" cy="819263"/>
              </a:xfrm>
              <a:prstGeom prst="rect">
                <a:avLst/>
              </a:prstGeom>
              <a:blipFill>
                <a:blip r:embed="rId6"/>
                <a:stretch>
                  <a:fillRect l="-4478" r="-2985"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A5AC3B73-AA8E-944C-853C-9E59953E69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49"/>
          <a:stretch/>
        </p:blipFill>
        <p:spPr>
          <a:xfrm>
            <a:off x="6400800" y="4133850"/>
            <a:ext cx="5486400" cy="142875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050A2CB-88E4-AB44-A877-8FDFF59FDFFD}"/>
              </a:ext>
            </a:extLst>
          </p:cNvPr>
          <p:cNvSpPr/>
          <p:nvPr/>
        </p:nvSpPr>
        <p:spPr>
          <a:xfrm>
            <a:off x="457200" y="6259880"/>
            <a:ext cx="11277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D. Marr and E. Hildreth, </a:t>
            </a:r>
            <a:r>
              <a:rPr lang="en-US" sz="1600" dirty="0">
                <a:hlinkClick r:id="rId7"/>
              </a:rPr>
              <a:t>Theory of Edge Detection</a:t>
            </a:r>
            <a:r>
              <a:rPr lang="en-US" sz="1600" dirty="0"/>
              <a:t>, Proc. of the Royal Society of London. Series B, Biological Sciences, 207 (1167): 187–217, 1980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05CACE2-001C-DC4F-8524-87884AE429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87"/>
          <a:stretch/>
        </p:blipFill>
        <p:spPr>
          <a:xfrm>
            <a:off x="407773" y="4088377"/>
            <a:ext cx="5511800" cy="1455710"/>
          </a:xfrm>
          <a:prstGeom prst="rect">
            <a:avLst/>
          </a:prstGeom>
        </p:spPr>
      </p:pic>
      <p:sp>
        <p:nvSpPr>
          <p:cNvPr id="26" name="Text Box 14">
            <a:extLst>
              <a:ext uri="{FF2B5EF4-FFF2-40B4-BE49-F238E27FC236}">
                <a16:creationId xmlns:a16="http://schemas.microsoft.com/office/drawing/2014/main" id="{7FCCA349-000B-3648-97E8-6BE1FDE29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0" y="2285705"/>
            <a:ext cx="40830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Derivative of Gaussian</a:t>
            </a:r>
          </a:p>
        </p:txBody>
      </p:sp>
      <p:sp>
        <p:nvSpPr>
          <p:cNvPr id="27" name="Text Box 14">
            <a:extLst>
              <a:ext uri="{FF2B5EF4-FFF2-40B4-BE49-F238E27FC236}">
                <a16:creationId xmlns:a16="http://schemas.microsoft.com/office/drawing/2014/main" id="{FD305FCC-5D58-EE44-A90B-729EE546B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2475" y="2264718"/>
            <a:ext cx="40830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Laplacian of Gaussian</a:t>
            </a:r>
          </a:p>
        </p:txBody>
      </p:sp>
    </p:spTree>
    <p:extLst>
      <p:ext uri="{BB962C8B-B14F-4D97-AF65-F5344CB8AC3E}">
        <p14:creationId xmlns:p14="http://schemas.microsoft.com/office/powerpoint/2010/main" val="101516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4" grpId="0"/>
      <p:bldP spid="19" grpId="0"/>
      <p:bldP spid="21" grpId="0"/>
      <p:bldP spid="22" grpId="0"/>
      <p:bldP spid="24" grpId="0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Chart, histogram&#10;&#10;Description automatically generated">
            <a:extLst>
              <a:ext uri="{FF2B5EF4-FFF2-40B4-BE49-F238E27FC236}">
                <a16:creationId xmlns:a16="http://schemas.microsoft.com/office/drawing/2014/main" id="{73E6ED76-0BE1-4E15-993E-072EC5EBB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432" y="1127002"/>
            <a:ext cx="5667768" cy="56677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980F62B-E736-4932-B168-BB1B7CF31555}"/>
                  </a:ext>
                </a:extLst>
              </p:cNvPr>
              <p:cNvSpPr txBox="1"/>
              <p:nvPr/>
            </p:nvSpPr>
            <p:spPr>
              <a:xfrm>
                <a:off x="2581515" y="2641932"/>
                <a:ext cx="30707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980F62B-E736-4932-B168-BB1B7CF315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1515" y="2641932"/>
                <a:ext cx="307071" cy="430887"/>
              </a:xfrm>
              <a:prstGeom prst="rect">
                <a:avLst/>
              </a:prstGeom>
              <a:blipFill>
                <a:blip r:embed="rId3"/>
                <a:stretch>
                  <a:fillRect l="-36000" r="-32000" b="-3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DF5D528-E85A-4384-BA90-F46762512914}"/>
                  </a:ext>
                </a:extLst>
              </p:cNvPr>
              <p:cNvSpPr txBox="1"/>
              <p:nvPr/>
            </p:nvSpPr>
            <p:spPr>
              <a:xfrm>
                <a:off x="1850365" y="4798104"/>
                <a:ext cx="1510605" cy="8645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DF5D528-E85A-4384-BA90-F46762512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0365" y="4798104"/>
                <a:ext cx="1510605" cy="864596"/>
              </a:xfrm>
              <a:prstGeom prst="rect">
                <a:avLst/>
              </a:prstGeom>
              <a:blipFill>
                <a:blip r:embed="rId4"/>
                <a:stretch>
                  <a:fillRect l="-7500" r="-3333" b="-11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63625C50-0AD8-4BBB-9616-F6CDA2F82F9F}"/>
              </a:ext>
            </a:extLst>
          </p:cNvPr>
          <p:cNvGrpSpPr/>
          <p:nvPr/>
        </p:nvGrpSpPr>
        <p:grpSpPr>
          <a:xfrm>
            <a:off x="5379501" y="2641931"/>
            <a:ext cx="1387813" cy="0"/>
            <a:chOff x="3657600" y="2641931"/>
            <a:chExt cx="1387813" cy="0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974B893-F591-4C9F-86CF-82C9370D551A}"/>
                </a:ext>
              </a:extLst>
            </p:cNvPr>
            <p:cNvCxnSpPr>
              <a:cxnSpLocks/>
            </p:cNvCxnSpPr>
            <p:nvPr/>
          </p:nvCxnSpPr>
          <p:spPr>
            <a:xfrm>
              <a:off x="3657600" y="2641931"/>
              <a:ext cx="564204" cy="0"/>
            </a:xfrm>
            <a:prstGeom prst="straightConnector1">
              <a:avLst/>
            </a:prstGeom>
            <a:ln w="1270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8721EA6-3C2F-44CD-9EDC-F46C6D98D2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81209" y="2641931"/>
              <a:ext cx="564204" cy="0"/>
            </a:xfrm>
            <a:prstGeom prst="straightConnector1">
              <a:avLst/>
            </a:prstGeom>
            <a:ln w="1270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F86D8B0A-AB13-2048-A9C8-777B4BDB1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Blob detection with </a:t>
            </a:r>
            <a:r>
              <a:rPr lang="en-US" dirty="0" err="1"/>
              <a:t>LoG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77B63F-96FC-0849-91BC-6FA8338FA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Let’s convolve a 1D “blob” with the Laplacian: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E4FEDE-514D-414A-BEEC-E3C73179983C}"/>
              </a:ext>
            </a:extLst>
          </p:cNvPr>
          <p:cNvSpPr txBox="1"/>
          <p:nvPr/>
        </p:nvSpPr>
        <p:spPr>
          <a:xfrm>
            <a:off x="149184" y="6414376"/>
            <a:ext cx="2940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5"/>
              </a:rPr>
              <a:t>J. Johnson and D. </a:t>
            </a:r>
            <a:r>
              <a:rPr lang="en-US" sz="1400" dirty="0" err="1">
                <a:hlinkClick r:id="rId5"/>
              </a:rPr>
              <a:t>Fouhey</a:t>
            </a:r>
            <a:endParaRPr lang="en-US" sz="1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65FE22D-A574-A843-831B-29D48E07F028}"/>
              </a:ext>
            </a:extLst>
          </p:cNvPr>
          <p:cNvSpPr/>
          <p:nvPr/>
        </p:nvSpPr>
        <p:spPr bwMode="auto">
          <a:xfrm>
            <a:off x="3505200" y="3810000"/>
            <a:ext cx="49530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BF56EE-E7FC-C242-ACDC-993AFEF6D98D}"/>
              </a:ext>
            </a:extLst>
          </p:cNvPr>
          <p:cNvSpPr/>
          <p:nvPr/>
        </p:nvSpPr>
        <p:spPr bwMode="auto">
          <a:xfrm>
            <a:off x="3619500" y="6138672"/>
            <a:ext cx="49530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94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hart, histogram&#10;&#10;Description automatically generated">
            <a:extLst>
              <a:ext uri="{FF2B5EF4-FFF2-40B4-BE49-F238E27FC236}">
                <a16:creationId xmlns:a16="http://schemas.microsoft.com/office/drawing/2014/main" id="{DE4E634C-D8D7-4F0B-8B27-6CCCE17CE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432" y="1127002"/>
            <a:ext cx="5667768" cy="56677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980F62B-E736-4932-B168-BB1B7CF31555}"/>
                  </a:ext>
                </a:extLst>
              </p:cNvPr>
              <p:cNvSpPr txBox="1"/>
              <p:nvPr/>
            </p:nvSpPr>
            <p:spPr>
              <a:xfrm>
                <a:off x="2581515" y="2641932"/>
                <a:ext cx="30707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980F62B-E736-4932-B168-BB1B7CF315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1515" y="2641932"/>
                <a:ext cx="307071" cy="430887"/>
              </a:xfrm>
              <a:prstGeom prst="rect">
                <a:avLst/>
              </a:prstGeom>
              <a:blipFill>
                <a:blip r:embed="rId3"/>
                <a:stretch>
                  <a:fillRect l="-36000" r="-32000" b="-3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DF5D528-E85A-4384-BA90-F46762512914}"/>
                  </a:ext>
                </a:extLst>
              </p:cNvPr>
              <p:cNvSpPr txBox="1"/>
              <p:nvPr/>
            </p:nvSpPr>
            <p:spPr>
              <a:xfrm>
                <a:off x="1850365" y="4798104"/>
                <a:ext cx="1510605" cy="8645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DF5D528-E85A-4384-BA90-F46762512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0365" y="4798104"/>
                <a:ext cx="1510605" cy="864596"/>
              </a:xfrm>
              <a:prstGeom prst="rect">
                <a:avLst/>
              </a:prstGeom>
              <a:blipFill>
                <a:blip r:embed="rId4"/>
                <a:stretch>
                  <a:fillRect l="-7500" r="-3333" b="-11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4A82CE9A-5A65-714F-A4D1-4F469BA2E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Blob detection with </a:t>
            </a:r>
            <a:r>
              <a:rPr lang="en-US" dirty="0" err="1"/>
              <a:t>LoG</a:t>
            </a:r>
            <a:endParaRPr lang="en-US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ED671260-D3D0-6A47-9764-1239D04BA213}"/>
              </a:ext>
            </a:extLst>
          </p:cNvPr>
          <p:cNvSpPr txBox="1">
            <a:spLocks/>
          </p:cNvSpPr>
          <p:nvPr/>
        </p:nvSpPr>
        <p:spPr>
          <a:xfrm>
            <a:off x="914400" y="914400"/>
            <a:ext cx="10363200" cy="5257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Let’s convolve a 1D “blob” with the Laplacian: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BF3BED-51AA-FD4C-8CF1-B7A108FB3A28}"/>
              </a:ext>
            </a:extLst>
          </p:cNvPr>
          <p:cNvSpPr txBox="1"/>
          <p:nvPr/>
        </p:nvSpPr>
        <p:spPr>
          <a:xfrm>
            <a:off x="149184" y="6414376"/>
            <a:ext cx="2940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5"/>
              </a:rPr>
              <a:t>J. Johnson and D. </a:t>
            </a:r>
            <a:r>
              <a:rPr lang="en-US" sz="1400" dirty="0" err="1">
                <a:hlinkClick r:id="rId5"/>
              </a:rPr>
              <a:t>Fouhey</a:t>
            </a:r>
            <a:endParaRPr lang="en-US" sz="1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1D44E5-45F6-5141-A1F5-AD1C7C9C6CE9}"/>
              </a:ext>
            </a:extLst>
          </p:cNvPr>
          <p:cNvSpPr/>
          <p:nvPr/>
        </p:nvSpPr>
        <p:spPr bwMode="auto">
          <a:xfrm>
            <a:off x="3505200" y="3810000"/>
            <a:ext cx="49530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4D6272-67E1-4142-BADA-447E878D8A4F}"/>
              </a:ext>
            </a:extLst>
          </p:cNvPr>
          <p:cNvSpPr/>
          <p:nvPr/>
        </p:nvSpPr>
        <p:spPr bwMode="auto">
          <a:xfrm>
            <a:off x="3619500" y="6138672"/>
            <a:ext cx="49530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967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hart, histogram&#10;&#10;Description automatically generated">
            <a:extLst>
              <a:ext uri="{FF2B5EF4-FFF2-40B4-BE49-F238E27FC236}">
                <a16:creationId xmlns:a16="http://schemas.microsoft.com/office/drawing/2014/main" id="{3FEAC31D-0F92-4A16-B457-BEDEE75A9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432" y="1127002"/>
            <a:ext cx="5667768" cy="56677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980F62B-E736-4932-B168-BB1B7CF31555}"/>
                  </a:ext>
                </a:extLst>
              </p:cNvPr>
              <p:cNvSpPr txBox="1"/>
              <p:nvPr/>
            </p:nvSpPr>
            <p:spPr>
              <a:xfrm>
                <a:off x="2581515" y="2641932"/>
                <a:ext cx="30707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980F62B-E736-4932-B168-BB1B7CF315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1515" y="2641932"/>
                <a:ext cx="307071" cy="430887"/>
              </a:xfrm>
              <a:prstGeom prst="rect">
                <a:avLst/>
              </a:prstGeom>
              <a:blipFill>
                <a:blip r:embed="rId3"/>
                <a:stretch>
                  <a:fillRect l="-36000" r="-32000" b="-3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DF5D528-E85A-4384-BA90-F46762512914}"/>
                  </a:ext>
                </a:extLst>
              </p:cNvPr>
              <p:cNvSpPr txBox="1"/>
              <p:nvPr/>
            </p:nvSpPr>
            <p:spPr>
              <a:xfrm>
                <a:off x="1850365" y="4798104"/>
                <a:ext cx="1510605" cy="8645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DF5D528-E85A-4384-BA90-F46762512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0365" y="4798104"/>
                <a:ext cx="1510605" cy="864596"/>
              </a:xfrm>
              <a:prstGeom prst="rect">
                <a:avLst/>
              </a:prstGeom>
              <a:blipFill>
                <a:blip r:embed="rId4"/>
                <a:stretch>
                  <a:fillRect l="-7500" r="-3333" b="-11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8FE22E77-6BEE-7740-81C7-9A6545BDE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Blob detection with </a:t>
            </a:r>
            <a:r>
              <a:rPr lang="en-US" dirty="0" err="1"/>
              <a:t>LoG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B83C63-397D-2C46-8AC4-40FDF3CCBD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Let’s convolve a 1D “blob” with the Laplacian: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D41844-D0F1-5547-93C4-26A996BA5BCE}"/>
              </a:ext>
            </a:extLst>
          </p:cNvPr>
          <p:cNvSpPr txBox="1"/>
          <p:nvPr/>
        </p:nvSpPr>
        <p:spPr>
          <a:xfrm>
            <a:off x="149184" y="6414376"/>
            <a:ext cx="2940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5"/>
              </a:rPr>
              <a:t>J. Johnson and D. </a:t>
            </a:r>
            <a:r>
              <a:rPr lang="en-US" sz="1400" dirty="0" err="1">
                <a:hlinkClick r:id="rId5"/>
              </a:rPr>
              <a:t>Fouhey</a:t>
            </a:r>
            <a:endParaRPr lang="en-US" sz="1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4B9503-D4B6-2E4A-81CA-AC92282EB6B2}"/>
              </a:ext>
            </a:extLst>
          </p:cNvPr>
          <p:cNvSpPr/>
          <p:nvPr/>
        </p:nvSpPr>
        <p:spPr bwMode="auto">
          <a:xfrm>
            <a:off x="3505200" y="3810000"/>
            <a:ext cx="49530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678B73-6F25-5245-B7F7-3E8111DDBE1D}"/>
              </a:ext>
            </a:extLst>
          </p:cNvPr>
          <p:cNvSpPr/>
          <p:nvPr/>
        </p:nvSpPr>
        <p:spPr bwMode="auto">
          <a:xfrm>
            <a:off x="3619500" y="6138672"/>
            <a:ext cx="49530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966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47E47-BF9B-6E47-AB0A-C524E56CD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04432-153D-2E4B-9066-7FA9AB40F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magnitude of the Laplacian response will achieve a maximum at the center of the blob, provided the scale of the Laplacian is “matched” to the scale of the blob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7BC4F69F-8214-AB45-B5C0-CB19B94F5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590800"/>
            <a:ext cx="3429000" cy="3429000"/>
          </a:xfrm>
          <a:prstGeom prst="rect">
            <a:avLst/>
          </a:prstGeom>
        </p:spPr>
      </p:pic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B77FC43D-B566-5347-8A2E-1A4825A58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590800"/>
            <a:ext cx="3429000" cy="3429000"/>
          </a:xfrm>
          <a:prstGeom prst="rect">
            <a:avLst/>
          </a:prstGeom>
        </p:spPr>
      </p:pic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E7257755-B9A4-1942-A194-6D5B243FFA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590800"/>
            <a:ext cx="3429000" cy="3429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9D09E48-4C42-E24E-B5CF-E90EF53BAF11}"/>
              </a:ext>
            </a:extLst>
          </p:cNvPr>
          <p:cNvSpPr/>
          <p:nvPr/>
        </p:nvSpPr>
        <p:spPr bwMode="auto">
          <a:xfrm>
            <a:off x="1368424" y="4191000"/>
            <a:ext cx="9451976" cy="1524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D3A54E-202A-B442-A342-F616AADB1B3F}"/>
              </a:ext>
            </a:extLst>
          </p:cNvPr>
          <p:cNvSpPr/>
          <p:nvPr/>
        </p:nvSpPr>
        <p:spPr bwMode="auto">
          <a:xfrm>
            <a:off x="1368424" y="5623560"/>
            <a:ext cx="9756775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13">
            <a:extLst>
              <a:ext uri="{FF2B5EF4-FFF2-40B4-BE49-F238E27FC236}">
                <a16:creationId xmlns:a16="http://schemas.microsoft.com/office/drawing/2014/main" id="{0551D89C-78F7-E744-93AB-72094D351536}"/>
              </a:ext>
            </a:extLst>
          </p:cNvPr>
          <p:cNvGrpSpPr>
            <a:grpSpLocks/>
          </p:cNvGrpSpPr>
          <p:nvPr/>
        </p:nvGrpSpPr>
        <p:grpSpPr bwMode="auto">
          <a:xfrm>
            <a:off x="8610600" y="5715000"/>
            <a:ext cx="1250950" cy="641350"/>
            <a:chOff x="4560" y="2640"/>
            <a:chExt cx="788" cy="574"/>
          </a:xfrm>
        </p:grpSpPr>
        <p:sp>
          <p:nvSpPr>
            <p:cNvPr id="8" name="Text Box 11">
              <a:extLst>
                <a:ext uri="{FF2B5EF4-FFF2-40B4-BE49-F238E27FC236}">
                  <a16:creationId xmlns:a16="http://schemas.microsoft.com/office/drawing/2014/main" id="{52700CE9-6A75-F147-9C5F-10E9F9476E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2886"/>
              <a:ext cx="788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 dirty="0">
                  <a:solidFill>
                    <a:srgbClr val="FF0000"/>
                  </a:solidFill>
                </a:rPr>
                <a:t>maximum</a:t>
              </a:r>
            </a:p>
          </p:txBody>
        </p:sp>
        <p:sp>
          <p:nvSpPr>
            <p:cNvPr id="9" name="Line 12">
              <a:extLst>
                <a:ext uri="{FF2B5EF4-FFF2-40B4-BE49-F238E27FC236}">
                  <a16:creationId xmlns:a16="http://schemas.microsoft.com/office/drawing/2014/main" id="{D96DC074-FFE6-614A-BB98-FB9AE683E3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90" y="2640"/>
              <a:ext cx="0" cy="2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4161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Scale selection</a:t>
            </a:r>
          </a:p>
        </p:txBody>
      </p:sp>
      <p:sp>
        <p:nvSpPr>
          <p:cNvPr id="13148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We want to find the characteristic scale of the blob by convolving it with Laplacians at several scales and looking for the maximum response</a:t>
            </a:r>
          </a:p>
          <a:p>
            <a:pPr>
              <a:buFontTx/>
              <a:buChar char="•"/>
            </a:pPr>
            <a:r>
              <a:rPr lang="en-US" dirty="0"/>
              <a:t>However, Laplacian response decays as scale increases: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619250" y="3276600"/>
            <a:ext cx="8858250" cy="2774950"/>
            <a:chOff x="60" y="2064"/>
            <a:chExt cx="5580" cy="1748"/>
          </a:xfrm>
        </p:grpSpPr>
        <p:pic>
          <p:nvPicPr>
            <p:cNvPr id="49158" name="Picture 4" descr="scale_unnorm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6" y="2064"/>
              <a:ext cx="5544" cy="1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159" name="Rectangle 6"/>
            <p:cNvSpPr>
              <a:spLocks noChangeArrowheads="1"/>
            </p:cNvSpPr>
            <p:nvPr/>
          </p:nvSpPr>
          <p:spPr bwMode="auto">
            <a:xfrm>
              <a:off x="1691" y="3465"/>
              <a:ext cx="90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/>
                <a:t>increasing </a:t>
              </a:r>
              <a:r>
                <a:rPr lang="el-GR" sz="1800"/>
                <a:t>σ</a:t>
              </a:r>
              <a:endParaRPr lang="en-US" sz="1800"/>
            </a:p>
          </p:txBody>
        </p:sp>
        <p:sp>
          <p:nvSpPr>
            <p:cNvPr id="49160" name="Line 7"/>
            <p:cNvSpPr>
              <a:spLocks noChangeShapeType="1"/>
            </p:cNvSpPr>
            <p:nvPr/>
          </p:nvSpPr>
          <p:spPr bwMode="auto">
            <a:xfrm>
              <a:off x="2640" y="3600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1" name="Rectangle 8"/>
            <p:cNvSpPr>
              <a:spLocks noChangeArrowheads="1"/>
            </p:cNvSpPr>
            <p:nvPr/>
          </p:nvSpPr>
          <p:spPr bwMode="auto">
            <a:xfrm>
              <a:off x="60" y="3408"/>
              <a:ext cx="996" cy="40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original signal</a:t>
              </a:r>
              <a:br>
                <a:rPr lang="en-US" sz="1800"/>
              </a:br>
              <a:r>
                <a:rPr lang="en-US" sz="1800"/>
                <a:t>(radius=8)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4819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Scale normalization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914400"/>
            <a:ext cx="105918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/>
              <a:t>The response of a derivative of Gaussian filter to a perfect step edge decreases as </a:t>
            </a:r>
            <a:r>
              <a:rPr lang="el-GR" sz="2400" dirty="0"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sz="2400" dirty="0"/>
              <a:t> increases:</a:t>
            </a:r>
          </a:p>
          <a:p>
            <a:pPr>
              <a:buFontTx/>
              <a:buChar char="•"/>
            </a:pPr>
            <a:endParaRPr lang="en-US" sz="2400" dirty="0"/>
          </a:p>
          <a:p>
            <a:pPr>
              <a:buFontTx/>
              <a:buChar char="•"/>
            </a:pPr>
            <a:endParaRPr lang="en-US" sz="2400" dirty="0"/>
          </a:p>
          <a:p>
            <a:pPr>
              <a:buFontTx/>
              <a:buChar char="•"/>
            </a:pPr>
            <a:endParaRPr lang="en-US" sz="2400" dirty="0"/>
          </a:p>
          <a:p>
            <a:pPr>
              <a:buFontTx/>
              <a:buChar char="•"/>
            </a:pPr>
            <a:endParaRPr lang="en-US" sz="2400" dirty="0"/>
          </a:p>
          <a:p>
            <a:pPr>
              <a:buFontTx/>
              <a:buChar char="•"/>
            </a:pPr>
            <a:endParaRPr lang="en-US" sz="2400" dirty="0"/>
          </a:p>
          <a:p>
            <a:pPr>
              <a:buFontTx/>
              <a:buChar char="•"/>
            </a:pPr>
            <a:endParaRPr lang="en-US" sz="2400" dirty="0"/>
          </a:p>
          <a:p>
            <a:pPr>
              <a:buFontTx/>
              <a:buChar char="•"/>
            </a:pPr>
            <a:endParaRPr lang="en-US" sz="2400" dirty="0"/>
          </a:p>
          <a:p>
            <a:pPr>
              <a:buFontTx/>
              <a:buChar char="•"/>
            </a:pPr>
            <a:endParaRPr lang="en-US" sz="1600" dirty="0"/>
          </a:p>
          <a:p>
            <a:pPr>
              <a:buFontTx/>
              <a:buChar char="•"/>
            </a:pPr>
            <a:r>
              <a:rPr lang="en-US" sz="2400" dirty="0"/>
              <a:t>To keep response the same (scale-invariant), must multiply Gaussian derivative by </a:t>
            </a:r>
            <a:r>
              <a:rPr lang="el-GR" sz="2400" dirty="0">
                <a:latin typeface="Times New Roman" pitchFamily="18" charset="0"/>
                <a:cs typeface="Times New Roman" pitchFamily="18" charset="0"/>
              </a:rPr>
              <a:t>σ</a:t>
            </a:r>
          </a:p>
          <a:p>
            <a:pPr>
              <a:buFontTx/>
              <a:buChar char="•"/>
            </a:pPr>
            <a:r>
              <a:rPr lang="en-US" sz="2400" dirty="0"/>
              <a:t>Laplacian is the second Gaussian derivative, so it must be multiplied by </a:t>
            </a:r>
            <a:r>
              <a:rPr lang="el-GR" sz="2400" dirty="0"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>
              <a:buFontTx/>
              <a:buChar char="•"/>
            </a:pPr>
            <a:endParaRPr lang="en-US" sz="2400" dirty="0"/>
          </a:p>
          <a:p>
            <a:endParaRPr lang="en-US" dirty="0"/>
          </a:p>
        </p:txBody>
      </p:sp>
      <p:pic>
        <p:nvPicPr>
          <p:cNvPr id="18437" name="Picture 4" descr="deriv_shaded"/>
          <p:cNvPicPr>
            <a:picLocks noChangeAspect="1" noChangeArrowheads="1"/>
          </p:cNvPicPr>
          <p:nvPr/>
        </p:nvPicPr>
        <p:blipFill rotWithShape="1">
          <a:blip r:embed="rId3" cstate="print"/>
          <a:srcRect l="2826" r="-2826"/>
          <a:stretch/>
        </p:blipFill>
        <p:spPr bwMode="auto">
          <a:xfrm>
            <a:off x="3962400" y="1847850"/>
            <a:ext cx="43434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Freeform 5"/>
          <p:cNvSpPr>
            <a:spLocks/>
          </p:cNvSpPr>
          <p:nvPr/>
        </p:nvSpPr>
        <p:spPr bwMode="auto">
          <a:xfrm>
            <a:off x="4419600" y="2104913"/>
            <a:ext cx="3342826" cy="1314674"/>
          </a:xfrm>
          <a:custGeom>
            <a:avLst/>
            <a:gdLst>
              <a:gd name="T0" fmla="*/ 0 w 2400"/>
              <a:gd name="T1" fmla="*/ 0 h 1872"/>
              <a:gd name="T2" fmla="*/ 2147483647 w 2400"/>
              <a:gd name="T3" fmla="*/ 0 h 1872"/>
              <a:gd name="T4" fmla="*/ 2147483647 w 2400"/>
              <a:gd name="T5" fmla="*/ 2147483647 h 1872"/>
              <a:gd name="T6" fmla="*/ 2147483647 w 2400"/>
              <a:gd name="T7" fmla="*/ 2147483647 h 1872"/>
              <a:gd name="T8" fmla="*/ 0 60000 65536"/>
              <a:gd name="T9" fmla="*/ 0 60000 65536"/>
              <a:gd name="T10" fmla="*/ 0 60000 65536"/>
              <a:gd name="T11" fmla="*/ 0 60000 65536"/>
              <a:gd name="T12" fmla="*/ 0 w 2400"/>
              <a:gd name="T13" fmla="*/ 0 h 1872"/>
              <a:gd name="T14" fmla="*/ 2400 w 2400"/>
              <a:gd name="T15" fmla="*/ 1872 h 187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00" h="1872">
                <a:moveTo>
                  <a:pt x="0" y="0"/>
                </a:moveTo>
                <a:lnTo>
                  <a:pt x="1200" y="0"/>
                </a:lnTo>
                <a:lnTo>
                  <a:pt x="1200" y="1872"/>
                </a:lnTo>
                <a:lnTo>
                  <a:pt x="2400" y="1872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0" name="Line 6"/>
          <p:cNvSpPr>
            <a:spLocks noChangeShapeType="1"/>
          </p:cNvSpPr>
          <p:nvPr/>
        </p:nvSpPr>
        <p:spPr bwMode="auto">
          <a:xfrm flipH="1">
            <a:off x="5562601" y="2762251"/>
            <a:ext cx="750431" cy="34110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331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45667"/>
              </p:ext>
            </p:extLst>
          </p:nvPr>
        </p:nvGraphicFramePr>
        <p:xfrm>
          <a:off x="6477001" y="2349501"/>
          <a:ext cx="795911" cy="710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69800" imgH="419040" progId="Equation.3">
                  <p:embed/>
                </p:oleObj>
              </mc:Choice>
              <mc:Fallback>
                <p:oleObj name="Equation" r:id="rId4" imgW="469800" imgH="41904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1" y="2349501"/>
                        <a:ext cx="795911" cy="7106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uiExpand="1" build="p"/>
      <p:bldP spid="133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 selection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7B2F18A5-0FF7-2C46-AEE8-5201C4D76AF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We can find the </a:t>
                </a:r>
                <a:r>
                  <a:rPr lang="en-US" i="1" dirty="0"/>
                  <a:t>characteristic scale </a:t>
                </a:r>
                <a:r>
                  <a:rPr lang="en-US" dirty="0"/>
                  <a:t>of the blob by convolving it with </a:t>
                </a:r>
                <a:r>
                  <a:rPr lang="en-US" i="1" dirty="0"/>
                  <a:t>scale-normalized</a:t>
                </a:r>
                <a:r>
                  <a:rPr lang="en-US" dirty="0"/>
                  <a:t> Laplacians at several scales (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) and looking for the maximum response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7B2F18A5-0FF7-2C46-AEE8-5201C4D76A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449" r="-1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203" name="Text Box 5"/>
          <p:cNvSpPr txBox="1">
            <a:spLocks noChangeArrowheads="1"/>
          </p:cNvSpPr>
          <p:nvPr/>
        </p:nvSpPr>
        <p:spPr bwMode="auto">
          <a:xfrm>
            <a:off x="5470525" y="873126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1208" name="Rectangle 10"/>
          <p:cNvSpPr>
            <a:spLocks noChangeArrowheads="1"/>
          </p:cNvSpPr>
          <p:nvPr/>
        </p:nvSpPr>
        <p:spPr bwMode="auto">
          <a:xfrm>
            <a:off x="2228849" y="2595562"/>
            <a:ext cx="685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52F536-3B8D-A142-A1DF-6CB001CD16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126749"/>
            <a:ext cx="9296400" cy="2127078"/>
          </a:xfrm>
          <a:prstGeom prst="rect">
            <a:avLst/>
          </a:prstGeom>
        </p:spPr>
      </p:pic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7848600" y="5212900"/>
            <a:ext cx="1250950" cy="757238"/>
            <a:chOff x="3842" y="3744"/>
            <a:chExt cx="788" cy="477"/>
          </a:xfrm>
        </p:grpSpPr>
        <p:sp>
          <p:nvSpPr>
            <p:cNvPr id="51210" name="Text Box 11"/>
            <p:cNvSpPr txBox="1">
              <a:spLocks noChangeArrowheads="1"/>
            </p:cNvSpPr>
            <p:nvPr/>
          </p:nvSpPr>
          <p:spPr bwMode="auto">
            <a:xfrm>
              <a:off x="3842" y="3990"/>
              <a:ext cx="7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rgbClr val="FF0000"/>
                  </a:solidFill>
                </a:rPr>
                <a:t>maximum</a:t>
              </a:r>
            </a:p>
          </p:txBody>
        </p:sp>
        <p:sp>
          <p:nvSpPr>
            <p:cNvPr id="51211" name="Line 13"/>
            <p:cNvSpPr>
              <a:spLocks noChangeShapeType="1"/>
            </p:cNvSpPr>
            <p:nvPr/>
          </p:nvSpPr>
          <p:spPr bwMode="auto">
            <a:xfrm flipV="1">
              <a:off x="4272" y="3744"/>
              <a:ext cx="0" cy="2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4024D-1172-5144-B10C-C3A8F6750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E0A25-DC0D-5D4C-AD84-E01BBCB4C0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Windows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Location and scale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Laplacian of Gaussian filter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Orientation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SIFT descriptors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Learning to find interest points and their descriptions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847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371600"/>
            <a:ext cx="6977389" cy="5181600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Extremal scale"/>
          <p:cNvSpPr/>
          <p:nvPr/>
        </p:nvSpPr>
        <p:spPr>
          <a:xfrm>
            <a:off x="5867400" y="996433"/>
            <a:ext cx="1731244" cy="37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>
            <a:spAutoFit/>
          </a:bodyPr>
          <a:lstStyle/>
          <a:p>
            <a:r>
              <a:rPr sz="1969" dirty="0"/>
              <a:t>Extremal scale</a:t>
            </a:r>
          </a:p>
        </p:txBody>
      </p:sp>
      <p:sp>
        <p:nvSpPr>
          <p:cNvPr id="120" name="Line"/>
          <p:cNvSpPr/>
          <p:nvPr/>
        </p:nvSpPr>
        <p:spPr>
          <a:xfrm flipV="1">
            <a:off x="5739175" y="1326771"/>
            <a:ext cx="256450" cy="324120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</a:ln>
        </p:spPr>
        <p:txBody>
          <a:bodyPr lIns="35719" tIns="35719" rIns="35719" bIns="35719" anchor="ctr"/>
          <a:lstStyle/>
          <a:p>
            <a:pPr algn="l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4024D-1172-5144-B10C-C3A8F6750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E0A25-DC0D-5D4C-AD84-E01BBCB4C0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Multiscale blob detection: Key idea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Laplacian of Gaussian filter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Multiscale blob detection algorithm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67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multiscale blob detection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299" name="Rectangle 3"/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533400" indent="-533400">
                  <a:buFontTx/>
                  <a:buAutoNum type="arabicPeriod"/>
                </a:pPr>
                <a:r>
                  <a:rPr lang="en-US" dirty="0"/>
                  <a:t>Convolve image with </a:t>
                </a:r>
                <a:r>
                  <a:rPr lang="en-US" i="1" dirty="0"/>
                  <a:t>scale-normalized</a:t>
                </a:r>
                <a:r>
                  <a:rPr lang="en-US" dirty="0"/>
                  <a:t> Laplacian at several scales (values of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)</a:t>
                </a:r>
              </a:p>
              <a:p>
                <a:pPr marL="533400" indent="-533400">
                  <a:buFontTx/>
                  <a:buAutoNum type="arabicPeriod"/>
                </a:pPr>
                <a:r>
                  <a:rPr lang="en-US" dirty="0"/>
                  <a:t>Find maxima of squared Laplacian response in space </a:t>
                </a:r>
                <a:r>
                  <a:rPr lang="en-US" i="1" dirty="0"/>
                  <a:t>and </a:t>
                </a:r>
                <a:r>
                  <a:rPr lang="en-US" dirty="0"/>
                  <a:t>across scales</a:t>
                </a:r>
              </a:p>
            </p:txBody>
          </p:sp>
        </mc:Choice>
        <mc:Fallback xmlns="">
          <p:sp>
            <p:nvSpPr>
              <p:cNvPr id="552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530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3105150"/>
            <a:ext cx="285750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6643B87-5D99-0B47-BECE-CD60B8646C0A}"/>
                  </a:ext>
                </a:extLst>
              </p:cNvPr>
              <p:cNvSpPr/>
              <p:nvPr/>
            </p:nvSpPr>
            <p:spPr>
              <a:xfrm>
                <a:off x="4297770" y="4019550"/>
                <a:ext cx="50283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6643B87-5D99-0B47-BECE-CD60B8646C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7770" y="4019550"/>
                <a:ext cx="502830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AA5B4CD-13A7-F540-BA87-28F4194C646D}"/>
              </a:ext>
            </a:extLst>
          </p:cNvPr>
          <p:cNvSpPr txBox="1"/>
          <p:nvPr/>
        </p:nvSpPr>
        <p:spPr>
          <a:xfrm>
            <a:off x="8160930" y="4148465"/>
            <a:ext cx="2392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“Scale space”</a:t>
            </a:r>
          </a:p>
        </p:txBody>
      </p:sp>
    </p:spTree>
    <p:extLst>
      <p:ext uri="{BB962C8B-B14F-4D97-AF65-F5344CB8AC3E}">
        <p14:creationId xmlns:p14="http://schemas.microsoft.com/office/powerpoint/2010/main" val="1085414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multiscale blob detection: Example</a:t>
            </a:r>
          </a:p>
        </p:txBody>
      </p:sp>
      <p:pic>
        <p:nvPicPr>
          <p:cNvPr id="56323" name="Picture 4" descr="butterfl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1752600"/>
            <a:ext cx="5181600" cy="374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multiscale blob detection: Example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62596" name="Picture 4" descr="pyramid_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8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597" name="Picture 5" descr="pyramid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38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598" name="Picture 6" descr="pyramid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38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599" name="Picture 7" descr="pyramid_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38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600" name="Picture 8" descr="pyramid_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38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601" name="Picture 9" descr="pyramid_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38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602" name="Picture 10" descr="pyramid_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38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603" name="Picture 11" descr="pyramid_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38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604" name="Picture 12" descr="pyramid_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738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605" name="Picture 13" descr="pyramid_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38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multiscale blob detection: Example</a:t>
            </a:r>
          </a:p>
        </p:txBody>
      </p:sp>
      <p:pic>
        <p:nvPicPr>
          <p:cNvPr id="58371" name="Picture 4" descr="butterfly_circ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4738" y="1771650"/>
            <a:ext cx="5148262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2EEBA8B-5C2B-604D-9FD1-58ACEA73C8A9}"/>
              </a:ext>
            </a:extLst>
          </p:cNvPr>
          <p:cNvSpPr/>
          <p:nvPr/>
        </p:nvSpPr>
        <p:spPr>
          <a:xfrm>
            <a:off x="4343400" y="1081415"/>
            <a:ext cx="40591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After scale-space NMS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6C9869-66C5-4944-A790-AF0AA190D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25000" y="2819400"/>
            <a:ext cx="150175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87892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detail 1: Drawing circles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251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609600" y="914400"/>
                <a:ext cx="10668000" cy="5257800"/>
              </a:xfrm>
            </p:spPr>
            <p:txBody>
              <a:bodyPr/>
              <a:lstStyle/>
              <a:p>
                <a:pPr>
                  <a:buFontTx/>
                  <a:buChar char="•"/>
                </a:pPr>
                <a:r>
                  <a:rPr lang="en-US" sz="2400" dirty="0"/>
                  <a:t>At what scale does the Laplacian achieve a maximum response to a binary circle of radius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2400" dirty="0"/>
                  <a:t>?</a:t>
                </a:r>
              </a:p>
            </p:txBody>
          </p:sp>
        </mc:Choice>
        <mc:Fallback xmlns="">
          <p:sp>
            <p:nvSpPr>
              <p:cNvPr id="5325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914400"/>
                <a:ext cx="10668000" cy="5257800"/>
              </a:xfrm>
              <a:blipFill>
                <a:blip r:embed="rId3"/>
                <a:stretch>
                  <a:fillRect l="-833" t="-966" r="-1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252" name="Rectangle 7"/>
          <p:cNvSpPr>
            <a:spLocks noChangeArrowheads="1"/>
          </p:cNvSpPr>
          <p:nvPr/>
        </p:nvSpPr>
        <p:spPr bwMode="auto">
          <a:xfrm>
            <a:off x="2057400" y="4049713"/>
            <a:ext cx="2362200" cy="2209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3" name="Oval 8"/>
          <p:cNvSpPr>
            <a:spLocks noChangeArrowheads="1"/>
          </p:cNvSpPr>
          <p:nvPr/>
        </p:nvSpPr>
        <p:spPr bwMode="auto">
          <a:xfrm>
            <a:off x="2590800" y="4506913"/>
            <a:ext cx="1295400" cy="1295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4" name="Line 13"/>
          <p:cNvSpPr>
            <a:spLocks noChangeShapeType="1"/>
          </p:cNvSpPr>
          <p:nvPr/>
        </p:nvSpPr>
        <p:spPr bwMode="auto">
          <a:xfrm>
            <a:off x="3276600" y="5116513"/>
            <a:ext cx="609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55" name="Text Box 14"/>
          <p:cNvSpPr txBox="1">
            <a:spLocks noChangeArrowheads="1"/>
          </p:cNvSpPr>
          <p:nvPr/>
        </p:nvSpPr>
        <p:spPr bwMode="auto">
          <a:xfrm>
            <a:off x="3352801" y="5040313"/>
            <a:ext cx="3032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FFFF00"/>
                </a:solidFill>
              </a:rPr>
              <a:t>r</a:t>
            </a:r>
          </a:p>
        </p:txBody>
      </p:sp>
      <p:sp>
        <p:nvSpPr>
          <p:cNvPr id="53256" name="Text Box 19"/>
          <p:cNvSpPr txBox="1">
            <a:spLocks noChangeArrowheads="1"/>
          </p:cNvSpPr>
          <p:nvPr/>
        </p:nvSpPr>
        <p:spPr bwMode="auto">
          <a:xfrm>
            <a:off x="2895600" y="6335713"/>
            <a:ext cx="806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image</a:t>
            </a:r>
          </a:p>
        </p:txBody>
      </p:sp>
      <p:pic>
        <p:nvPicPr>
          <p:cNvPr id="53257" name="Picture 4" descr="log_col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3897313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8" name="Picture 5" descr="lo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4125913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9" name="Text Box 19"/>
          <p:cNvSpPr txBox="1">
            <a:spLocks noChangeArrowheads="1"/>
          </p:cNvSpPr>
          <p:nvPr/>
        </p:nvSpPr>
        <p:spPr bwMode="auto">
          <a:xfrm>
            <a:off x="6781801" y="6335714"/>
            <a:ext cx="1171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Laplacian</a:t>
            </a:r>
          </a:p>
        </p:txBody>
      </p:sp>
    </p:spTree>
    <p:extLst>
      <p:ext uri="{BB962C8B-B14F-4D97-AF65-F5344CB8AC3E}">
        <p14:creationId xmlns:p14="http://schemas.microsoft.com/office/powerpoint/2010/main" val="31172617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detail 1: Drawing circles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131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609600" y="914400"/>
                <a:ext cx="10896600" cy="5257800"/>
              </a:xfrm>
            </p:spPr>
            <p:txBody>
              <a:bodyPr/>
              <a:lstStyle/>
              <a:p>
                <a:pPr>
                  <a:buFontTx/>
                  <a:buChar char="•"/>
                </a:pPr>
                <a:r>
                  <a:rPr lang="en-US" sz="2400" dirty="0"/>
                  <a:t>At what scale does the Laplacian achieve a maximum response to a binary circle of radius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2400" dirty="0"/>
                  <a:t>?</a:t>
                </a:r>
              </a:p>
              <a:p>
                <a:pPr lvl="1"/>
                <a:r>
                  <a:rPr lang="en-US" dirty="0"/>
                  <a:t>To get maximum response, the zeros of the Laplacian have to be aligned with the circle</a:t>
                </a:r>
              </a:p>
              <a:p>
                <a:pPr lvl="1"/>
                <a:r>
                  <a:rPr lang="en-US" dirty="0"/>
                  <a:t>Up to scale, the Laplacian is given by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−2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−(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)/2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sup>
                    </m:sSup>
                  </m:oMath>
                </a14:m>
                <a:r>
                  <a:rPr lang="en-US" dirty="0"/>
                  <a:t>, so the maximum response occurs at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dirty="0"/>
              </a:p>
              <a:p>
                <a:pPr>
                  <a:buFontTx/>
                  <a:buChar char="•"/>
                </a:pPr>
                <a:r>
                  <a:rPr lang="en-US" sz="2400" dirty="0"/>
                  <a:t>Therefore, for display purposes, you should multiply the characteristic scales of detected </a:t>
                </a:r>
                <a:r>
                  <a:rPr lang="en-US" sz="2400" dirty="0" err="1"/>
                  <a:t>keypoints</a:t>
                </a:r>
                <a:r>
                  <a:rPr lang="en-US" sz="2400" dirty="0"/>
                  <a:t> by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2400" dirty="0"/>
              </a:p>
              <a:p>
                <a:pPr>
                  <a:buFontTx/>
                  <a:buChar char="•"/>
                </a:pPr>
                <a:endParaRPr lang="en-US" sz="2400" dirty="0"/>
              </a:p>
            </p:txBody>
          </p:sp>
        </mc:Choice>
        <mc:Fallback xmlns="">
          <p:sp>
            <p:nvSpPr>
              <p:cNvPr id="4813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914400"/>
                <a:ext cx="10896600" cy="5257800"/>
              </a:xfrm>
              <a:blipFill>
                <a:blip r:embed="rId3"/>
                <a:stretch>
                  <a:fillRect l="-816" t="-966" r="-11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510" name="Rectangle 7"/>
          <p:cNvSpPr>
            <a:spLocks noChangeArrowheads="1"/>
          </p:cNvSpPr>
          <p:nvPr/>
        </p:nvSpPr>
        <p:spPr bwMode="auto">
          <a:xfrm>
            <a:off x="2057400" y="4049713"/>
            <a:ext cx="2362200" cy="2209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1" name="Oval 8"/>
          <p:cNvSpPr>
            <a:spLocks noChangeArrowheads="1"/>
          </p:cNvSpPr>
          <p:nvPr/>
        </p:nvSpPr>
        <p:spPr bwMode="auto">
          <a:xfrm>
            <a:off x="2590800" y="4506913"/>
            <a:ext cx="1295400" cy="1295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2" name="Line 13"/>
          <p:cNvSpPr>
            <a:spLocks noChangeShapeType="1"/>
          </p:cNvSpPr>
          <p:nvPr/>
        </p:nvSpPr>
        <p:spPr bwMode="auto">
          <a:xfrm>
            <a:off x="3276600" y="5116513"/>
            <a:ext cx="609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3" name="Text Box 14"/>
          <p:cNvSpPr txBox="1">
            <a:spLocks noChangeArrowheads="1"/>
          </p:cNvSpPr>
          <p:nvPr/>
        </p:nvSpPr>
        <p:spPr bwMode="auto">
          <a:xfrm>
            <a:off x="3352801" y="5040313"/>
            <a:ext cx="3032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FFFF00"/>
                </a:solidFill>
              </a:rPr>
              <a:t>r</a:t>
            </a:r>
          </a:p>
        </p:txBody>
      </p:sp>
      <p:sp>
        <p:nvSpPr>
          <p:cNvPr id="21514" name="Text Box 19"/>
          <p:cNvSpPr txBox="1">
            <a:spLocks noChangeArrowheads="1"/>
          </p:cNvSpPr>
          <p:nvPr/>
        </p:nvSpPr>
        <p:spPr bwMode="auto">
          <a:xfrm>
            <a:off x="2895600" y="6335713"/>
            <a:ext cx="806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image</a:t>
            </a:r>
          </a:p>
        </p:txBody>
      </p:sp>
      <p:grpSp>
        <p:nvGrpSpPr>
          <p:cNvPr id="21515" name="Group 19"/>
          <p:cNvGrpSpPr>
            <a:grpSpLocks/>
          </p:cNvGrpSpPr>
          <p:nvPr/>
        </p:nvGrpSpPr>
        <p:grpSpPr bwMode="auto">
          <a:xfrm>
            <a:off x="5350834" y="3962400"/>
            <a:ext cx="3975731" cy="2672712"/>
            <a:chOff x="3778710" y="3740117"/>
            <a:chExt cx="4298490" cy="2889283"/>
          </a:xfrm>
        </p:grpSpPr>
        <p:sp>
          <p:nvSpPr>
            <p:cNvPr id="21516" name="Freeform 13"/>
            <p:cNvSpPr>
              <a:spLocks/>
            </p:cNvSpPr>
            <p:nvPr/>
          </p:nvSpPr>
          <p:spPr bwMode="auto">
            <a:xfrm>
              <a:off x="4996303" y="3740117"/>
              <a:ext cx="2636355" cy="1456840"/>
            </a:xfrm>
            <a:custGeom>
              <a:avLst/>
              <a:gdLst>
                <a:gd name="T0" fmla="*/ 0 w 3146156"/>
                <a:gd name="T1" fmla="*/ 0 h 1456840"/>
                <a:gd name="T2" fmla="*/ 818179 w 3146156"/>
                <a:gd name="T3" fmla="*/ 0 h 1456840"/>
                <a:gd name="T4" fmla="*/ 818179 w 3146156"/>
                <a:gd name="T5" fmla="*/ 1456840 h 1456840"/>
                <a:gd name="T6" fmla="*/ 1792202 w 3146156"/>
                <a:gd name="T7" fmla="*/ 1456840 h 1456840"/>
                <a:gd name="T8" fmla="*/ 1792202 w 3146156"/>
                <a:gd name="T9" fmla="*/ 0 h 1456840"/>
                <a:gd name="T10" fmla="*/ 2636355 w 3146156"/>
                <a:gd name="T11" fmla="*/ 0 h 14568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46156"/>
                <a:gd name="T19" fmla="*/ 0 h 1456840"/>
                <a:gd name="T20" fmla="*/ 3146156 w 3146156"/>
                <a:gd name="T21" fmla="*/ 1456840 h 14568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46156" h="1456840">
                  <a:moveTo>
                    <a:pt x="0" y="0"/>
                  </a:moveTo>
                  <a:lnTo>
                    <a:pt x="976393" y="0"/>
                  </a:lnTo>
                  <a:lnTo>
                    <a:pt x="976393" y="1456840"/>
                  </a:lnTo>
                  <a:lnTo>
                    <a:pt x="2138766" y="1456840"/>
                  </a:lnTo>
                  <a:lnTo>
                    <a:pt x="2138766" y="0"/>
                  </a:lnTo>
                  <a:lnTo>
                    <a:pt x="3146156" y="0"/>
                  </a:lnTo>
                </a:path>
              </a:pathLst>
            </a:cu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7" name="Freeform 14"/>
            <p:cNvSpPr>
              <a:spLocks/>
            </p:cNvSpPr>
            <p:nvPr/>
          </p:nvSpPr>
          <p:spPr bwMode="auto">
            <a:xfrm>
              <a:off x="4525505" y="4234365"/>
              <a:ext cx="3551695" cy="2395035"/>
            </a:xfrm>
            <a:custGeom>
              <a:avLst/>
              <a:gdLst>
                <a:gd name="T0" fmla="*/ 0 w 3551695"/>
                <a:gd name="T1" fmla="*/ 560190 h 2806917"/>
                <a:gd name="T2" fmla="*/ 402956 w 3551695"/>
                <a:gd name="T3" fmla="*/ 375053 h 2806917"/>
                <a:gd name="T4" fmla="*/ 884695 w 3551695"/>
                <a:gd name="T5" fmla="*/ 54367 h 2806917"/>
                <a:gd name="T6" fmla="*/ 1189498 w 3551695"/>
                <a:gd name="T7" fmla="*/ 574515 h 2806917"/>
                <a:gd name="T8" fmla="*/ 1494298 w 3551695"/>
                <a:gd name="T9" fmla="*/ 1939905 h 2806917"/>
                <a:gd name="T10" fmla="*/ 1799098 w 3551695"/>
                <a:gd name="T11" fmla="*/ 2395035 h 2806917"/>
                <a:gd name="T12" fmla="*/ 2103895 w 3551695"/>
                <a:gd name="T13" fmla="*/ 1939905 h 2806917"/>
                <a:gd name="T14" fmla="*/ 2355743 w 3551695"/>
                <a:gd name="T15" fmla="*/ 705656 h 2806917"/>
                <a:gd name="T16" fmla="*/ 2713495 w 3551695"/>
                <a:gd name="T17" fmla="*/ 54366 h 2806917"/>
                <a:gd name="T18" fmla="*/ 3170695 w 3551695"/>
                <a:gd name="T19" fmla="*/ 379459 h 2806917"/>
                <a:gd name="T20" fmla="*/ 3551695 w 3551695"/>
                <a:gd name="T21" fmla="*/ 574515 h 28069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551695"/>
                <a:gd name="T34" fmla="*/ 0 h 2806917"/>
                <a:gd name="T35" fmla="*/ 3551695 w 3551695"/>
                <a:gd name="T36" fmla="*/ 2806917 h 280691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551695" h="2806917">
                  <a:moveTo>
                    <a:pt x="0" y="656528"/>
                  </a:moveTo>
                  <a:cubicBezTo>
                    <a:pt x="134319" y="584203"/>
                    <a:pt x="255507" y="538354"/>
                    <a:pt x="402956" y="439552"/>
                  </a:cubicBezTo>
                  <a:cubicBezTo>
                    <a:pt x="550405" y="340750"/>
                    <a:pt x="753605" y="24756"/>
                    <a:pt x="884695" y="63717"/>
                  </a:cubicBezTo>
                  <a:cubicBezTo>
                    <a:pt x="1015785" y="102678"/>
                    <a:pt x="1087895" y="305016"/>
                    <a:pt x="1189495" y="673316"/>
                  </a:cubicBezTo>
                  <a:cubicBezTo>
                    <a:pt x="1291095" y="1041616"/>
                    <a:pt x="1392695" y="1917916"/>
                    <a:pt x="1494295" y="2273516"/>
                  </a:cubicBezTo>
                  <a:cubicBezTo>
                    <a:pt x="1595895" y="2629116"/>
                    <a:pt x="1697495" y="2806917"/>
                    <a:pt x="1799095" y="2806917"/>
                  </a:cubicBezTo>
                  <a:cubicBezTo>
                    <a:pt x="1900695" y="2806917"/>
                    <a:pt x="2011121" y="2603500"/>
                    <a:pt x="2103895" y="2273516"/>
                  </a:cubicBezTo>
                  <a:cubicBezTo>
                    <a:pt x="2196669" y="1943532"/>
                    <a:pt x="2255003" y="1242881"/>
                    <a:pt x="2355742" y="827010"/>
                  </a:cubicBezTo>
                  <a:cubicBezTo>
                    <a:pt x="2451315" y="418242"/>
                    <a:pt x="2577670" y="127432"/>
                    <a:pt x="2713495" y="63716"/>
                  </a:cubicBezTo>
                  <a:cubicBezTo>
                    <a:pt x="2849320" y="0"/>
                    <a:pt x="3030995" y="343116"/>
                    <a:pt x="3170695" y="444716"/>
                  </a:cubicBezTo>
                  <a:cubicBezTo>
                    <a:pt x="3310395" y="546316"/>
                    <a:pt x="3474204" y="626821"/>
                    <a:pt x="3551695" y="673316"/>
                  </a:cubicBezTo>
                </a:path>
              </a:pathLst>
            </a:cu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8" name="Text Box 19"/>
            <p:cNvSpPr txBox="1">
              <a:spLocks noChangeArrowheads="1"/>
            </p:cNvSpPr>
            <p:nvPr/>
          </p:nvSpPr>
          <p:spPr bwMode="auto">
            <a:xfrm>
              <a:off x="3778710" y="4112156"/>
              <a:ext cx="781992" cy="399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dirty="0"/>
                <a:t>circle</a:t>
              </a:r>
            </a:p>
          </p:txBody>
        </p:sp>
        <p:sp>
          <p:nvSpPr>
            <p:cNvPr id="21519" name="Text Box 19"/>
            <p:cNvSpPr txBox="1">
              <a:spLocks noChangeArrowheads="1"/>
            </p:cNvSpPr>
            <p:nvPr/>
          </p:nvSpPr>
          <p:spPr bwMode="auto">
            <a:xfrm>
              <a:off x="4172441" y="5677272"/>
              <a:ext cx="1267271" cy="399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/>
                <a:t>Laplacian</a:t>
              </a:r>
            </a:p>
          </p:txBody>
        </p:sp>
        <p:cxnSp>
          <p:nvCxnSpPr>
            <p:cNvPr id="21520" name="Straight Arrow Connector 17"/>
            <p:cNvCxnSpPr>
              <a:cxnSpLocks noChangeShapeType="1"/>
            </p:cNvCxnSpPr>
            <p:nvPr/>
          </p:nvCxnSpPr>
          <p:spPr bwMode="auto">
            <a:xfrm flipV="1">
              <a:off x="4466684" y="3834506"/>
              <a:ext cx="776777" cy="399859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21521" name="Straight Arrow Connector 18"/>
            <p:cNvCxnSpPr>
              <a:cxnSpLocks noChangeShapeType="1"/>
              <a:stCxn id="21519" idx="3"/>
            </p:cNvCxnSpPr>
            <p:nvPr/>
          </p:nvCxnSpPr>
          <p:spPr bwMode="auto">
            <a:xfrm flipV="1">
              <a:off x="5439712" y="5741805"/>
              <a:ext cx="362045" cy="135096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cxnSp>
        <p:nvCxnSpPr>
          <p:cNvPr id="21" name="Straight Connector 20"/>
          <p:cNvCxnSpPr/>
          <p:nvPr/>
        </p:nvCxnSpPr>
        <p:spPr bwMode="auto">
          <a:xfrm>
            <a:off x="6705600" y="5303520"/>
            <a:ext cx="1981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8627433" y="5068552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65540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detail 2: Eliminating edge responses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8DFA8D-30A4-4442-A875-1FE1FCD74A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Laplacian has strong response along edges</a:t>
            </a:r>
          </a:p>
          <a:p>
            <a:endParaRPr lang="en-US" dirty="0"/>
          </a:p>
        </p:txBody>
      </p:sp>
      <p:pic>
        <p:nvPicPr>
          <p:cNvPr id="58371" name="Picture 4" descr="butterfly_circ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4738" y="1771650"/>
            <a:ext cx="5148262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45408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detail 2: Eliminating edge responses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/>
              <a:t>Laplacian has strong response along edges</a:t>
            </a:r>
          </a:p>
          <a:p>
            <a:pPr marL="457200" indent="-457200">
              <a:buFont typeface="Arial"/>
              <a:buChar char="•"/>
            </a:pPr>
            <a:endParaRPr lang="en-US" dirty="0"/>
          </a:p>
          <a:p>
            <a:pPr marL="457200" indent="-457200">
              <a:buFont typeface="Arial"/>
              <a:buChar char="•"/>
            </a:pPr>
            <a:endParaRPr lang="en-US" dirty="0"/>
          </a:p>
          <a:p>
            <a:pPr marL="457200" indent="-457200">
              <a:buFont typeface="Arial"/>
              <a:buChar char="•"/>
            </a:pPr>
            <a:endParaRPr lang="en-US" dirty="0"/>
          </a:p>
          <a:p>
            <a:pPr marL="457200" indent="-457200">
              <a:buFont typeface="Arial"/>
              <a:buChar char="•"/>
            </a:pPr>
            <a:endParaRPr lang="en-US" dirty="0"/>
          </a:p>
          <a:p>
            <a:pPr marL="457200" indent="-457200">
              <a:buFont typeface="Arial"/>
              <a:buChar char="•"/>
            </a:pPr>
            <a:endParaRPr lang="en-US" dirty="0"/>
          </a:p>
          <a:p>
            <a:pPr marL="457200" indent="-457200">
              <a:buFont typeface="Arial"/>
              <a:buChar char="•"/>
            </a:pPr>
            <a:endParaRPr lang="en-US" dirty="0"/>
          </a:p>
          <a:p>
            <a:pPr marL="457200" indent="-457200">
              <a:buFont typeface="Arial"/>
              <a:buChar char="•"/>
            </a:pPr>
            <a:endParaRPr lang="en-US" dirty="0"/>
          </a:p>
          <a:p>
            <a:pPr marL="457200" indent="-457200">
              <a:buFont typeface="Arial"/>
              <a:buChar char="•"/>
            </a:pPr>
            <a:endParaRPr lang="en-US" dirty="0"/>
          </a:p>
          <a:p>
            <a:pPr marL="457200" indent="-457200">
              <a:buFont typeface="Arial"/>
              <a:buChar char="•"/>
            </a:pPr>
            <a:r>
              <a:rPr lang="en-US" dirty="0"/>
              <a:t>Solution: filter based on Harris response function </a:t>
            </a:r>
            <a:r>
              <a:rPr lang="en-US"/>
              <a:t>over neighborhoods </a:t>
            </a:r>
            <a:r>
              <a:rPr lang="en-US" dirty="0"/>
              <a:t>containing the “blobs”</a:t>
            </a:r>
          </a:p>
        </p:txBody>
      </p:sp>
      <p:pic>
        <p:nvPicPr>
          <p:cNvPr id="61444" name="Picture 4" descr="butterfly_ellipses"/>
          <p:cNvPicPr>
            <a:picLocks noChangeAspect="1" noChangeArrowheads="1"/>
          </p:cNvPicPr>
          <p:nvPr/>
        </p:nvPicPr>
        <p:blipFill rotWithShape="1">
          <a:blip r:embed="rId3" cstate="print"/>
          <a:srcRect/>
          <a:stretch/>
        </p:blipFill>
        <p:spPr bwMode="auto">
          <a:xfrm>
            <a:off x="3617976" y="1773936"/>
            <a:ext cx="5148072" cy="3712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0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7D607-9295-FB87-936E-C7EC1AF13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want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A846A-7DDF-7E7D-FC9E-B7CB83FAE8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want to find patches that are “worth representing”</a:t>
            </a:r>
          </a:p>
          <a:p>
            <a:pPr lvl="1"/>
            <a:r>
              <a:rPr lang="en-US" dirty="0"/>
              <a:t>to match from image to image</a:t>
            </a:r>
          </a:p>
          <a:p>
            <a:pPr lvl="1"/>
            <a:r>
              <a:rPr lang="en-US" dirty="0"/>
              <a:t>to represent textures</a:t>
            </a:r>
          </a:p>
          <a:p>
            <a:pPr lvl="1"/>
            <a:r>
              <a:rPr lang="en-US" dirty="0"/>
              <a:t>to represent objects</a:t>
            </a:r>
          </a:p>
          <a:p>
            <a:r>
              <a:rPr lang="en-US" dirty="0"/>
              <a:t>And describe them in a distinctive way</a:t>
            </a:r>
          </a:p>
          <a:p>
            <a:endParaRPr lang="en-US" dirty="0"/>
          </a:p>
          <a:p>
            <a:r>
              <a:rPr lang="en-US" dirty="0"/>
              <a:t>What we have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Corner detection</a:t>
            </a:r>
          </a:p>
          <a:p>
            <a:pPr marL="1257300" lvl="2" indent="-457200">
              <a:buFont typeface="Arial" panose="020B0604020202020204" pitchFamily="34" charset="0"/>
              <a:buChar char="•"/>
            </a:pPr>
            <a:r>
              <a:rPr lang="en-US" dirty="0"/>
              <a:t>A corner can be localized </a:t>
            </a:r>
          </a:p>
          <a:p>
            <a:pPr marL="1714500" lvl="3" indent="-457200">
              <a:buFont typeface="Arial" panose="020B0604020202020204" pitchFamily="34" charset="0"/>
              <a:buChar char="•"/>
            </a:pPr>
            <a:r>
              <a:rPr lang="en-US" dirty="0"/>
              <a:t>It is covariant to translation, rotation</a:t>
            </a:r>
          </a:p>
          <a:p>
            <a:pPr marL="2171700" lvl="4" indent="-457200">
              <a:buFont typeface="Arial" panose="020B0604020202020204" pitchFamily="34" charset="0"/>
              <a:buChar char="•"/>
            </a:pPr>
            <a:r>
              <a:rPr lang="en-US" dirty="0"/>
              <a:t>Tolerable behavior under scale  (this can be fixed, but we won’t)</a:t>
            </a:r>
          </a:p>
        </p:txBody>
      </p:sp>
    </p:spTree>
    <p:extLst>
      <p:ext uri="{BB962C8B-B14F-4D97-AF65-F5344CB8AC3E}">
        <p14:creationId xmlns:p14="http://schemas.microsoft.com/office/powerpoint/2010/main" val="9516531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4024D-1172-5144-B10C-C3A8F6750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E0A25-DC0D-5D4C-AD84-E01BBCB4C0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Windows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Location and scale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Laplacian of Gaussian filter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Orientation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SIFT descriptors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Learning to find interest points and their descriptions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7803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굴림" pitchFamily="34" charset="-127"/>
              </a:rPr>
              <a:t>Orientation</a:t>
            </a: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90550" indent="-533400">
              <a:buFont typeface="Arial"/>
              <a:buChar char="•"/>
            </a:pPr>
            <a:r>
              <a:rPr lang="en-US" dirty="0"/>
              <a:t>We have</a:t>
            </a:r>
          </a:p>
          <a:p>
            <a:pPr marL="990600" lvl="1" indent="-533400">
              <a:buFont typeface="Arial"/>
              <a:buChar char="•"/>
            </a:pPr>
            <a:r>
              <a:rPr lang="en-US" dirty="0"/>
              <a:t>Location, scale of window</a:t>
            </a:r>
          </a:p>
          <a:p>
            <a:pPr marL="590550" indent="-533400">
              <a:buFont typeface="Arial"/>
              <a:buChar char="•"/>
            </a:pPr>
            <a:r>
              <a:rPr lang="en-US" dirty="0"/>
              <a:t>Very effective hack for finding a reference orientation:</a:t>
            </a:r>
          </a:p>
          <a:p>
            <a:pPr marL="990600" lvl="1" indent="-533400">
              <a:buFont typeface="Arial"/>
              <a:buChar char="•"/>
            </a:pPr>
            <a:r>
              <a:rPr lang="en-US" sz="2400" dirty="0"/>
              <a:t>Create histogram of local gradient directions in the patch</a:t>
            </a:r>
          </a:p>
          <a:p>
            <a:pPr marL="990600" lvl="1" indent="-533400">
              <a:buFont typeface="Arial"/>
              <a:buChar char="•"/>
            </a:pPr>
            <a:r>
              <a:rPr lang="en-US" sz="2400" dirty="0"/>
              <a:t>Assign reference orientation at peak of smoothed histogram</a:t>
            </a:r>
          </a:p>
        </p:txBody>
      </p:sp>
      <p:pic>
        <p:nvPicPr>
          <p:cNvPr id="11" name="Picture 55" descr="descrip">
            <a:extLst>
              <a:ext uri="{FF2B5EF4-FFF2-40B4-BE49-F238E27FC236}">
                <a16:creationId xmlns:a16="http://schemas.microsoft.com/office/drawing/2014/main" id="{C76BA0E2-327B-F048-B0DE-012465F6F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r="56557" b="8105"/>
          <a:stretch>
            <a:fillRect/>
          </a:stretch>
        </p:blipFill>
        <p:spPr bwMode="auto">
          <a:xfrm>
            <a:off x="304801" y="3311526"/>
            <a:ext cx="2933077" cy="2952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Line 56">
            <a:extLst>
              <a:ext uri="{FF2B5EF4-FFF2-40B4-BE49-F238E27FC236}">
                <a16:creationId xmlns:a16="http://schemas.microsoft.com/office/drawing/2014/main" id="{96765232-7F8A-9E45-88F9-30E0325174A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00201" y="3588665"/>
            <a:ext cx="1683838" cy="127847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13" name="Group 58">
            <a:extLst>
              <a:ext uri="{FF2B5EF4-FFF2-40B4-BE49-F238E27FC236}">
                <a16:creationId xmlns:a16="http://schemas.microsoft.com/office/drawing/2014/main" id="{1D92ABD0-0574-644F-8DC6-E5BA783A8A6A}"/>
              </a:ext>
            </a:extLst>
          </p:cNvPr>
          <p:cNvGrpSpPr>
            <a:grpSpLocks/>
          </p:cNvGrpSpPr>
          <p:nvPr/>
        </p:nvGrpSpPr>
        <p:grpSpPr bwMode="auto">
          <a:xfrm>
            <a:off x="3352800" y="3795176"/>
            <a:ext cx="4698769" cy="2716750"/>
            <a:chOff x="2725" y="2782"/>
            <a:chExt cx="2411" cy="1394"/>
          </a:xfrm>
        </p:grpSpPr>
        <p:grpSp>
          <p:nvGrpSpPr>
            <p:cNvPr id="14" name="Group 10">
              <a:extLst>
                <a:ext uri="{FF2B5EF4-FFF2-40B4-BE49-F238E27FC236}">
                  <a16:creationId xmlns:a16="http://schemas.microsoft.com/office/drawing/2014/main" id="{8DF83324-0CB4-DD43-B188-63BE26DAF0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55" y="2782"/>
              <a:ext cx="1681" cy="1394"/>
              <a:chOff x="4080" y="3573"/>
              <a:chExt cx="1066" cy="699"/>
            </a:xfrm>
          </p:grpSpPr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88DD47F7-6BAC-014E-8D52-93EBC6515E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9" y="3573"/>
                <a:ext cx="958" cy="11"/>
              </a:xfrm>
              <a:custGeom>
                <a:avLst/>
                <a:gdLst>
                  <a:gd name="T0" fmla="*/ 0 w 8621"/>
                  <a:gd name="T1" fmla="*/ 0 h 101"/>
                  <a:gd name="T2" fmla="*/ 0 w 8621"/>
                  <a:gd name="T3" fmla="*/ 0 h 101"/>
                  <a:gd name="T4" fmla="*/ 0 w 8621"/>
                  <a:gd name="T5" fmla="*/ 0 h 101"/>
                  <a:gd name="T6" fmla="*/ 0 w 8621"/>
                  <a:gd name="T7" fmla="*/ 0 h 101"/>
                  <a:gd name="T8" fmla="*/ 0 w 8621"/>
                  <a:gd name="T9" fmla="*/ 0 h 101"/>
                  <a:gd name="T10" fmla="*/ 0 w 8621"/>
                  <a:gd name="T11" fmla="*/ 0 h 101"/>
                  <a:gd name="T12" fmla="*/ 0 w 8621"/>
                  <a:gd name="T13" fmla="*/ 0 h 101"/>
                  <a:gd name="T14" fmla="*/ 0 w 8621"/>
                  <a:gd name="T15" fmla="*/ 0 h 101"/>
                  <a:gd name="T16" fmla="*/ 0 w 8621"/>
                  <a:gd name="T17" fmla="*/ 0 h 101"/>
                  <a:gd name="T18" fmla="*/ 0 w 8621"/>
                  <a:gd name="T19" fmla="*/ 0 h 10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621"/>
                  <a:gd name="T31" fmla="*/ 0 h 101"/>
                  <a:gd name="T32" fmla="*/ 8621 w 8621"/>
                  <a:gd name="T33" fmla="*/ 101 h 10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621" h="101">
                    <a:moveTo>
                      <a:pt x="8621" y="51"/>
                    </a:moveTo>
                    <a:lnTo>
                      <a:pt x="8576" y="0"/>
                    </a:lnTo>
                    <a:lnTo>
                      <a:pt x="0" y="0"/>
                    </a:lnTo>
                    <a:lnTo>
                      <a:pt x="0" y="101"/>
                    </a:lnTo>
                    <a:lnTo>
                      <a:pt x="8576" y="101"/>
                    </a:lnTo>
                    <a:lnTo>
                      <a:pt x="8530" y="51"/>
                    </a:lnTo>
                    <a:lnTo>
                      <a:pt x="8621" y="51"/>
                    </a:lnTo>
                    <a:lnTo>
                      <a:pt x="8621" y="0"/>
                    </a:lnTo>
                    <a:lnTo>
                      <a:pt x="8576" y="0"/>
                    </a:lnTo>
                    <a:lnTo>
                      <a:pt x="8621" y="5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2">
                <a:extLst>
                  <a:ext uri="{FF2B5EF4-FFF2-40B4-BE49-F238E27FC236}">
                    <a16:creationId xmlns:a16="http://schemas.microsoft.com/office/drawing/2014/main" id="{594E8CAE-68FC-8549-BB22-8BD2F7DB2F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" y="3579"/>
                <a:ext cx="11" cy="545"/>
              </a:xfrm>
              <a:custGeom>
                <a:avLst/>
                <a:gdLst>
                  <a:gd name="T0" fmla="*/ 0 w 91"/>
                  <a:gd name="T1" fmla="*/ 0 h 5457"/>
                  <a:gd name="T2" fmla="*/ 0 w 91"/>
                  <a:gd name="T3" fmla="*/ 0 h 5457"/>
                  <a:gd name="T4" fmla="*/ 0 w 91"/>
                  <a:gd name="T5" fmla="*/ 0 h 5457"/>
                  <a:gd name="T6" fmla="*/ 0 w 91"/>
                  <a:gd name="T7" fmla="*/ 0 h 5457"/>
                  <a:gd name="T8" fmla="*/ 0 w 91"/>
                  <a:gd name="T9" fmla="*/ 0 h 5457"/>
                  <a:gd name="T10" fmla="*/ 0 w 91"/>
                  <a:gd name="T11" fmla="*/ 0 h 5457"/>
                  <a:gd name="T12" fmla="*/ 0 w 91"/>
                  <a:gd name="T13" fmla="*/ 0 h 5457"/>
                  <a:gd name="T14" fmla="*/ 0 w 91"/>
                  <a:gd name="T15" fmla="*/ 0 h 5457"/>
                  <a:gd name="T16" fmla="*/ 0 w 91"/>
                  <a:gd name="T17" fmla="*/ 0 h 5457"/>
                  <a:gd name="T18" fmla="*/ 0 w 91"/>
                  <a:gd name="T19" fmla="*/ 0 h 545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1"/>
                  <a:gd name="T31" fmla="*/ 0 h 5457"/>
                  <a:gd name="T32" fmla="*/ 91 w 91"/>
                  <a:gd name="T33" fmla="*/ 5457 h 545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1" h="5457">
                    <a:moveTo>
                      <a:pt x="46" y="5457"/>
                    </a:moveTo>
                    <a:lnTo>
                      <a:pt x="91" y="5407"/>
                    </a:lnTo>
                    <a:lnTo>
                      <a:pt x="91" y="0"/>
                    </a:lnTo>
                    <a:lnTo>
                      <a:pt x="0" y="0"/>
                    </a:lnTo>
                    <a:lnTo>
                      <a:pt x="0" y="5407"/>
                    </a:lnTo>
                    <a:lnTo>
                      <a:pt x="46" y="5357"/>
                    </a:lnTo>
                    <a:lnTo>
                      <a:pt x="46" y="5457"/>
                    </a:lnTo>
                    <a:lnTo>
                      <a:pt x="91" y="5457"/>
                    </a:lnTo>
                    <a:lnTo>
                      <a:pt x="91" y="5407"/>
                    </a:lnTo>
                    <a:lnTo>
                      <a:pt x="46" y="5457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18540D67-DA9A-1841-94D4-B18B995C4F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4114"/>
                <a:ext cx="958" cy="10"/>
              </a:xfrm>
              <a:custGeom>
                <a:avLst/>
                <a:gdLst>
                  <a:gd name="T0" fmla="*/ 0 w 8622"/>
                  <a:gd name="T1" fmla="*/ 0 h 100"/>
                  <a:gd name="T2" fmla="*/ 0 w 8622"/>
                  <a:gd name="T3" fmla="*/ 0 h 100"/>
                  <a:gd name="T4" fmla="*/ 0 w 8622"/>
                  <a:gd name="T5" fmla="*/ 0 h 100"/>
                  <a:gd name="T6" fmla="*/ 0 w 8622"/>
                  <a:gd name="T7" fmla="*/ 0 h 100"/>
                  <a:gd name="T8" fmla="*/ 0 w 8622"/>
                  <a:gd name="T9" fmla="*/ 0 h 100"/>
                  <a:gd name="T10" fmla="*/ 0 w 8622"/>
                  <a:gd name="T11" fmla="*/ 0 h 100"/>
                  <a:gd name="T12" fmla="*/ 0 w 8622"/>
                  <a:gd name="T13" fmla="*/ 0 h 100"/>
                  <a:gd name="T14" fmla="*/ 0 w 8622"/>
                  <a:gd name="T15" fmla="*/ 0 h 100"/>
                  <a:gd name="T16" fmla="*/ 0 w 8622"/>
                  <a:gd name="T17" fmla="*/ 0 h 100"/>
                  <a:gd name="T18" fmla="*/ 0 w 8622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622"/>
                  <a:gd name="T31" fmla="*/ 0 h 100"/>
                  <a:gd name="T32" fmla="*/ 8622 w 8622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622" h="100">
                    <a:moveTo>
                      <a:pt x="0" y="50"/>
                    </a:moveTo>
                    <a:lnTo>
                      <a:pt x="46" y="100"/>
                    </a:lnTo>
                    <a:lnTo>
                      <a:pt x="8622" y="100"/>
                    </a:lnTo>
                    <a:lnTo>
                      <a:pt x="8622" y="0"/>
                    </a:lnTo>
                    <a:lnTo>
                      <a:pt x="46" y="0"/>
                    </a:lnTo>
                    <a:lnTo>
                      <a:pt x="91" y="50"/>
                    </a:lnTo>
                    <a:lnTo>
                      <a:pt x="0" y="50"/>
                    </a:lnTo>
                    <a:lnTo>
                      <a:pt x="0" y="100"/>
                    </a:lnTo>
                    <a:lnTo>
                      <a:pt x="46" y="10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4">
                <a:extLst>
                  <a:ext uri="{FF2B5EF4-FFF2-40B4-BE49-F238E27FC236}">
                    <a16:creationId xmlns:a16="http://schemas.microsoft.com/office/drawing/2014/main" id="{AEDA714D-BDC0-3A48-968B-DDCA0A687C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3573"/>
                <a:ext cx="10" cy="546"/>
              </a:xfrm>
              <a:custGeom>
                <a:avLst/>
                <a:gdLst>
                  <a:gd name="T0" fmla="*/ 0 w 91"/>
                  <a:gd name="T1" fmla="*/ 0 h 5458"/>
                  <a:gd name="T2" fmla="*/ 0 w 91"/>
                  <a:gd name="T3" fmla="*/ 0 h 5458"/>
                  <a:gd name="T4" fmla="*/ 0 w 91"/>
                  <a:gd name="T5" fmla="*/ 0 h 5458"/>
                  <a:gd name="T6" fmla="*/ 0 w 91"/>
                  <a:gd name="T7" fmla="*/ 0 h 5458"/>
                  <a:gd name="T8" fmla="*/ 0 w 91"/>
                  <a:gd name="T9" fmla="*/ 0 h 5458"/>
                  <a:gd name="T10" fmla="*/ 0 w 91"/>
                  <a:gd name="T11" fmla="*/ 0 h 5458"/>
                  <a:gd name="T12" fmla="*/ 0 w 91"/>
                  <a:gd name="T13" fmla="*/ 0 h 5458"/>
                  <a:gd name="T14" fmla="*/ 0 w 91"/>
                  <a:gd name="T15" fmla="*/ 0 h 5458"/>
                  <a:gd name="T16" fmla="*/ 0 w 91"/>
                  <a:gd name="T17" fmla="*/ 0 h 5458"/>
                  <a:gd name="T18" fmla="*/ 0 w 91"/>
                  <a:gd name="T19" fmla="*/ 0 h 545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1"/>
                  <a:gd name="T31" fmla="*/ 0 h 5458"/>
                  <a:gd name="T32" fmla="*/ 91 w 91"/>
                  <a:gd name="T33" fmla="*/ 5458 h 545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1" h="5458">
                    <a:moveTo>
                      <a:pt x="46" y="0"/>
                    </a:moveTo>
                    <a:lnTo>
                      <a:pt x="0" y="51"/>
                    </a:lnTo>
                    <a:lnTo>
                      <a:pt x="0" y="5458"/>
                    </a:lnTo>
                    <a:lnTo>
                      <a:pt x="91" y="5458"/>
                    </a:lnTo>
                    <a:lnTo>
                      <a:pt x="91" y="51"/>
                    </a:lnTo>
                    <a:lnTo>
                      <a:pt x="46" y="101"/>
                    </a:lnTo>
                    <a:lnTo>
                      <a:pt x="46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Rectangle 15">
                <a:extLst>
                  <a:ext uri="{FF2B5EF4-FFF2-40B4-BE49-F238E27FC236}">
                    <a16:creationId xmlns:a16="http://schemas.microsoft.com/office/drawing/2014/main" id="{21151723-2327-3C45-B30E-22CDF9339C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9" y="3984"/>
                <a:ext cx="136" cy="135"/>
              </a:xfrm>
              <a:prstGeom prst="rect">
                <a:avLst/>
              </a:prstGeom>
              <a:solidFill>
                <a:srgbClr val="DC2B1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16">
                <a:extLst>
                  <a:ext uri="{FF2B5EF4-FFF2-40B4-BE49-F238E27FC236}">
                    <a16:creationId xmlns:a16="http://schemas.microsoft.com/office/drawing/2014/main" id="{1A252EC5-6300-4145-9ECE-BBA3D7D83D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9" y="3979"/>
                <a:ext cx="141" cy="10"/>
              </a:xfrm>
              <a:custGeom>
                <a:avLst/>
                <a:gdLst>
                  <a:gd name="T0" fmla="*/ 0 w 1270"/>
                  <a:gd name="T1" fmla="*/ 0 h 100"/>
                  <a:gd name="T2" fmla="*/ 0 w 1270"/>
                  <a:gd name="T3" fmla="*/ 0 h 100"/>
                  <a:gd name="T4" fmla="*/ 0 w 1270"/>
                  <a:gd name="T5" fmla="*/ 0 h 100"/>
                  <a:gd name="T6" fmla="*/ 0 w 1270"/>
                  <a:gd name="T7" fmla="*/ 0 h 100"/>
                  <a:gd name="T8" fmla="*/ 0 w 1270"/>
                  <a:gd name="T9" fmla="*/ 0 h 100"/>
                  <a:gd name="T10" fmla="*/ 0 w 1270"/>
                  <a:gd name="T11" fmla="*/ 0 h 100"/>
                  <a:gd name="T12" fmla="*/ 0 w 1270"/>
                  <a:gd name="T13" fmla="*/ 0 h 100"/>
                  <a:gd name="T14" fmla="*/ 0 w 1270"/>
                  <a:gd name="T15" fmla="*/ 0 h 100"/>
                  <a:gd name="T16" fmla="*/ 0 w 1270"/>
                  <a:gd name="T17" fmla="*/ 0 h 100"/>
                  <a:gd name="T18" fmla="*/ 0 w 1270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0"/>
                  <a:gd name="T31" fmla="*/ 0 h 100"/>
                  <a:gd name="T32" fmla="*/ 1270 w 1270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0" h="100">
                    <a:moveTo>
                      <a:pt x="1270" y="50"/>
                    </a:moveTo>
                    <a:lnTo>
                      <a:pt x="1225" y="0"/>
                    </a:lnTo>
                    <a:lnTo>
                      <a:pt x="0" y="0"/>
                    </a:lnTo>
                    <a:lnTo>
                      <a:pt x="0" y="100"/>
                    </a:lnTo>
                    <a:lnTo>
                      <a:pt x="1225" y="100"/>
                    </a:lnTo>
                    <a:lnTo>
                      <a:pt x="1180" y="50"/>
                    </a:lnTo>
                    <a:lnTo>
                      <a:pt x="1270" y="50"/>
                    </a:lnTo>
                    <a:lnTo>
                      <a:pt x="1270" y="0"/>
                    </a:lnTo>
                    <a:lnTo>
                      <a:pt x="1225" y="0"/>
                    </a:lnTo>
                    <a:lnTo>
                      <a:pt x="1270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17">
                <a:extLst>
                  <a:ext uri="{FF2B5EF4-FFF2-40B4-BE49-F238E27FC236}">
                    <a16:creationId xmlns:a16="http://schemas.microsoft.com/office/drawing/2014/main" id="{DEC9BBD6-1AF8-F947-8E1D-693970960A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0" y="3984"/>
                <a:ext cx="10" cy="140"/>
              </a:xfrm>
              <a:custGeom>
                <a:avLst/>
                <a:gdLst>
                  <a:gd name="T0" fmla="*/ 0 w 90"/>
                  <a:gd name="T1" fmla="*/ 0 h 1402"/>
                  <a:gd name="T2" fmla="*/ 0 w 90"/>
                  <a:gd name="T3" fmla="*/ 0 h 1402"/>
                  <a:gd name="T4" fmla="*/ 0 w 90"/>
                  <a:gd name="T5" fmla="*/ 0 h 1402"/>
                  <a:gd name="T6" fmla="*/ 0 w 90"/>
                  <a:gd name="T7" fmla="*/ 0 h 1402"/>
                  <a:gd name="T8" fmla="*/ 0 w 90"/>
                  <a:gd name="T9" fmla="*/ 0 h 1402"/>
                  <a:gd name="T10" fmla="*/ 0 w 90"/>
                  <a:gd name="T11" fmla="*/ 0 h 1402"/>
                  <a:gd name="T12" fmla="*/ 0 w 90"/>
                  <a:gd name="T13" fmla="*/ 0 h 1402"/>
                  <a:gd name="T14" fmla="*/ 0 w 90"/>
                  <a:gd name="T15" fmla="*/ 0 h 1402"/>
                  <a:gd name="T16" fmla="*/ 0 w 90"/>
                  <a:gd name="T17" fmla="*/ 0 h 1402"/>
                  <a:gd name="T18" fmla="*/ 0 w 90"/>
                  <a:gd name="T19" fmla="*/ 0 h 140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0"/>
                  <a:gd name="T31" fmla="*/ 0 h 1402"/>
                  <a:gd name="T32" fmla="*/ 90 w 90"/>
                  <a:gd name="T33" fmla="*/ 1402 h 140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0" h="1402">
                    <a:moveTo>
                      <a:pt x="45" y="1402"/>
                    </a:moveTo>
                    <a:lnTo>
                      <a:pt x="90" y="1352"/>
                    </a:lnTo>
                    <a:lnTo>
                      <a:pt x="90" y="0"/>
                    </a:lnTo>
                    <a:lnTo>
                      <a:pt x="0" y="0"/>
                    </a:lnTo>
                    <a:lnTo>
                      <a:pt x="0" y="1352"/>
                    </a:lnTo>
                    <a:lnTo>
                      <a:pt x="45" y="1302"/>
                    </a:lnTo>
                    <a:lnTo>
                      <a:pt x="45" y="1402"/>
                    </a:lnTo>
                    <a:lnTo>
                      <a:pt x="90" y="1402"/>
                    </a:lnTo>
                    <a:lnTo>
                      <a:pt x="90" y="1352"/>
                    </a:lnTo>
                    <a:lnTo>
                      <a:pt x="45" y="1402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18">
                <a:extLst>
                  <a:ext uri="{FF2B5EF4-FFF2-40B4-BE49-F238E27FC236}">
                    <a16:creationId xmlns:a16="http://schemas.microsoft.com/office/drawing/2014/main" id="{05F4F9E2-3BD4-784C-AE59-17003EAB0B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4114"/>
                <a:ext cx="141" cy="10"/>
              </a:xfrm>
              <a:custGeom>
                <a:avLst/>
                <a:gdLst>
                  <a:gd name="T0" fmla="*/ 0 w 1271"/>
                  <a:gd name="T1" fmla="*/ 0 h 100"/>
                  <a:gd name="T2" fmla="*/ 0 w 1271"/>
                  <a:gd name="T3" fmla="*/ 0 h 100"/>
                  <a:gd name="T4" fmla="*/ 0 w 1271"/>
                  <a:gd name="T5" fmla="*/ 0 h 100"/>
                  <a:gd name="T6" fmla="*/ 0 w 1271"/>
                  <a:gd name="T7" fmla="*/ 0 h 100"/>
                  <a:gd name="T8" fmla="*/ 0 w 1271"/>
                  <a:gd name="T9" fmla="*/ 0 h 100"/>
                  <a:gd name="T10" fmla="*/ 0 w 1271"/>
                  <a:gd name="T11" fmla="*/ 0 h 100"/>
                  <a:gd name="T12" fmla="*/ 0 w 1271"/>
                  <a:gd name="T13" fmla="*/ 0 h 100"/>
                  <a:gd name="T14" fmla="*/ 0 w 1271"/>
                  <a:gd name="T15" fmla="*/ 0 h 100"/>
                  <a:gd name="T16" fmla="*/ 0 w 1271"/>
                  <a:gd name="T17" fmla="*/ 0 h 100"/>
                  <a:gd name="T18" fmla="*/ 0 w 1271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1"/>
                  <a:gd name="T31" fmla="*/ 0 h 100"/>
                  <a:gd name="T32" fmla="*/ 1271 w 1271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1" h="100">
                    <a:moveTo>
                      <a:pt x="0" y="50"/>
                    </a:moveTo>
                    <a:lnTo>
                      <a:pt x="46" y="100"/>
                    </a:lnTo>
                    <a:lnTo>
                      <a:pt x="1271" y="100"/>
                    </a:lnTo>
                    <a:lnTo>
                      <a:pt x="1271" y="0"/>
                    </a:lnTo>
                    <a:lnTo>
                      <a:pt x="46" y="0"/>
                    </a:lnTo>
                    <a:lnTo>
                      <a:pt x="91" y="50"/>
                    </a:lnTo>
                    <a:lnTo>
                      <a:pt x="0" y="50"/>
                    </a:lnTo>
                    <a:lnTo>
                      <a:pt x="0" y="100"/>
                    </a:lnTo>
                    <a:lnTo>
                      <a:pt x="46" y="10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19">
                <a:extLst>
                  <a:ext uri="{FF2B5EF4-FFF2-40B4-BE49-F238E27FC236}">
                    <a16:creationId xmlns:a16="http://schemas.microsoft.com/office/drawing/2014/main" id="{9CD5DF09-B4FB-CC4D-863A-398EBCE755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3979"/>
                <a:ext cx="10" cy="140"/>
              </a:xfrm>
              <a:custGeom>
                <a:avLst/>
                <a:gdLst>
                  <a:gd name="T0" fmla="*/ 0 w 91"/>
                  <a:gd name="T1" fmla="*/ 0 h 1402"/>
                  <a:gd name="T2" fmla="*/ 0 w 91"/>
                  <a:gd name="T3" fmla="*/ 0 h 1402"/>
                  <a:gd name="T4" fmla="*/ 0 w 91"/>
                  <a:gd name="T5" fmla="*/ 0 h 1402"/>
                  <a:gd name="T6" fmla="*/ 0 w 91"/>
                  <a:gd name="T7" fmla="*/ 0 h 1402"/>
                  <a:gd name="T8" fmla="*/ 0 w 91"/>
                  <a:gd name="T9" fmla="*/ 0 h 1402"/>
                  <a:gd name="T10" fmla="*/ 0 w 91"/>
                  <a:gd name="T11" fmla="*/ 0 h 1402"/>
                  <a:gd name="T12" fmla="*/ 0 w 91"/>
                  <a:gd name="T13" fmla="*/ 0 h 1402"/>
                  <a:gd name="T14" fmla="*/ 0 w 91"/>
                  <a:gd name="T15" fmla="*/ 0 h 1402"/>
                  <a:gd name="T16" fmla="*/ 0 w 91"/>
                  <a:gd name="T17" fmla="*/ 0 h 1402"/>
                  <a:gd name="T18" fmla="*/ 0 w 91"/>
                  <a:gd name="T19" fmla="*/ 0 h 140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1"/>
                  <a:gd name="T31" fmla="*/ 0 h 1402"/>
                  <a:gd name="T32" fmla="*/ 91 w 91"/>
                  <a:gd name="T33" fmla="*/ 1402 h 140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1" h="1402">
                    <a:moveTo>
                      <a:pt x="46" y="0"/>
                    </a:moveTo>
                    <a:lnTo>
                      <a:pt x="0" y="50"/>
                    </a:lnTo>
                    <a:lnTo>
                      <a:pt x="0" y="1402"/>
                    </a:lnTo>
                    <a:lnTo>
                      <a:pt x="91" y="1402"/>
                    </a:lnTo>
                    <a:lnTo>
                      <a:pt x="91" y="50"/>
                    </a:lnTo>
                    <a:lnTo>
                      <a:pt x="46" y="100"/>
                    </a:lnTo>
                    <a:lnTo>
                      <a:pt x="46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Rectangle 20">
                <a:extLst>
                  <a:ext uri="{FF2B5EF4-FFF2-40B4-BE49-F238E27FC236}">
                    <a16:creationId xmlns:a16="http://schemas.microsoft.com/office/drawing/2014/main" id="{B1B276EA-34C1-994A-9464-48958B4629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5" y="3714"/>
                <a:ext cx="136" cy="405"/>
              </a:xfrm>
              <a:prstGeom prst="rect">
                <a:avLst/>
              </a:prstGeom>
              <a:solidFill>
                <a:srgbClr val="DC2B1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21">
                <a:extLst>
                  <a:ext uri="{FF2B5EF4-FFF2-40B4-BE49-F238E27FC236}">
                    <a16:creationId xmlns:a16="http://schemas.microsoft.com/office/drawing/2014/main" id="{F7A17F18-B725-AE49-9577-AE1596EA7E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5" y="3709"/>
                <a:ext cx="141" cy="10"/>
              </a:xfrm>
              <a:custGeom>
                <a:avLst/>
                <a:gdLst>
                  <a:gd name="T0" fmla="*/ 0 w 1271"/>
                  <a:gd name="T1" fmla="*/ 0 h 100"/>
                  <a:gd name="T2" fmla="*/ 0 w 1271"/>
                  <a:gd name="T3" fmla="*/ 0 h 100"/>
                  <a:gd name="T4" fmla="*/ 0 w 1271"/>
                  <a:gd name="T5" fmla="*/ 0 h 100"/>
                  <a:gd name="T6" fmla="*/ 0 w 1271"/>
                  <a:gd name="T7" fmla="*/ 0 h 100"/>
                  <a:gd name="T8" fmla="*/ 0 w 1271"/>
                  <a:gd name="T9" fmla="*/ 0 h 100"/>
                  <a:gd name="T10" fmla="*/ 0 w 1271"/>
                  <a:gd name="T11" fmla="*/ 0 h 100"/>
                  <a:gd name="T12" fmla="*/ 0 w 1271"/>
                  <a:gd name="T13" fmla="*/ 0 h 100"/>
                  <a:gd name="T14" fmla="*/ 0 w 1271"/>
                  <a:gd name="T15" fmla="*/ 0 h 100"/>
                  <a:gd name="T16" fmla="*/ 0 w 1271"/>
                  <a:gd name="T17" fmla="*/ 0 h 100"/>
                  <a:gd name="T18" fmla="*/ 0 w 1271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1"/>
                  <a:gd name="T31" fmla="*/ 0 h 100"/>
                  <a:gd name="T32" fmla="*/ 1271 w 1271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1" h="100">
                    <a:moveTo>
                      <a:pt x="1271" y="50"/>
                    </a:moveTo>
                    <a:lnTo>
                      <a:pt x="1225" y="0"/>
                    </a:lnTo>
                    <a:lnTo>
                      <a:pt x="0" y="0"/>
                    </a:lnTo>
                    <a:lnTo>
                      <a:pt x="0" y="100"/>
                    </a:lnTo>
                    <a:lnTo>
                      <a:pt x="1225" y="100"/>
                    </a:lnTo>
                    <a:lnTo>
                      <a:pt x="1179" y="50"/>
                    </a:lnTo>
                    <a:lnTo>
                      <a:pt x="1271" y="50"/>
                    </a:lnTo>
                    <a:lnTo>
                      <a:pt x="1271" y="0"/>
                    </a:lnTo>
                    <a:lnTo>
                      <a:pt x="1225" y="0"/>
                    </a:lnTo>
                    <a:lnTo>
                      <a:pt x="1271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22">
                <a:extLst>
                  <a:ext uri="{FF2B5EF4-FFF2-40B4-BE49-F238E27FC236}">
                    <a16:creationId xmlns:a16="http://schemas.microsoft.com/office/drawing/2014/main" id="{3ED17DC7-41B6-CE4C-A1F3-D63136E398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6" y="3714"/>
                <a:ext cx="10" cy="410"/>
              </a:xfrm>
              <a:custGeom>
                <a:avLst/>
                <a:gdLst>
                  <a:gd name="T0" fmla="*/ 0 w 92"/>
                  <a:gd name="T1" fmla="*/ 0 h 4106"/>
                  <a:gd name="T2" fmla="*/ 0 w 92"/>
                  <a:gd name="T3" fmla="*/ 0 h 4106"/>
                  <a:gd name="T4" fmla="*/ 0 w 92"/>
                  <a:gd name="T5" fmla="*/ 0 h 4106"/>
                  <a:gd name="T6" fmla="*/ 0 w 92"/>
                  <a:gd name="T7" fmla="*/ 0 h 4106"/>
                  <a:gd name="T8" fmla="*/ 0 w 92"/>
                  <a:gd name="T9" fmla="*/ 0 h 4106"/>
                  <a:gd name="T10" fmla="*/ 0 w 92"/>
                  <a:gd name="T11" fmla="*/ 0 h 4106"/>
                  <a:gd name="T12" fmla="*/ 0 w 92"/>
                  <a:gd name="T13" fmla="*/ 0 h 4106"/>
                  <a:gd name="T14" fmla="*/ 0 w 92"/>
                  <a:gd name="T15" fmla="*/ 0 h 4106"/>
                  <a:gd name="T16" fmla="*/ 0 w 92"/>
                  <a:gd name="T17" fmla="*/ 0 h 4106"/>
                  <a:gd name="T18" fmla="*/ 0 w 92"/>
                  <a:gd name="T19" fmla="*/ 0 h 410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2"/>
                  <a:gd name="T31" fmla="*/ 0 h 4106"/>
                  <a:gd name="T32" fmla="*/ 92 w 92"/>
                  <a:gd name="T33" fmla="*/ 4106 h 410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2" h="4106">
                    <a:moveTo>
                      <a:pt x="46" y="4106"/>
                    </a:moveTo>
                    <a:lnTo>
                      <a:pt x="92" y="4056"/>
                    </a:lnTo>
                    <a:lnTo>
                      <a:pt x="92" y="0"/>
                    </a:lnTo>
                    <a:lnTo>
                      <a:pt x="0" y="0"/>
                    </a:lnTo>
                    <a:lnTo>
                      <a:pt x="0" y="4056"/>
                    </a:lnTo>
                    <a:lnTo>
                      <a:pt x="46" y="4006"/>
                    </a:lnTo>
                    <a:lnTo>
                      <a:pt x="46" y="4106"/>
                    </a:lnTo>
                    <a:lnTo>
                      <a:pt x="92" y="4106"/>
                    </a:lnTo>
                    <a:lnTo>
                      <a:pt x="92" y="4056"/>
                    </a:lnTo>
                    <a:lnTo>
                      <a:pt x="46" y="4106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23">
                <a:extLst>
                  <a:ext uri="{FF2B5EF4-FFF2-40B4-BE49-F238E27FC236}">
                    <a16:creationId xmlns:a16="http://schemas.microsoft.com/office/drawing/2014/main" id="{96B912C6-C8A9-5B42-9993-C512B6A9D1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0" y="4114"/>
                <a:ext cx="141" cy="10"/>
              </a:xfrm>
              <a:custGeom>
                <a:avLst/>
                <a:gdLst>
                  <a:gd name="T0" fmla="*/ 0 w 1270"/>
                  <a:gd name="T1" fmla="*/ 0 h 100"/>
                  <a:gd name="T2" fmla="*/ 0 w 1270"/>
                  <a:gd name="T3" fmla="*/ 0 h 100"/>
                  <a:gd name="T4" fmla="*/ 0 w 1270"/>
                  <a:gd name="T5" fmla="*/ 0 h 100"/>
                  <a:gd name="T6" fmla="*/ 0 w 1270"/>
                  <a:gd name="T7" fmla="*/ 0 h 100"/>
                  <a:gd name="T8" fmla="*/ 0 w 1270"/>
                  <a:gd name="T9" fmla="*/ 0 h 100"/>
                  <a:gd name="T10" fmla="*/ 0 w 1270"/>
                  <a:gd name="T11" fmla="*/ 0 h 100"/>
                  <a:gd name="T12" fmla="*/ 0 w 1270"/>
                  <a:gd name="T13" fmla="*/ 0 h 100"/>
                  <a:gd name="T14" fmla="*/ 0 w 1270"/>
                  <a:gd name="T15" fmla="*/ 0 h 100"/>
                  <a:gd name="T16" fmla="*/ 0 w 1270"/>
                  <a:gd name="T17" fmla="*/ 0 h 100"/>
                  <a:gd name="T18" fmla="*/ 0 w 1270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0"/>
                  <a:gd name="T31" fmla="*/ 0 h 100"/>
                  <a:gd name="T32" fmla="*/ 1270 w 1270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0" h="100">
                    <a:moveTo>
                      <a:pt x="0" y="50"/>
                    </a:moveTo>
                    <a:lnTo>
                      <a:pt x="45" y="100"/>
                    </a:lnTo>
                    <a:lnTo>
                      <a:pt x="1270" y="100"/>
                    </a:lnTo>
                    <a:lnTo>
                      <a:pt x="1270" y="0"/>
                    </a:lnTo>
                    <a:lnTo>
                      <a:pt x="45" y="0"/>
                    </a:lnTo>
                    <a:lnTo>
                      <a:pt x="90" y="50"/>
                    </a:lnTo>
                    <a:lnTo>
                      <a:pt x="0" y="50"/>
                    </a:lnTo>
                    <a:lnTo>
                      <a:pt x="0" y="100"/>
                    </a:lnTo>
                    <a:lnTo>
                      <a:pt x="45" y="10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24">
                <a:extLst>
                  <a:ext uri="{FF2B5EF4-FFF2-40B4-BE49-F238E27FC236}">
                    <a16:creationId xmlns:a16="http://schemas.microsoft.com/office/drawing/2014/main" id="{2A1E97B5-3FA3-1E48-916E-A09C98DC71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0" y="3709"/>
                <a:ext cx="10" cy="410"/>
              </a:xfrm>
              <a:custGeom>
                <a:avLst/>
                <a:gdLst>
                  <a:gd name="T0" fmla="*/ 0 w 90"/>
                  <a:gd name="T1" fmla="*/ 0 h 4106"/>
                  <a:gd name="T2" fmla="*/ 0 w 90"/>
                  <a:gd name="T3" fmla="*/ 0 h 4106"/>
                  <a:gd name="T4" fmla="*/ 0 w 90"/>
                  <a:gd name="T5" fmla="*/ 0 h 4106"/>
                  <a:gd name="T6" fmla="*/ 0 w 90"/>
                  <a:gd name="T7" fmla="*/ 0 h 4106"/>
                  <a:gd name="T8" fmla="*/ 0 w 90"/>
                  <a:gd name="T9" fmla="*/ 0 h 4106"/>
                  <a:gd name="T10" fmla="*/ 0 w 90"/>
                  <a:gd name="T11" fmla="*/ 0 h 4106"/>
                  <a:gd name="T12" fmla="*/ 0 w 90"/>
                  <a:gd name="T13" fmla="*/ 0 h 4106"/>
                  <a:gd name="T14" fmla="*/ 0 w 90"/>
                  <a:gd name="T15" fmla="*/ 0 h 4106"/>
                  <a:gd name="T16" fmla="*/ 0 w 90"/>
                  <a:gd name="T17" fmla="*/ 0 h 4106"/>
                  <a:gd name="T18" fmla="*/ 0 w 90"/>
                  <a:gd name="T19" fmla="*/ 0 h 410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0"/>
                  <a:gd name="T31" fmla="*/ 0 h 4106"/>
                  <a:gd name="T32" fmla="*/ 90 w 90"/>
                  <a:gd name="T33" fmla="*/ 4106 h 410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0" h="4106">
                    <a:moveTo>
                      <a:pt x="45" y="0"/>
                    </a:moveTo>
                    <a:lnTo>
                      <a:pt x="0" y="50"/>
                    </a:lnTo>
                    <a:lnTo>
                      <a:pt x="0" y="4106"/>
                    </a:lnTo>
                    <a:lnTo>
                      <a:pt x="90" y="4106"/>
                    </a:lnTo>
                    <a:lnTo>
                      <a:pt x="90" y="50"/>
                    </a:lnTo>
                    <a:lnTo>
                      <a:pt x="45" y="100"/>
                    </a:lnTo>
                    <a:lnTo>
                      <a:pt x="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Rectangle 25">
                <a:extLst>
                  <a:ext uri="{FF2B5EF4-FFF2-40B4-BE49-F238E27FC236}">
                    <a16:creationId xmlns:a16="http://schemas.microsoft.com/office/drawing/2014/main" id="{7D2F9056-09DB-2444-91E3-531ABAD914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1" y="3849"/>
                <a:ext cx="136" cy="270"/>
              </a:xfrm>
              <a:prstGeom prst="rect">
                <a:avLst/>
              </a:prstGeom>
              <a:solidFill>
                <a:srgbClr val="DC2B1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26">
                <a:extLst>
                  <a:ext uri="{FF2B5EF4-FFF2-40B4-BE49-F238E27FC236}">
                    <a16:creationId xmlns:a16="http://schemas.microsoft.com/office/drawing/2014/main" id="{4401CF5C-D5C7-0E48-8F65-AF8BD86770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6" y="3844"/>
                <a:ext cx="141" cy="10"/>
              </a:xfrm>
              <a:custGeom>
                <a:avLst/>
                <a:gdLst>
                  <a:gd name="T0" fmla="*/ 0 w 1271"/>
                  <a:gd name="T1" fmla="*/ 0 h 100"/>
                  <a:gd name="T2" fmla="*/ 0 w 1271"/>
                  <a:gd name="T3" fmla="*/ 0 h 100"/>
                  <a:gd name="T4" fmla="*/ 0 w 1271"/>
                  <a:gd name="T5" fmla="*/ 0 h 100"/>
                  <a:gd name="T6" fmla="*/ 0 w 1271"/>
                  <a:gd name="T7" fmla="*/ 0 h 100"/>
                  <a:gd name="T8" fmla="*/ 0 w 1271"/>
                  <a:gd name="T9" fmla="*/ 0 h 100"/>
                  <a:gd name="T10" fmla="*/ 0 w 1271"/>
                  <a:gd name="T11" fmla="*/ 0 h 100"/>
                  <a:gd name="T12" fmla="*/ 0 w 1271"/>
                  <a:gd name="T13" fmla="*/ 0 h 100"/>
                  <a:gd name="T14" fmla="*/ 0 w 1271"/>
                  <a:gd name="T15" fmla="*/ 0 h 100"/>
                  <a:gd name="T16" fmla="*/ 0 w 1271"/>
                  <a:gd name="T17" fmla="*/ 0 h 100"/>
                  <a:gd name="T18" fmla="*/ 0 w 1271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1"/>
                  <a:gd name="T31" fmla="*/ 0 h 100"/>
                  <a:gd name="T32" fmla="*/ 1271 w 1271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1" h="100">
                    <a:moveTo>
                      <a:pt x="92" y="50"/>
                    </a:moveTo>
                    <a:lnTo>
                      <a:pt x="46" y="100"/>
                    </a:lnTo>
                    <a:lnTo>
                      <a:pt x="1271" y="100"/>
                    </a:lnTo>
                    <a:lnTo>
                      <a:pt x="1271" y="0"/>
                    </a:lnTo>
                    <a:lnTo>
                      <a:pt x="46" y="0"/>
                    </a:lnTo>
                    <a:lnTo>
                      <a:pt x="0" y="50"/>
                    </a:lnTo>
                    <a:lnTo>
                      <a:pt x="46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92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27">
                <a:extLst>
                  <a:ext uri="{FF2B5EF4-FFF2-40B4-BE49-F238E27FC236}">
                    <a16:creationId xmlns:a16="http://schemas.microsoft.com/office/drawing/2014/main" id="{1D1B5C7A-D4A5-6A46-B9B5-C9C4DC090F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6" y="3849"/>
                <a:ext cx="10" cy="275"/>
              </a:xfrm>
              <a:custGeom>
                <a:avLst/>
                <a:gdLst>
                  <a:gd name="T0" fmla="*/ 0 w 92"/>
                  <a:gd name="T1" fmla="*/ 0 h 2754"/>
                  <a:gd name="T2" fmla="*/ 0 w 92"/>
                  <a:gd name="T3" fmla="*/ 0 h 2754"/>
                  <a:gd name="T4" fmla="*/ 0 w 92"/>
                  <a:gd name="T5" fmla="*/ 0 h 2754"/>
                  <a:gd name="T6" fmla="*/ 0 w 92"/>
                  <a:gd name="T7" fmla="*/ 0 h 2754"/>
                  <a:gd name="T8" fmla="*/ 0 w 92"/>
                  <a:gd name="T9" fmla="*/ 0 h 2754"/>
                  <a:gd name="T10" fmla="*/ 0 w 92"/>
                  <a:gd name="T11" fmla="*/ 0 h 2754"/>
                  <a:gd name="T12" fmla="*/ 0 w 92"/>
                  <a:gd name="T13" fmla="*/ 0 h 2754"/>
                  <a:gd name="T14" fmla="*/ 0 w 92"/>
                  <a:gd name="T15" fmla="*/ 0 h 2754"/>
                  <a:gd name="T16" fmla="*/ 0 w 92"/>
                  <a:gd name="T17" fmla="*/ 0 h 2754"/>
                  <a:gd name="T18" fmla="*/ 0 w 92"/>
                  <a:gd name="T19" fmla="*/ 0 h 275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2"/>
                  <a:gd name="T31" fmla="*/ 0 h 2754"/>
                  <a:gd name="T32" fmla="*/ 92 w 92"/>
                  <a:gd name="T33" fmla="*/ 2754 h 275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2" h="2754">
                    <a:moveTo>
                      <a:pt x="46" y="2654"/>
                    </a:moveTo>
                    <a:lnTo>
                      <a:pt x="92" y="2704"/>
                    </a:lnTo>
                    <a:lnTo>
                      <a:pt x="92" y="0"/>
                    </a:lnTo>
                    <a:lnTo>
                      <a:pt x="0" y="0"/>
                    </a:lnTo>
                    <a:lnTo>
                      <a:pt x="0" y="2704"/>
                    </a:lnTo>
                    <a:lnTo>
                      <a:pt x="46" y="2754"/>
                    </a:lnTo>
                    <a:lnTo>
                      <a:pt x="0" y="2704"/>
                    </a:lnTo>
                    <a:lnTo>
                      <a:pt x="0" y="2754"/>
                    </a:lnTo>
                    <a:lnTo>
                      <a:pt x="46" y="2754"/>
                    </a:lnTo>
                    <a:lnTo>
                      <a:pt x="46" y="265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28">
                <a:extLst>
                  <a:ext uri="{FF2B5EF4-FFF2-40B4-BE49-F238E27FC236}">
                    <a16:creationId xmlns:a16="http://schemas.microsoft.com/office/drawing/2014/main" id="{B32A5FF7-ED61-B047-81D4-D7A3CD4FE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1" y="4114"/>
                <a:ext cx="141" cy="10"/>
              </a:xfrm>
              <a:custGeom>
                <a:avLst/>
                <a:gdLst>
                  <a:gd name="T0" fmla="*/ 0 w 1270"/>
                  <a:gd name="T1" fmla="*/ 0 h 100"/>
                  <a:gd name="T2" fmla="*/ 0 w 1270"/>
                  <a:gd name="T3" fmla="*/ 0 h 100"/>
                  <a:gd name="T4" fmla="*/ 0 w 1270"/>
                  <a:gd name="T5" fmla="*/ 0 h 100"/>
                  <a:gd name="T6" fmla="*/ 0 w 1270"/>
                  <a:gd name="T7" fmla="*/ 0 h 100"/>
                  <a:gd name="T8" fmla="*/ 0 w 1270"/>
                  <a:gd name="T9" fmla="*/ 0 h 100"/>
                  <a:gd name="T10" fmla="*/ 0 w 1270"/>
                  <a:gd name="T11" fmla="*/ 0 h 100"/>
                  <a:gd name="T12" fmla="*/ 0 w 1270"/>
                  <a:gd name="T13" fmla="*/ 0 h 100"/>
                  <a:gd name="T14" fmla="*/ 0 w 1270"/>
                  <a:gd name="T15" fmla="*/ 0 h 100"/>
                  <a:gd name="T16" fmla="*/ 0 w 1270"/>
                  <a:gd name="T17" fmla="*/ 0 h 100"/>
                  <a:gd name="T18" fmla="*/ 0 w 1270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0"/>
                  <a:gd name="T31" fmla="*/ 0 h 100"/>
                  <a:gd name="T32" fmla="*/ 1270 w 1270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0" h="100">
                    <a:moveTo>
                      <a:pt x="1179" y="50"/>
                    </a:moveTo>
                    <a:lnTo>
                      <a:pt x="1225" y="0"/>
                    </a:lnTo>
                    <a:lnTo>
                      <a:pt x="0" y="0"/>
                    </a:lnTo>
                    <a:lnTo>
                      <a:pt x="0" y="100"/>
                    </a:lnTo>
                    <a:lnTo>
                      <a:pt x="1225" y="100"/>
                    </a:lnTo>
                    <a:lnTo>
                      <a:pt x="1270" y="50"/>
                    </a:lnTo>
                    <a:lnTo>
                      <a:pt x="1225" y="100"/>
                    </a:lnTo>
                    <a:lnTo>
                      <a:pt x="1270" y="100"/>
                    </a:lnTo>
                    <a:lnTo>
                      <a:pt x="1270" y="50"/>
                    </a:lnTo>
                    <a:lnTo>
                      <a:pt x="1179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29">
                <a:extLst>
                  <a:ext uri="{FF2B5EF4-FFF2-40B4-BE49-F238E27FC236}">
                    <a16:creationId xmlns:a16="http://schemas.microsoft.com/office/drawing/2014/main" id="{05534D3C-F60A-624D-857A-FD543719A3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2" y="3844"/>
                <a:ext cx="10" cy="275"/>
              </a:xfrm>
              <a:custGeom>
                <a:avLst/>
                <a:gdLst>
                  <a:gd name="T0" fmla="*/ 0 w 91"/>
                  <a:gd name="T1" fmla="*/ 0 h 2754"/>
                  <a:gd name="T2" fmla="*/ 0 w 91"/>
                  <a:gd name="T3" fmla="*/ 0 h 2754"/>
                  <a:gd name="T4" fmla="*/ 0 w 91"/>
                  <a:gd name="T5" fmla="*/ 0 h 2754"/>
                  <a:gd name="T6" fmla="*/ 0 w 91"/>
                  <a:gd name="T7" fmla="*/ 0 h 2754"/>
                  <a:gd name="T8" fmla="*/ 0 w 91"/>
                  <a:gd name="T9" fmla="*/ 0 h 2754"/>
                  <a:gd name="T10" fmla="*/ 0 w 91"/>
                  <a:gd name="T11" fmla="*/ 0 h 2754"/>
                  <a:gd name="T12" fmla="*/ 0 w 91"/>
                  <a:gd name="T13" fmla="*/ 0 h 2754"/>
                  <a:gd name="T14" fmla="*/ 0 w 91"/>
                  <a:gd name="T15" fmla="*/ 0 h 2754"/>
                  <a:gd name="T16" fmla="*/ 0 w 91"/>
                  <a:gd name="T17" fmla="*/ 0 h 2754"/>
                  <a:gd name="T18" fmla="*/ 0 w 91"/>
                  <a:gd name="T19" fmla="*/ 0 h 275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1"/>
                  <a:gd name="T31" fmla="*/ 0 h 2754"/>
                  <a:gd name="T32" fmla="*/ 91 w 91"/>
                  <a:gd name="T33" fmla="*/ 2754 h 275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1" h="2754">
                    <a:moveTo>
                      <a:pt x="46" y="100"/>
                    </a:moveTo>
                    <a:lnTo>
                      <a:pt x="0" y="50"/>
                    </a:lnTo>
                    <a:lnTo>
                      <a:pt x="0" y="2754"/>
                    </a:lnTo>
                    <a:lnTo>
                      <a:pt x="91" y="2754"/>
                    </a:lnTo>
                    <a:lnTo>
                      <a:pt x="91" y="50"/>
                    </a:lnTo>
                    <a:lnTo>
                      <a:pt x="46" y="0"/>
                    </a:lnTo>
                    <a:lnTo>
                      <a:pt x="91" y="50"/>
                    </a:lnTo>
                    <a:lnTo>
                      <a:pt x="91" y="0"/>
                    </a:lnTo>
                    <a:lnTo>
                      <a:pt x="46" y="0"/>
                    </a:lnTo>
                    <a:lnTo>
                      <a:pt x="46" y="10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Rectangle 30">
                <a:extLst>
                  <a:ext uri="{FF2B5EF4-FFF2-40B4-BE49-F238E27FC236}">
                    <a16:creationId xmlns:a16="http://schemas.microsoft.com/office/drawing/2014/main" id="{5B210137-1344-3642-BC9E-95567CACEF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7" y="4029"/>
                <a:ext cx="136" cy="90"/>
              </a:xfrm>
              <a:prstGeom prst="rect">
                <a:avLst/>
              </a:prstGeom>
              <a:solidFill>
                <a:srgbClr val="DC2B1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31">
                <a:extLst>
                  <a:ext uri="{FF2B5EF4-FFF2-40B4-BE49-F238E27FC236}">
                    <a16:creationId xmlns:a16="http://schemas.microsoft.com/office/drawing/2014/main" id="{478DCD3E-B6F2-7441-B0B7-14AB0EF229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7" y="4024"/>
                <a:ext cx="141" cy="10"/>
              </a:xfrm>
              <a:custGeom>
                <a:avLst/>
                <a:gdLst>
                  <a:gd name="T0" fmla="*/ 0 w 1270"/>
                  <a:gd name="T1" fmla="*/ 0 h 100"/>
                  <a:gd name="T2" fmla="*/ 0 w 1270"/>
                  <a:gd name="T3" fmla="*/ 0 h 100"/>
                  <a:gd name="T4" fmla="*/ 0 w 1270"/>
                  <a:gd name="T5" fmla="*/ 0 h 100"/>
                  <a:gd name="T6" fmla="*/ 0 w 1270"/>
                  <a:gd name="T7" fmla="*/ 0 h 100"/>
                  <a:gd name="T8" fmla="*/ 0 w 1270"/>
                  <a:gd name="T9" fmla="*/ 0 h 100"/>
                  <a:gd name="T10" fmla="*/ 0 w 1270"/>
                  <a:gd name="T11" fmla="*/ 0 h 100"/>
                  <a:gd name="T12" fmla="*/ 0 w 1270"/>
                  <a:gd name="T13" fmla="*/ 0 h 100"/>
                  <a:gd name="T14" fmla="*/ 0 w 1270"/>
                  <a:gd name="T15" fmla="*/ 0 h 100"/>
                  <a:gd name="T16" fmla="*/ 0 w 1270"/>
                  <a:gd name="T17" fmla="*/ 0 h 100"/>
                  <a:gd name="T18" fmla="*/ 0 w 1270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0"/>
                  <a:gd name="T31" fmla="*/ 0 h 100"/>
                  <a:gd name="T32" fmla="*/ 1270 w 1270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0" h="100">
                    <a:moveTo>
                      <a:pt x="1270" y="50"/>
                    </a:moveTo>
                    <a:lnTo>
                      <a:pt x="1225" y="0"/>
                    </a:lnTo>
                    <a:lnTo>
                      <a:pt x="0" y="0"/>
                    </a:lnTo>
                    <a:lnTo>
                      <a:pt x="0" y="100"/>
                    </a:lnTo>
                    <a:lnTo>
                      <a:pt x="1225" y="100"/>
                    </a:lnTo>
                    <a:lnTo>
                      <a:pt x="1180" y="50"/>
                    </a:lnTo>
                    <a:lnTo>
                      <a:pt x="1270" y="50"/>
                    </a:lnTo>
                    <a:lnTo>
                      <a:pt x="1270" y="0"/>
                    </a:lnTo>
                    <a:lnTo>
                      <a:pt x="1225" y="0"/>
                    </a:lnTo>
                    <a:lnTo>
                      <a:pt x="1270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32">
                <a:extLst>
                  <a:ext uri="{FF2B5EF4-FFF2-40B4-BE49-F238E27FC236}">
                    <a16:creationId xmlns:a16="http://schemas.microsoft.com/office/drawing/2014/main" id="{56AE75BF-AB7E-9E41-A01B-9B4245B91F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8" y="4029"/>
                <a:ext cx="10" cy="95"/>
              </a:xfrm>
              <a:custGeom>
                <a:avLst/>
                <a:gdLst>
                  <a:gd name="T0" fmla="*/ 0 w 90"/>
                  <a:gd name="T1" fmla="*/ 0 h 952"/>
                  <a:gd name="T2" fmla="*/ 0 w 90"/>
                  <a:gd name="T3" fmla="*/ 0 h 952"/>
                  <a:gd name="T4" fmla="*/ 0 w 90"/>
                  <a:gd name="T5" fmla="*/ 0 h 952"/>
                  <a:gd name="T6" fmla="*/ 0 w 90"/>
                  <a:gd name="T7" fmla="*/ 0 h 952"/>
                  <a:gd name="T8" fmla="*/ 0 w 90"/>
                  <a:gd name="T9" fmla="*/ 0 h 952"/>
                  <a:gd name="T10" fmla="*/ 0 w 90"/>
                  <a:gd name="T11" fmla="*/ 0 h 952"/>
                  <a:gd name="T12" fmla="*/ 0 w 90"/>
                  <a:gd name="T13" fmla="*/ 0 h 952"/>
                  <a:gd name="T14" fmla="*/ 0 w 90"/>
                  <a:gd name="T15" fmla="*/ 0 h 952"/>
                  <a:gd name="T16" fmla="*/ 0 w 90"/>
                  <a:gd name="T17" fmla="*/ 0 h 952"/>
                  <a:gd name="T18" fmla="*/ 0 w 90"/>
                  <a:gd name="T19" fmla="*/ 0 h 9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0"/>
                  <a:gd name="T31" fmla="*/ 0 h 952"/>
                  <a:gd name="T32" fmla="*/ 90 w 90"/>
                  <a:gd name="T33" fmla="*/ 952 h 95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0" h="952">
                    <a:moveTo>
                      <a:pt x="45" y="952"/>
                    </a:moveTo>
                    <a:lnTo>
                      <a:pt x="90" y="902"/>
                    </a:lnTo>
                    <a:lnTo>
                      <a:pt x="90" y="0"/>
                    </a:lnTo>
                    <a:lnTo>
                      <a:pt x="0" y="0"/>
                    </a:lnTo>
                    <a:lnTo>
                      <a:pt x="0" y="902"/>
                    </a:lnTo>
                    <a:lnTo>
                      <a:pt x="45" y="852"/>
                    </a:lnTo>
                    <a:lnTo>
                      <a:pt x="45" y="952"/>
                    </a:lnTo>
                    <a:lnTo>
                      <a:pt x="90" y="952"/>
                    </a:lnTo>
                    <a:lnTo>
                      <a:pt x="90" y="902"/>
                    </a:lnTo>
                    <a:lnTo>
                      <a:pt x="45" y="952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33">
                <a:extLst>
                  <a:ext uri="{FF2B5EF4-FFF2-40B4-BE49-F238E27FC236}">
                    <a16:creationId xmlns:a16="http://schemas.microsoft.com/office/drawing/2014/main" id="{6D26AEA6-1199-8241-9979-1D385DFD0C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2" y="4114"/>
                <a:ext cx="141" cy="10"/>
              </a:xfrm>
              <a:custGeom>
                <a:avLst/>
                <a:gdLst>
                  <a:gd name="T0" fmla="*/ 0 w 1271"/>
                  <a:gd name="T1" fmla="*/ 0 h 100"/>
                  <a:gd name="T2" fmla="*/ 0 w 1271"/>
                  <a:gd name="T3" fmla="*/ 0 h 100"/>
                  <a:gd name="T4" fmla="*/ 0 w 1271"/>
                  <a:gd name="T5" fmla="*/ 0 h 100"/>
                  <a:gd name="T6" fmla="*/ 0 w 1271"/>
                  <a:gd name="T7" fmla="*/ 0 h 100"/>
                  <a:gd name="T8" fmla="*/ 0 w 1271"/>
                  <a:gd name="T9" fmla="*/ 0 h 100"/>
                  <a:gd name="T10" fmla="*/ 0 w 1271"/>
                  <a:gd name="T11" fmla="*/ 0 h 100"/>
                  <a:gd name="T12" fmla="*/ 0 w 1271"/>
                  <a:gd name="T13" fmla="*/ 0 h 100"/>
                  <a:gd name="T14" fmla="*/ 0 w 1271"/>
                  <a:gd name="T15" fmla="*/ 0 h 100"/>
                  <a:gd name="T16" fmla="*/ 0 w 1271"/>
                  <a:gd name="T17" fmla="*/ 0 h 100"/>
                  <a:gd name="T18" fmla="*/ 0 w 1271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1"/>
                  <a:gd name="T31" fmla="*/ 0 h 100"/>
                  <a:gd name="T32" fmla="*/ 1271 w 1271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1" h="100">
                    <a:moveTo>
                      <a:pt x="0" y="50"/>
                    </a:moveTo>
                    <a:lnTo>
                      <a:pt x="46" y="100"/>
                    </a:lnTo>
                    <a:lnTo>
                      <a:pt x="1271" y="100"/>
                    </a:lnTo>
                    <a:lnTo>
                      <a:pt x="1271" y="0"/>
                    </a:lnTo>
                    <a:lnTo>
                      <a:pt x="46" y="0"/>
                    </a:lnTo>
                    <a:lnTo>
                      <a:pt x="91" y="50"/>
                    </a:lnTo>
                    <a:lnTo>
                      <a:pt x="0" y="50"/>
                    </a:lnTo>
                    <a:lnTo>
                      <a:pt x="0" y="100"/>
                    </a:lnTo>
                    <a:lnTo>
                      <a:pt x="46" y="10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34">
                <a:extLst>
                  <a:ext uri="{FF2B5EF4-FFF2-40B4-BE49-F238E27FC236}">
                    <a16:creationId xmlns:a16="http://schemas.microsoft.com/office/drawing/2014/main" id="{39129F2F-AD85-D949-96AF-25D610B88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2" y="4024"/>
                <a:ext cx="10" cy="95"/>
              </a:xfrm>
              <a:custGeom>
                <a:avLst/>
                <a:gdLst>
                  <a:gd name="T0" fmla="*/ 0 w 91"/>
                  <a:gd name="T1" fmla="*/ 0 h 952"/>
                  <a:gd name="T2" fmla="*/ 0 w 91"/>
                  <a:gd name="T3" fmla="*/ 0 h 952"/>
                  <a:gd name="T4" fmla="*/ 0 w 91"/>
                  <a:gd name="T5" fmla="*/ 0 h 952"/>
                  <a:gd name="T6" fmla="*/ 0 w 91"/>
                  <a:gd name="T7" fmla="*/ 0 h 952"/>
                  <a:gd name="T8" fmla="*/ 0 w 91"/>
                  <a:gd name="T9" fmla="*/ 0 h 952"/>
                  <a:gd name="T10" fmla="*/ 0 w 91"/>
                  <a:gd name="T11" fmla="*/ 0 h 952"/>
                  <a:gd name="T12" fmla="*/ 0 w 91"/>
                  <a:gd name="T13" fmla="*/ 0 h 952"/>
                  <a:gd name="T14" fmla="*/ 0 w 91"/>
                  <a:gd name="T15" fmla="*/ 0 h 952"/>
                  <a:gd name="T16" fmla="*/ 0 w 91"/>
                  <a:gd name="T17" fmla="*/ 0 h 952"/>
                  <a:gd name="T18" fmla="*/ 0 w 91"/>
                  <a:gd name="T19" fmla="*/ 0 h 9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1"/>
                  <a:gd name="T31" fmla="*/ 0 h 952"/>
                  <a:gd name="T32" fmla="*/ 91 w 91"/>
                  <a:gd name="T33" fmla="*/ 952 h 95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1" h="952">
                    <a:moveTo>
                      <a:pt x="46" y="0"/>
                    </a:moveTo>
                    <a:lnTo>
                      <a:pt x="0" y="50"/>
                    </a:lnTo>
                    <a:lnTo>
                      <a:pt x="0" y="952"/>
                    </a:lnTo>
                    <a:lnTo>
                      <a:pt x="91" y="952"/>
                    </a:lnTo>
                    <a:lnTo>
                      <a:pt x="91" y="50"/>
                    </a:lnTo>
                    <a:lnTo>
                      <a:pt x="46" y="100"/>
                    </a:lnTo>
                    <a:lnTo>
                      <a:pt x="46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Rectangle 35">
                <a:extLst>
                  <a:ext uri="{FF2B5EF4-FFF2-40B4-BE49-F238E27FC236}">
                    <a16:creationId xmlns:a16="http://schemas.microsoft.com/office/drawing/2014/main" id="{A0EB0620-7770-1E49-870D-5AADC48EDA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3" y="3984"/>
                <a:ext cx="136" cy="135"/>
              </a:xfrm>
              <a:prstGeom prst="rect">
                <a:avLst/>
              </a:prstGeom>
              <a:solidFill>
                <a:srgbClr val="DC2B1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36">
                <a:extLst>
                  <a:ext uri="{FF2B5EF4-FFF2-40B4-BE49-F238E27FC236}">
                    <a16:creationId xmlns:a16="http://schemas.microsoft.com/office/drawing/2014/main" id="{239B5ED6-FF87-3D4D-86A3-ACA22FDCE9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3" y="3979"/>
                <a:ext cx="141" cy="10"/>
              </a:xfrm>
              <a:custGeom>
                <a:avLst/>
                <a:gdLst>
                  <a:gd name="T0" fmla="*/ 0 w 1271"/>
                  <a:gd name="T1" fmla="*/ 0 h 100"/>
                  <a:gd name="T2" fmla="*/ 0 w 1271"/>
                  <a:gd name="T3" fmla="*/ 0 h 100"/>
                  <a:gd name="T4" fmla="*/ 0 w 1271"/>
                  <a:gd name="T5" fmla="*/ 0 h 100"/>
                  <a:gd name="T6" fmla="*/ 0 w 1271"/>
                  <a:gd name="T7" fmla="*/ 0 h 100"/>
                  <a:gd name="T8" fmla="*/ 0 w 1271"/>
                  <a:gd name="T9" fmla="*/ 0 h 100"/>
                  <a:gd name="T10" fmla="*/ 0 w 1271"/>
                  <a:gd name="T11" fmla="*/ 0 h 100"/>
                  <a:gd name="T12" fmla="*/ 0 w 1271"/>
                  <a:gd name="T13" fmla="*/ 0 h 100"/>
                  <a:gd name="T14" fmla="*/ 0 w 1271"/>
                  <a:gd name="T15" fmla="*/ 0 h 100"/>
                  <a:gd name="T16" fmla="*/ 0 w 1271"/>
                  <a:gd name="T17" fmla="*/ 0 h 100"/>
                  <a:gd name="T18" fmla="*/ 0 w 1271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1"/>
                  <a:gd name="T31" fmla="*/ 0 h 100"/>
                  <a:gd name="T32" fmla="*/ 1271 w 1271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1" h="100">
                    <a:moveTo>
                      <a:pt x="1271" y="50"/>
                    </a:moveTo>
                    <a:lnTo>
                      <a:pt x="1225" y="0"/>
                    </a:lnTo>
                    <a:lnTo>
                      <a:pt x="0" y="0"/>
                    </a:lnTo>
                    <a:lnTo>
                      <a:pt x="0" y="100"/>
                    </a:lnTo>
                    <a:lnTo>
                      <a:pt x="1225" y="100"/>
                    </a:lnTo>
                    <a:lnTo>
                      <a:pt x="1180" y="50"/>
                    </a:lnTo>
                    <a:lnTo>
                      <a:pt x="1271" y="50"/>
                    </a:lnTo>
                    <a:lnTo>
                      <a:pt x="1271" y="0"/>
                    </a:lnTo>
                    <a:lnTo>
                      <a:pt x="1225" y="0"/>
                    </a:lnTo>
                    <a:lnTo>
                      <a:pt x="1271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37">
                <a:extLst>
                  <a:ext uri="{FF2B5EF4-FFF2-40B4-BE49-F238E27FC236}">
                    <a16:creationId xmlns:a16="http://schemas.microsoft.com/office/drawing/2014/main" id="{5C921D78-C58B-6342-A4A4-5773238FA2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4" y="3984"/>
                <a:ext cx="10" cy="140"/>
              </a:xfrm>
              <a:custGeom>
                <a:avLst/>
                <a:gdLst>
                  <a:gd name="T0" fmla="*/ 0 w 91"/>
                  <a:gd name="T1" fmla="*/ 0 h 1402"/>
                  <a:gd name="T2" fmla="*/ 0 w 91"/>
                  <a:gd name="T3" fmla="*/ 0 h 1402"/>
                  <a:gd name="T4" fmla="*/ 0 w 91"/>
                  <a:gd name="T5" fmla="*/ 0 h 1402"/>
                  <a:gd name="T6" fmla="*/ 0 w 91"/>
                  <a:gd name="T7" fmla="*/ 0 h 1402"/>
                  <a:gd name="T8" fmla="*/ 0 w 91"/>
                  <a:gd name="T9" fmla="*/ 0 h 1402"/>
                  <a:gd name="T10" fmla="*/ 0 w 91"/>
                  <a:gd name="T11" fmla="*/ 0 h 1402"/>
                  <a:gd name="T12" fmla="*/ 0 w 91"/>
                  <a:gd name="T13" fmla="*/ 0 h 1402"/>
                  <a:gd name="T14" fmla="*/ 0 w 91"/>
                  <a:gd name="T15" fmla="*/ 0 h 1402"/>
                  <a:gd name="T16" fmla="*/ 0 w 91"/>
                  <a:gd name="T17" fmla="*/ 0 h 1402"/>
                  <a:gd name="T18" fmla="*/ 0 w 91"/>
                  <a:gd name="T19" fmla="*/ 0 h 140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1"/>
                  <a:gd name="T31" fmla="*/ 0 h 1402"/>
                  <a:gd name="T32" fmla="*/ 91 w 91"/>
                  <a:gd name="T33" fmla="*/ 1402 h 140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1" h="1402">
                    <a:moveTo>
                      <a:pt x="45" y="1402"/>
                    </a:moveTo>
                    <a:lnTo>
                      <a:pt x="91" y="1352"/>
                    </a:lnTo>
                    <a:lnTo>
                      <a:pt x="91" y="0"/>
                    </a:lnTo>
                    <a:lnTo>
                      <a:pt x="0" y="0"/>
                    </a:lnTo>
                    <a:lnTo>
                      <a:pt x="0" y="1352"/>
                    </a:lnTo>
                    <a:lnTo>
                      <a:pt x="45" y="1302"/>
                    </a:lnTo>
                    <a:lnTo>
                      <a:pt x="45" y="1402"/>
                    </a:lnTo>
                    <a:lnTo>
                      <a:pt x="91" y="1402"/>
                    </a:lnTo>
                    <a:lnTo>
                      <a:pt x="91" y="1352"/>
                    </a:lnTo>
                    <a:lnTo>
                      <a:pt x="45" y="1402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38">
                <a:extLst>
                  <a:ext uri="{FF2B5EF4-FFF2-40B4-BE49-F238E27FC236}">
                    <a16:creationId xmlns:a16="http://schemas.microsoft.com/office/drawing/2014/main" id="{E8BD6744-60A1-4145-A826-913ECA5DB7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8" y="4114"/>
                <a:ext cx="141" cy="10"/>
              </a:xfrm>
              <a:custGeom>
                <a:avLst/>
                <a:gdLst>
                  <a:gd name="T0" fmla="*/ 0 w 1270"/>
                  <a:gd name="T1" fmla="*/ 0 h 100"/>
                  <a:gd name="T2" fmla="*/ 0 w 1270"/>
                  <a:gd name="T3" fmla="*/ 0 h 100"/>
                  <a:gd name="T4" fmla="*/ 0 w 1270"/>
                  <a:gd name="T5" fmla="*/ 0 h 100"/>
                  <a:gd name="T6" fmla="*/ 0 w 1270"/>
                  <a:gd name="T7" fmla="*/ 0 h 100"/>
                  <a:gd name="T8" fmla="*/ 0 w 1270"/>
                  <a:gd name="T9" fmla="*/ 0 h 100"/>
                  <a:gd name="T10" fmla="*/ 0 w 1270"/>
                  <a:gd name="T11" fmla="*/ 0 h 100"/>
                  <a:gd name="T12" fmla="*/ 0 w 1270"/>
                  <a:gd name="T13" fmla="*/ 0 h 100"/>
                  <a:gd name="T14" fmla="*/ 0 w 1270"/>
                  <a:gd name="T15" fmla="*/ 0 h 100"/>
                  <a:gd name="T16" fmla="*/ 0 w 1270"/>
                  <a:gd name="T17" fmla="*/ 0 h 100"/>
                  <a:gd name="T18" fmla="*/ 0 w 1270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0"/>
                  <a:gd name="T31" fmla="*/ 0 h 100"/>
                  <a:gd name="T32" fmla="*/ 1270 w 1270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0" h="100">
                    <a:moveTo>
                      <a:pt x="0" y="50"/>
                    </a:moveTo>
                    <a:lnTo>
                      <a:pt x="45" y="100"/>
                    </a:lnTo>
                    <a:lnTo>
                      <a:pt x="1270" y="100"/>
                    </a:lnTo>
                    <a:lnTo>
                      <a:pt x="1270" y="0"/>
                    </a:lnTo>
                    <a:lnTo>
                      <a:pt x="45" y="0"/>
                    </a:lnTo>
                    <a:lnTo>
                      <a:pt x="90" y="50"/>
                    </a:lnTo>
                    <a:lnTo>
                      <a:pt x="0" y="50"/>
                    </a:lnTo>
                    <a:lnTo>
                      <a:pt x="0" y="100"/>
                    </a:lnTo>
                    <a:lnTo>
                      <a:pt x="45" y="10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39">
                <a:extLst>
                  <a:ext uri="{FF2B5EF4-FFF2-40B4-BE49-F238E27FC236}">
                    <a16:creationId xmlns:a16="http://schemas.microsoft.com/office/drawing/2014/main" id="{AAD15BF2-0575-4148-B90A-B0F8B0DA95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8" y="3979"/>
                <a:ext cx="10" cy="140"/>
              </a:xfrm>
              <a:custGeom>
                <a:avLst/>
                <a:gdLst>
                  <a:gd name="T0" fmla="*/ 0 w 90"/>
                  <a:gd name="T1" fmla="*/ 0 h 1402"/>
                  <a:gd name="T2" fmla="*/ 0 w 90"/>
                  <a:gd name="T3" fmla="*/ 0 h 1402"/>
                  <a:gd name="T4" fmla="*/ 0 w 90"/>
                  <a:gd name="T5" fmla="*/ 0 h 1402"/>
                  <a:gd name="T6" fmla="*/ 0 w 90"/>
                  <a:gd name="T7" fmla="*/ 0 h 1402"/>
                  <a:gd name="T8" fmla="*/ 0 w 90"/>
                  <a:gd name="T9" fmla="*/ 0 h 1402"/>
                  <a:gd name="T10" fmla="*/ 0 w 90"/>
                  <a:gd name="T11" fmla="*/ 0 h 1402"/>
                  <a:gd name="T12" fmla="*/ 0 w 90"/>
                  <a:gd name="T13" fmla="*/ 0 h 1402"/>
                  <a:gd name="T14" fmla="*/ 0 w 90"/>
                  <a:gd name="T15" fmla="*/ 0 h 1402"/>
                  <a:gd name="T16" fmla="*/ 0 w 90"/>
                  <a:gd name="T17" fmla="*/ 0 h 1402"/>
                  <a:gd name="T18" fmla="*/ 0 w 90"/>
                  <a:gd name="T19" fmla="*/ 0 h 140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0"/>
                  <a:gd name="T31" fmla="*/ 0 h 1402"/>
                  <a:gd name="T32" fmla="*/ 90 w 90"/>
                  <a:gd name="T33" fmla="*/ 1402 h 140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0" h="1402">
                    <a:moveTo>
                      <a:pt x="45" y="0"/>
                    </a:moveTo>
                    <a:lnTo>
                      <a:pt x="0" y="50"/>
                    </a:lnTo>
                    <a:lnTo>
                      <a:pt x="0" y="1402"/>
                    </a:lnTo>
                    <a:lnTo>
                      <a:pt x="90" y="1402"/>
                    </a:lnTo>
                    <a:lnTo>
                      <a:pt x="90" y="50"/>
                    </a:lnTo>
                    <a:lnTo>
                      <a:pt x="45" y="100"/>
                    </a:lnTo>
                    <a:lnTo>
                      <a:pt x="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Rectangle 40">
                <a:extLst>
                  <a:ext uri="{FF2B5EF4-FFF2-40B4-BE49-F238E27FC236}">
                    <a16:creationId xmlns:a16="http://schemas.microsoft.com/office/drawing/2014/main" id="{0CB6F463-C530-8742-B345-4FCCB85914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9" y="4074"/>
                <a:ext cx="136" cy="45"/>
              </a:xfrm>
              <a:prstGeom prst="rect">
                <a:avLst/>
              </a:prstGeom>
              <a:solidFill>
                <a:srgbClr val="DC2B1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41">
                <a:extLst>
                  <a:ext uri="{FF2B5EF4-FFF2-40B4-BE49-F238E27FC236}">
                    <a16:creationId xmlns:a16="http://schemas.microsoft.com/office/drawing/2014/main" id="{F588D402-94AF-D34A-8E3A-574577DB55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4" y="4069"/>
                <a:ext cx="141" cy="10"/>
              </a:xfrm>
              <a:custGeom>
                <a:avLst/>
                <a:gdLst>
                  <a:gd name="T0" fmla="*/ 0 w 1271"/>
                  <a:gd name="T1" fmla="*/ 0 h 100"/>
                  <a:gd name="T2" fmla="*/ 0 w 1271"/>
                  <a:gd name="T3" fmla="*/ 0 h 100"/>
                  <a:gd name="T4" fmla="*/ 0 w 1271"/>
                  <a:gd name="T5" fmla="*/ 0 h 100"/>
                  <a:gd name="T6" fmla="*/ 0 w 1271"/>
                  <a:gd name="T7" fmla="*/ 0 h 100"/>
                  <a:gd name="T8" fmla="*/ 0 w 1271"/>
                  <a:gd name="T9" fmla="*/ 0 h 100"/>
                  <a:gd name="T10" fmla="*/ 0 w 1271"/>
                  <a:gd name="T11" fmla="*/ 0 h 100"/>
                  <a:gd name="T12" fmla="*/ 0 w 1271"/>
                  <a:gd name="T13" fmla="*/ 0 h 100"/>
                  <a:gd name="T14" fmla="*/ 0 w 1271"/>
                  <a:gd name="T15" fmla="*/ 0 h 100"/>
                  <a:gd name="T16" fmla="*/ 0 w 1271"/>
                  <a:gd name="T17" fmla="*/ 0 h 100"/>
                  <a:gd name="T18" fmla="*/ 0 w 1271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1"/>
                  <a:gd name="T31" fmla="*/ 0 h 100"/>
                  <a:gd name="T32" fmla="*/ 1271 w 1271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1" h="100">
                    <a:moveTo>
                      <a:pt x="91" y="50"/>
                    </a:moveTo>
                    <a:lnTo>
                      <a:pt x="45" y="100"/>
                    </a:lnTo>
                    <a:lnTo>
                      <a:pt x="1271" y="100"/>
                    </a:lnTo>
                    <a:lnTo>
                      <a:pt x="1271" y="0"/>
                    </a:lnTo>
                    <a:lnTo>
                      <a:pt x="45" y="0"/>
                    </a:lnTo>
                    <a:lnTo>
                      <a:pt x="0" y="50"/>
                    </a:lnTo>
                    <a:lnTo>
                      <a:pt x="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91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42">
                <a:extLst>
                  <a:ext uri="{FF2B5EF4-FFF2-40B4-BE49-F238E27FC236}">
                    <a16:creationId xmlns:a16="http://schemas.microsoft.com/office/drawing/2014/main" id="{B139AF81-BDB4-6044-895E-7C1CDB6EFA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4" y="4074"/>
                <a:ext cx="10" cy="50"/>
              </a:xfrm>
              <a:custGeom>
                <a:avLst/>
                <a:gdLst>
                  <a:gd name="T0" fmla="*/ 0 w 91"/>
                  <a:gd name="T1" fmla="*/ 0 h 501"/>
                  <a:gd name="T2" fmla="*/ 0 w 91"/>
                  <a:gd name="T3" fmla="*/ 0 h 501"/>
                  <a:gd name="T4" fmla="*/ 0 w 91"/>
                  <a:gd name="T5" fmla="*/ 0 h 501"/>
                  <a:gd name="T6" fmla="*/ 0 w 91"/>
                  <a:gd name="T7" fmla="*/ 0 h 501"/>
                  <a:gd name="T8" fmla="*/ 0 w 91"/>
                  <a:gd name="T9" fmla="*/ 0 h 501"/>
                  <a:gd name="T10" fmla="*/ 0 w 91"/>
                  <a:gd name="T11" fmla="*/ 0 h 501"/>
                  <a:gd name="T12" fmla="*/ 0 w 91"/>
                  <a:gd name="T13" fmla="*/ 0 h 501"/>
                  <a:gd name="T14" fmla="*/ 0 w 91"/>
                  <a:gd name="T15" fmla="*/ 0 h 501"/>
                  <a:gd name="T16" fmla="*/ 0 w 91"/>
                  <a:gd name="T17" fmla="*/ 0 h 501"/>
                  <a:gd name="T18" fmla="*/ 0 w 91"/>
                  <a:gd name="T19" fmla="*/ 0 h 50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1"/>
                  <a:gd name="T31" fmla="*/ 0 h 501"/>
                  <a:gd name="T32" fmla="*/ 91 w 91"/>
                  <a:gd name="T33" fmla="*/ 501 h 50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1" h="501">
                    <a:moveTo>
                      <a:pt x="45" y="401"/>
                    </a:moveTo>
                    <a:lnTo>
                      <a:pt x="91" y="451"/>
                    </a:lnTo>
                    <a:lnTo>
                      <a:pt x="91" y="0"/>
                    </a:lnTo>
                    <a:lnTo>
                      <a:pt x="0" y="0"/>
                    </a:lnTo>
                    <a:lnTo>
                      <a:pt x="0" y="451"/>
                    </a:lnTo>
                    <a:lnTo>
                      <a:pt x="45" y="501"/>
                    </a:lnTo>
                    <a:lnTo>
                      <a:pt x="0" y="451"/>
                    </a:lnTo>
                    <a:lnTo>
                      <a:pt x="0" y="501"/>
                    </a:lnTo>
                    <a:lnTo>
                      <a:pt x="45" y="501"/>
                    </a:lnTo>
                    <a:lnTo>
                      <a:pt x="45" y="40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43">
                <a:extLst>
                  <a:ext uri="{FF2B5EF4-FFF2-40B4-BE49-F238E27FC236}">
                    <a16:creationId xmlns:a16="http://schemas.microsoft.com/office/drawing/2014/main" id="{4C3E5E52-265D-664A-A8E9-53B2C21AFF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9" y="4114"/>
                <a:ext cx="141" cy="10"/>
              </a:xfrm>
              <a:custGeom>
                <a:avLst/>
                <a:gdLst>
                  <a:gd name="T0" fmla="*/ 0 w 1271"/>
                  <a:gd name="T1" fmla="*/ 0 h 100"/>
                  <a:gd name="T2" fmla="*/ 0 w 1271"/>
                  <a:gd name="T3" fmla="*/ 0 h 100"/>
                  <a:gd name="T4" fmla="*/ 0 w 1271"/>
                  <a:gd name="T5" fmla="*/ 0 h 100"/>
                  <a:gd name="T6" fmla="*/ 0 w 1271"/>
                  <a:gd name="T7" fmla="*/ 0 h 100"/>
                  <a:gd name="T8" fmla="*/ 0 w 1271"/>
                  <a:gd name="T9" fmla="*/ 0 h 100"/>
                  <a:gd name="T10" fmla="*/ 0 w 1271"/>
                  <a:gd name="T11" fmla="*/ 0 h 100"/>
                  <a:gd name="T12" fmla="*/ 0 w 1271"/>
                  <a:gd name="T13" fmla="*/ 0 h 100"/>
                  <a:gd name="T14" fmla="*/ 0 w 1271"/>
                  <a:gd name="T15" fmla="*/ 0 h 100"/>
                  <a:gd name="T16" fmla="*/ 0 w 1271"/>
                  <a:gd name="T17" fmla="*/ 0 h 100"/>
                  <a:gd name="T18" fmla="*/ 0 w 1271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1"/>
                  <a:gd name="T31" fmla="*/ 0 h 100"/>
                  <a:gd name="T32" fmla="*/ 1271 w 1271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1" h="100">
                    <a:moveTo>
                      <a:pt x="1180" y="50"/>
                    </a:moveTo>
                    <a:lnTo>
                      <a:pt x="1226" y="0"/>
                    </a:lnTo>
                    <a:lnTo>
                      <a:pt x="0" y="0"/>
                    </a:lnTo>
                    <a:lnTo>
                      <a:pt x="0" y="100"/>
                    </a:lnTo>
                    <a:lnTo>
                      <a:pt x="1226" y="100"/>
                    </a:lnTo>
                    <a:lnTo>
                      <a:pt x="1271" y="50"/>
                    </a:lnTo>
                    <a:lnTo>
                      <a:pt x="1226" y="100"/>
                    </a:lnTo>
                    <a:lnTo>
                      <a:pt x="1271" y="100"/>
                    </a:lnTo>
                    <a:lnTo>
                      <a:pt x="1271" y="50"/>
                    </a:lnTo>
                    <a:lnTo>
                      <a:pt x="1180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44">
                <a:extLst>
                  <a:ext uri="{FF2B5EF4-FFF2-40B4-BE49-F238E27FC236}">
                    <a16:creationId xmlns:a16="http://schemas.microsoft.com/office/drawing/2014/main" id="{312A7FC1-7EA8-274A-AEA4-A347AB4B3E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0" y="4069"/>
                <a:ext cx="10" cy="50"/>
              </a:xfrm>
              <a:custGeom>
                <a:avLst/>
                <a:gdLst>
                  <a:gd name="T0" fmla="*/ 0 w 91"/>
                  <a:gd name="T1" fmla="*/ 0 h 501"/>
                  <a:gd name="T2" fmla="*/ 0 w 91"/>
                  <a:gd name="T3" fmla="*/ 0 h 501"/>
                  <a:gd name="T4" fmla="*/ 0 w 91"/>
                  <a:gd name="T5" fmla="*/ 0 h 501"/>
                  <a:gd name="T6" fmla="*/ 0 w 91"/>
                  <a:gd name="T7" fmla="*/ 0 h 501"/>
                  <a:gd name="T8" fmla="*/ 0 w 91"/>
                  <a:gd name="T9" fmla="*/ 0 h 501"/>
                  <a:gd name="T10" fmla="*/ 0 w 91"/>
                  <a:gd name="T11" fmla="*/ 0 h 501"/>
                  <a:gd name="T12" fmla="*/ 0 w 91"/>
                  <a:gd name="T13" fmla="*/ 0 h 501"/>
                  <a:gd name="T14" fmla="*/ 0 w 91"/>
                  <a:gd name="T15" fmla="*/ 0 h 501"/>
                  <a:gd name="T16" fmla="*/ 0 w 91"/>
                  <a:gd name="T17" fmla="*/ 0 h 501"/>
                  <a:gd name="T18" fmla="*/ 0 w 91"/>
                  <a:gd name="T19" fmla="*/ 0 h 50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1"/>
                  <a:gd name="T31" fmla="*/ 0 h 501"/>
                  <a:gd name="T32" fmla="*/ 91 w 91"/>
                  <a:gd name="T33" fmla="*/ 501 h 50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1" h="501">
                    <a:moveTo>
                      <a:pt x="46" y="100"/>
                    </a:moveTo>
                    <a:lnTo>
                      <a:pt x="0" y="50"/>
                    </a:lnTo>
                    <a:lnTo>
                      <a:pt x="0" y="501"/>
                    </a:lnTo>
                    <a:lnTo>
                      <a:pt x="91" y="501"/>
                    </a:lnTo>
                    <a:lnTo>
                      <a:pt x="91" y="50"/>
                    </a:lnTo>
                    <a:lnTo>
                      <a:pt x="46" y="0"/>
                    </a:lnTo>
                    <a:lnTo>
                      <a:pt x="91" y="50"/>
                    </a:lnTo>
                    <a:lnTo>
                      <a:pt x="91" y="0"/>
                    </a:lnTo>
                    <a:lnTo>
                      <a:pt x="46" y="0"/>
                    </a:lnTo>
                    <a:lnTo>
                      <a:pt x="46" y="10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Rectangle 45">
                <a:extLst>
                  <a:ext uri="{FF2B5EF4-FFF2-40B4-BE49-F238E27FC236}">
                    <a16:creationId xmlns:a16="http://schemas.microsoft.com/office/drawing/2014/main" id="{026FDAB6-F222-0840-9E40-E6E98465C7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45" y="4029"/>
                <a:ext cx="137" cy="90"/>
              </a:xfrm>
              <a:prstGeom prst="rect">
                <a:avLst/>
              </a:prstGeom>
              <a:solidFill>
                <a:srgbClr val="DC2B1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46">
                <a:extLst>
                  <a:ext uri="{FF2B5EF4-FFF2-40B4-BE49-F238E27FC236}">
                    <a16:creationId xmlns:a16="http://schemas.microsoft.com/office/drawing/2014/main" id="{9FDD9110-CE17-0C4E-8A47-49F66180B3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5" y="4024"/>
                <a:ext cx="142" cy="10"/>
              </a:xfrm>
              <a:custGeom>
                <a:avLst/>
                <a:gdLst>
                  <a:gd name="T0" fmla="*/ 0 w 1270"/>
                  <a:gd name="T1" fmla="*/ 0 h 100"/>
                  <a:gd name="T2" fmla="*/ 0 w 1270"/>
                  <a:gd name="T3" fmla="*/ 0 h 100"/>
                  <a:gd name="T4" fmla="*/ 0 w 1270"/>
                  <a:gd name="T5" fmla="*/ 0 h 100"/>
                  <a:gd name="T6" fmla="*/ 0 w 1270"/>
                  <a:gd name="T7" fmla="*/ 0 h 100"/>
                  <a:gd name="T8" fmla="*/ 0 w 1270"/>
                  <a:gd name="T9" fmla="*/ 0 h 100"/>
                  <a:gd name="T10" fmla="*/ 0 w 1270"/>
                  <a:gd name="T11" fmla="*/ 0 h 100"/>
                  <a:gd name="T12" fmla="*/ 0 w 1270"/>
                  <a:gd name="T13" fmla="*/ 0 h 100"/>
                  <a:gd name="T14" fmla="*/ 0 w 1270"/>
                  <a:gd name="T15" fmla="*/ 0 h 100"/>
                  <a:gd name="T16" fmla="*/ 0 w 1270"/>
                  <a:gd name="T17" fmla="*/ 0 h 100"/>
                  <a:gd name="T18" fmla="*/ 0 w 1270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0"/>
                  <a:gd name="T31" fmla="*/ 0 h 100"/>
                  <a:gd name="T32" fmla="*/ 1270 w 1270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0" h="100">
                    <a:moveTo>
                      <a:pt x="1270" y="50"/>
                    </a:moveTo>
                    <a:lnTo>
                      <a:pt x="1225" y="0"/>
                    </a:lnTo>
                    <a:lnTo>
                      <a:pt x="0" y="0"/>
                    </a:lnTo>
                    <a:lnTo>
                      <a:pt x="0" y="100"/>
                    </a:lnTo>
                    <a:lnTo>
                      <a:pt x="1225" y="100"/>
                    </a:lnTo>
                    <a:lnTo>
                      <a:pt x="1179" y="50"/>
                    </a:lnTo>
                    <a:lnTo>
                      <a:pt x="1270" y="50"/>
                    </a:lnTo>
                    <a:lnTo>
                      <a:pt x="1270" y="0"/>
                    </a:lnTo>
                    <a:lnTo>
                      <a:pt x="1225" y="0"/>
                    </a:lnTo>
                    <a:lnTo>
                      <a:pt x="1270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47">
                <a:extLst>
                  <a:ext uri="{FF2B5EF4-FFF2-40B4-BE49-F238E27FC236}">
                    <a16:creationId xmlns:a16="http://schemas.microsoft.com/office/drawing/2014/main" id="{7AF0DA01-EBD0-CD45-9284-EEE3088FBF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" y="4029"/>
                <a:ext cx="11" cy="95"/>
              </a:xfrm>
              <a:custGeom>
                <a:avLst/>
                <a:gdLst>
                  <a:gd name="T0" fmla="*/ 0 w 91"/>
                  <a:gd name="T1" fmla="*/ 0 h 952"/>
                  <a:gd name="T2" fmla="*/ 0 w 91"/>
                  <a:gd name="T3" fmla="*/ 0 h 952"/>
                  <a:gd name="T4" fmla="*/ 0 w 91"/>
                  <a:gd name="T5" fmla="*/ 0 h 952"/>
                  <a:gd name="T6" fmla="*/ 0 w 91"/>
                  <a:gd name="T7" fmla="*/ 0 h 952"/>
                  <a:gd name="T8" fmla="*/ 0 w 91"/>
                  <a:gd name="T9" fmla="*/ 0 h 952"/>
                  <a:gd name="T10" fmla="*/ 0 w 91"/>
                  <a:gd name="T11" fmla="*/ 0 h 952"/>
                  <a:gd name="T12" fmla="*/ 0 w 91"/>
                  <a:gd name="T13" fmla="*/ 0 h 952"/>
                  <a:gd name="T14" fmla="*/ 0 w 91"/>
                  <a:gd name="T15" fmla="*/ 0 h 952"/>
                  <a:gd name="T16" fmla="*/ 0 w 91"/>
                  <a:gd name="T17" fmla="*/ 0 h 952"/>
                  <a:gd name="T18" fmla="*/ 0 w 91"/>
                  <a:gd name="T19" fmla="*/ 0 h 9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1"/>
                  <a:gd name="T31" fmla="*/ 0 h 952"/>
                  <a:gd name="T32" fmla="*/ 91 w 91"/>
                  <a:gd name="T33" fmla="*/ 952 h 95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1" h="952">
                    <a:moveTo>
                      <a:pt x="46" y="952"/>
                    </a:moveTo>
                    <a:lnTo>
                      <a:pt x="91" y="902"/>
                    </a:lnTo>
                    <a:lnTo>
                      <a:pt x="91" y="0"/>
                    </a:lnTo>
                    <a:lnTo>
                      <a:pt x="0" y="0"/>
                    </a:lnTo>
                    <a:lnTo>
                      <a:pt x="0" y="902"/>
                    </a:lnTo>
                    <a:lnTo>
                      <a:pt x="46" y="852"/>
                    </a:lnTo>
                    <a:lnTo>
                      <a:pt x="46" y="952"/>
                    </a:lnTo>
                    <a:lnTo>
                      <a:pt x="91" y="952"/>
                    </a:lnTo>
                    <a:lnTo>
                      <a:pt x="91" y="902"/>
                    </a:lnTo>
                    <a:lnTo>
                      <a:pt x="46" y="952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48">
                <a:extLst>
                  <a:ext uri="{FF2B5EF4-FFF2-40B4-BE49-F238E27FC236}">
                    <a16:creationId xmlns:a16="http://schemas.microsoft.com/office/drawing/2014/main" id="{82AEDE49-13B1-E84A-8D9A-3761FB4B6F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0" y="4114"/>
                <a:ext cx="142" cy="10"/>
              </a:xfrm>
              <a:custGeom>
                <a:avLst/>
                <a:gdLst>
                  <a:gd name="T0" fmla="*/ 0 w 1271"/>
                  <a:gd name="T1" fmla="*/ 0 h 100"/>
                  <a:gd name="T2" fmla="*/ 0 w 1271"/>
                  <a:gd name="T3" fmla="*/ 0 h 100"/>
                  <a:gd name="T4" fmla="*/ 0 w 1271"/>
                  <a:gd name="T5" fmla="*/ 0 h 100"/>
                  <a:gd name="T6" fmla="*/ 0 w 1271"/>
                  <a:gd name="T7" fmla="*/ 0 h 100"/>
                  <a:gd name="T8" fmla="*/ 0 w 1271"/>
                  <a:gd name="T9" fmla="*/ 0 h 100"/>
                  <a:gd name="T10" fmla="*/ 0 w 1271"/>
                  <a:gd name="T11" fmla="*/ 0 h 100"/>
                  <a:gd name="T12" fmla="*/ 0 w 1271"/>
                  <a:gd name="T13" fmla="*/ 0 h 100"/>
                  <a:gd name="T14" fmla="*/ 0 w 1271"/>
                  <a:gd name="T15" fmla="*/ 0 h 100"/>
                  <a:gd name="T16" fmla="*/ 0 w 1271"/>
                  <a:gd name="T17" fmla="*/ 0 h 100"/>
                  <a:gd name="T18" fmla="*/ 0 w 1271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1"/>
                  <a:gd name="T31" fmla="*/ 0 h 100"/>
                  <a:gd name="T32" fmla="*/ 1271 w 1271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1" h="100">
                    <a:moveTo>
                      <a:pt x="0" y="50"/>
                    </a:moveTo>
                    <a:lnTo>
                      <a:pt x="46" y="100"/>
                    </a:lnTo>
                    <a:lnTo>
                      <a:pt x="1271" y="100"/>
                    </a:lnTo>
                    <a:lnTo>
                      <a:pt x="1271" y="0"/>
                    </a:lnTo>
                    <a:lnTo>
                      <a:pt x="46" y="0"/>
                    </a:lnTo>
                    <a:lnTo>
                      <a:pt x="91" y="50"/>
                    </a:lnTo>
                    <a:lnTo>
                      <a:pt x="0" y="50"/>
                    </a:lnTo>
                    <a:lnTo>
                      <a:pt x="0" y="100"/>
                    </a:lnTo>
                    <a:lnTo>
                      <a:pt x="46" y="10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49">
                <a:extLst>
                  <a:ext uri="{FF2B5EF4-FFF2-40B4-BE49-F238E27FC236}">
                    <a16:creationId xmlns:a16="http://schemas.microsoft.com/office/drawing/2014/main" id="{ECE87794-6F06-0D4A-9C5B-DFEFD20504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0" y="4024"/>
                <a:ext cx="10" cy="95"/>
              </a:xfrm>
              <a:custGeom>
                <a:avLst/>
                <a:gdLst>
                  <a:gd name="T0" fmla="*/ 0 w 91"/>
                  <a:gd name="T1" fmla="*/ 0 h 952"/>
                  <a:gd name="T2" fmla="*/ 0 w 91"/>
                  <a:gd name="T3" fmla="*/ 0 h 952"/>
                  <a:gd name="T4" fmla="*/ 0 w 91"/>
                  <a:gd name="T5" fmla="*/ 0 h 952"/>
                  <a:gd name="T6" fmla="*/ 0 w 91"/>
                  <a:gd name="T7" fmla="*/ 0 h 952"/>
                  <a:gd name="T8" fmla="*/ 0 w 91"/>
                  <a:gd name="T9" fmla="*/ 0 h 952"/>
                  <a:gd name="T10" fmla="*/ 0 w 91"/>
                  <a:gd name="T11" fmla="*/ 0 h 952"/>
                  <a:gd name="T12" fmla="*/ 0 w 91"/>
                  <a:gd name="T13" fmla="*/ 0 h 952"/>
                  <a:gd name="T14" fmla="*/ 0 w 91"/>
                  <a:gd name="T15" fmla="*/ 0 h 952"/>
                  <a:gd name="T16" fmla="*/ 0 w 91"/>
                  <a:gd name="T17" fmla="*/ 0 h 952"/>
                  <a:gd name="T18" fmla="*/ 0 w 91"/>
                  <a:gd name="T19" fmla="*/ 0 h 9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1"/>
                  <a:gd name="T31" fmla="*/ 0 h 952"/>
                  <a:gd name="T32" fmla="*/ 91 w 91"/>
                  <a:gd name="T33" fmla="*/ 952 h 95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1" h="952">
                    <a:moveTo>
                      <a:pt x="46" y="0"/>
                    </a:moveTo>
                    <a:lnTo>
                      <a:pt x="0" y="50"/>
                    </a:lnTo>
                    <a:lnTo>
                      <a:pt x="0" y="952"/>
                    </a:lnTo>
                    <a:lnTo>
                      <a:pt x="91" y="952"/>
                    </a:lnTo>
                    <a:lnTo>
                      <a:pt x="91" y="50"/>
                    </a:lnTo>
                    <a:lnTo>
                      <a:pt x="46" y="100"/>
                    </a:lnTo>
                    <a:lnTo>
                      <a:pt x="46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Rectangle 50">
                <a:extLst>
                  <a:ext uri="{FF2B5EF4-FFF2-40B4-BE49-F238E27FC236}">
                    <a16:creationId xmlns:a16="http://schemas.microsoft.com/office/drawing/2014/main" id="{7ED6A83C-8FEA-6B49-8E81-88A24CB13A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0" y="4160"/>
                <a:ext cx="39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500">
                    <a:solidFill>
                      <a:srgbClr val="000000"/>
                    </a:solidFill>
                    <a:latin typeface="AvantGarde Bk BT" charset="0"/>
                  </a:rPr>
                  <a:t>0</a:t>
                </a:r>
                <a:endParaRPr lang="en-US"/>
              </a:p>
            </p:txBody>
          </p:sp>
          <p:sp>
            <p:nvSpPr>
              <p:cNvPr id="56" name="Rectangle 51">
                <a:extLst>
                  <a:ext uri="{FF2B5EF4-FFF2-40B4-BE49-F238E27FC236}">
                    <a16:creationId xmlns:a16="http://schemas.microsoft.com/office/drawing/2014/main" id="{780A7DC1-09D7-0144-B08B-0479DCE32E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6" y="4145"/>
                <a:ext cx="39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500">
                    <a:solidFill>
                      <a:srgbClr val="000000"/>
                    </a:solidFill>
                    <a:latin typeface="AvantGarde Bk BT" charset="0"/>
                  </a:rPr>
                  <a:t>2</a:t>
                </a:r>
                <a:endParaRPr lang="en-US"/>
              </a:p>
            </p:txBody>
          </p:sp>
          <p:sp>
            <p:nvSpPr>
              <p:cNvPr id="57" name="Rectangle 52">
                <a:extLst>
                  <a:ext uri="{FF2B5EF4-FFF2-40B4-BE49-F238E27FC236}">
                    <a16:creationId xmlns:a16="http://schemas.microsoft.com/office/drawing/2014/main" id="{E6FB8A55-FB65-0A40-89AE-4F80B4580A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04" y="4133"/>
                <a:ext cx="42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500">
                    <a:solidFill>
                      <a:srgbClr val="000000"/>
                    </a:solidFill>
                    <a:latin typeface="Symbol" pitchFamily="18" charset="2"/>
                  </a:rPr>
                  <a:t>p</a:t>
                </a:r>
                <a:endParaRPr lang="en-US"/>
              </a:p>
            </p:txBody>
          </p:sp>
          <p:sp>
            <p:nvSpPr>
              <p:cNvPr id="58" name="Freeform 53">
                <a:extLst>
                  <a:ext uri="{FF2B5EF4-FFF2-40B4-BE49-F238E27FC236}">
                    <a16:creationId xmlns:a16="http://schemas.microsoft.com/office/drawing/2014/main" id="{C29D6F09-DD1F-F141-9D38-D40DE1AA00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9" y="4153"/>
                <a:ext cx="53" cy="47"/>
              </a:xfrm>
              <a:custGeom>
                <a:avLst/>
                <a:gdLst>
                  <a:gd name="T0" fmla="*/ 0 w 474"/>
                  <a:gd name="T1" fmla="*/ 0 h 476"/>
                  <a:gd name="T2" fmla="*/ 0 w 474"/>
                  <a:gd name="T3" fmla="*/ 0 h 476"/>
                  <a:gd name="T4" fmla="*/ 0 w 474"/>
                  <a:gd name="T5" fmla="*/ 0 h 476"/>
                  <a:gd name="T6" fmla="*/ 0 w 474"/>
                  <a:gd name="T7" fmla="*/ 0 h 476"/>
                  <a:gd name="T8" fmla="*/ 0 w 474"/>
                  <a:gd name="T9" fmla="*/ 0 h 476"/>
                  <a:gd name="T10" fmla="*/ 0 w 474"/>
                  <a:gd name="T11" fmla="*/ 0 h 47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4"/>
                  <a:gd name="T19" fmla="*/ 0 h 476"/>
                  <a:gd name="T20" fmla="*/ 474 w 474"/>
                  <a:gd name="T21" fmla="*/ 476 h 47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4" h="476">
                    <a:moveTo>
                      <a:pt x="474" y="476"/>
                    </a:moveTo>
                    <a:lnTo>
                      <a:pt x="238" y="0"/>
                    </a:lnTo>
                    <a:lnTo>
                      <a:pt x="0" y="476"/>
                    </a:lnTo>
                    <a:lnTo>
                      <a:pt x="474" y="476"/>
                    </a:lnTo>
                    <a:lnTo>
                      <a:pt x="238" y="0"/>
                    </a:lnTo>
                    <a:lnTo>
                      <a:pt x="474" y="476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54">
                <a:extLst>
                  <a:ext uri="{FF2B5EF4-FFF2-40B4-BE49-F238E27FC236}">
                    <a16:creationId xmlns:a16="http://schemas.microsoft.com/office/drawing/2014/main" id="{76953132-3B5D-2445-AB3B-27E4DED2D7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0" y="4196"/>
                <a:ext cx="11" cy="76"/>
              </a:xfrm>
              <a:custGeom>
                <a:avLst/>
                <a:gdLst>
                  <a:gd name="T0" fmla="*/ 0 w 91"/>
                  <a:gd name="T1" fmla="*/ 0 h 760"/>
                  <a:gd name="T2" fmla="*/ 0 w 91"/>
                  <a:gd name="T3" fmla="*/ 0 h 760"/>
                  <a:gd name="T4" fmla="*/ 0 w 91"/>
                  <a:gd name="T5" fmla="*/ 0 h 760"/>
                  <a:gd name="T6" fmla="*/ 0 w 91"/>
                  <a:gd name="T7" fmla="*/ 0 h 760"/>
                  <a:gd name="T8" fmla="*/ 0 w 91"/>
                  <a:gd name="T9" fmla="*/ 0 h 760"/>
                  <a:gd name="T10" fmla="*/ 0 w 91"/>
                  <a:gd name="T11" fmla="*/ 0 h 7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1"/>
                  <a:gd name="T19" fmla="*/ 0 h 760"/>
                  <a:gd name="T20" fmla="*/ 91 w 91"/>
                  <a:gd name="T21" fmla="*/ 760 h 76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1" h="760">
                    <a:moveTo>
                      <a:pt x="46" y="760"/>
                    </a:moveTo>
                    <a:lnTo>
                      <a:pt x="91" y="760"/>
                    </a:lnTo>
                    <a:lnTo>
                      <a:pt x="91" y="0"/>
                    </a:lnTo>
                    <a:lnTo>
                      <a:pt x="0" y="0"/>
                    </a:lnTo>
                    <a:lnTo>
                      <a:pt x="0" y="760"/>
                    </a:lnTo>
                    <a:lnTo>
                      <a:pt x="46" y="76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AutoShape 57">
              <a:extLst>
                <a:ext uri="{FF2B5EF4-FFF2-40B4-BE49-F238E27FC236}">
                  <a16:creationId xmlns:a16="http://schemas.microsoft.com/office/drawing/2014/main" id="{3D6B4DB8-2499-FB41-B2A4-3EB9C8791C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5" y="3063"/>
              <a:ext cx="539" cy="54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FF9900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5C9FAA8-1DEA-267C-8ED8-C7756BD45797}"/>
              </a:ext>
            </a:extLst>
          </p:cNvPr>
          <p:cNvSpPr txBox="1"/>
          <p:nvPr/>
        </p:nvSpPr>
        <p:spPr>
          <a:xfrm>
            <a:off x="8414930" y="4179431"/>
            <a:ext cx="36760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Two peaks? Choose biggest</a:t>
            </a:r>
          </a:p>
          <a:p>
            <a:r>
              <a:rPr lang="en-US" sz="2000" dirty="0"/>
              <a:t>Same size?  Choose randomly</a:t>
            </a:r>
          </a:p>
        </p:txBody>
      </p:sp>
    </p:spTree>
    <p:extLst>
      <p:ext uri="{BB962C8B-B14F-4D97-AF65-F5344CB8AC3E}">
        <p14:creationId xmlns:p14="http://schemas.microsoft.com/office/powerpoint/2010/main" val="72753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DA040-4B53-0805-184D-902DC5D39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A9CE8-F63E-5380-0AD1-FDF716EEC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CA14E5-D839-D282-89D7-22B51277F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462"/>
            <a:ext cx="9395239" cy="64040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639A8A-4624-8425-0253-B5DEFBF4A2F1}"/>
              </a:ext>
            </a:extLst>
          </p:cNvPr>
          <p:cNvSpPr txBox="1"/>
          <p:nvPr/>
        </p:nvSpPr>
        <p:spPr>
          <a:xfrm>
            <a:off x="9395239" y="1981200"/>
            <a:ext cx="279676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At this point we have</a:t>
            </a:r>
          </a:p>
          <a:p>
            <a:r>
              <a:rPr lang="en-US" sz="2000" dirty="0"/>
              <a:t>Our windows – how do we describe the contents?</a:t>
            </a:r>
          </a:p>
        </p:txBody>
      </p:sp>
    </p:spTree>
    <p:extLst>
      <p:ext uri="{BB962C8B-B14F-4D97-AF65-F5344CB8AC3E}">
        <p14:creationId xmlns:p14="http://schemas.microsoft.com/office/powerpoint/2010/main" val="1831304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4024D-1172-5144-B10C-C3A8F6750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E0A25-DC0D-5D4C-AD84-E01BBCB4C0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Windows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Location and scale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Laplacian of Gaussian filter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Orientation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SIFT descriptors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Learning to find interest points and their descriptions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322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6B33E-D05F-F2B1-043A-172311376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SIFT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DD8D1-FC62-2C4A-C2E2-64D939FAF7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SIFT features</a:t>
            </a:r>
          </a:p>
          <a:p>
            <a:pPr lvl="1"/>
            <a:r>
              <a:rPr lang="en-US" dirty="0"/>
              <a:t>SIFT=Scale Invariant Feature Transform</a:t>
            </a:r>
          </a:p>
          <a:p>
            <a:pPr lvl="1"/>
            <a:r>
              <a:rPr lang="en-US" dirty="0"/>
              <a:t>Very strong record of effectiveness in matching applications</a:t>
            </a:r>
          </a:p>
          <a:p>
            <a:pPr lvl="1"/>
            <a:r>
              <a:rPr lang="en-US" dirty="0"/>
              <a:t>SIFT features behave very well using nearest neighbors matching</a:t>
            </a:r>
          </a:p>
          <a:p>
            <a:pPr lvl="2"/>
            <a:r>
              <a:rPr lang="en-US" dirty="0"/>
              <a:t>i.e. the nearest neighbor to a query patch is usually a matching patch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9750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6728B-14E7-5D42-40FF-CC0E7E2B2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Describing a window’s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9D340-B752-84C4-2712-1C063FE48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want description to be: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Invariant to changes in image brightness:   - use orientations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Robust to noise:  - ignore orientations with small magnitude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Distinctive:  - use lots of local orientations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Invariant to small errors in location:  </a:t>
            </a:r>
          </a:p>
          <a:p>
            <a:pPr marL="1257300" lvl="2" indent="-457200">
              <a:buFont typeface="Arial" panose="020B0604020202020204" pitchFamily="34" charset="0"/>
              <a:buChar char="•"/>
            </a:pPr>
            <a:r>
              <a:rPr lang="en-US" dirty="0"/>
              <a:t> “bucket” the orientations in image</a:t>
            </a:r>
          </a:p>
          <a:p>
            <a:pPr marL="1257300" lvl="2" indent="-457200">
              <a:buFont typeface="Arial" panose="020B0604020202020204" pitchFamily="34" charset="0"/>
              <a:buChar char="•"/>
            </a:pPr>
            <a:r>
              <a:rPr lang="en-US" dirty="0"/>
              <a:t>Use a histogram for each bucket</a:t>
            </a:r>
          </a:p>
        </p:txBody>
      </p:sp>
      <p:pic>
        <p:nvPicPr>
          <p:cNvPr id="4" name="Picture 2" descr="gradient-descriptor.png">
            <a:extLst>
              <a:ext uri="{FF2B5EF4-FFF2-40B4-BE49-F238E27FC236}">
                <a16:creationId xmlns:a16="http://schemas.microsoft.com/office/drawing/2014/main" id="{BE4F8A37-8820-DE7B-D33D-994AE0BFE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839" y="3429000"/>
            <a:ext cx="655543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805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244678"/>
            <a:ext cx="8686799" cy="63910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itchFamily="34" charset="-127"/>
              </a:rPr>
              <a:t>SIFT for matching</a:t>
            </a: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914400"/>
            <a:ext cx="10668000" cy="5257800"/>
          </a:xfrm>
        </p:spPr>
        <p:txBody>
          <a:bodyPr/>
          <a:lstStyle/>
          <a:p>
            <a:pPr marL="609600" indent="-609600">
              <a:buFontTx/>
              <a:buChar char="•"/>
            </a:pPr>
            <a:r>
              <a:rPr lang="en-US" dirty="0"/>
              <a:t>The main goal of SIFT is to enable image matching in the presence of significant transformations</a:t>
            </a:r>
          </a:p>
          <a:p>
            <a:pPr marL="1009650" lvl="1" indent="-609600"/>
            <a:r>
              <a:rPr lang="en-US" sz="2400" dirty="0"/>
              <a:t>To recognize the same </a:t>
            </a:r>
            <a:r>
              <a:rPr lang="en-US" sz="2400" dirty="0" err="1"/>
              <a:t>keypoint</a:t>
            </a:r>
            <a:r>
              <a:rPr lang="en-US" sz="2400" dirty="0"/>
              <a:t> in multiple images, we need to match appearance descriptors or “signatures” in their neighborhoods</a:t>
            </a:r>
          </a:p>
          <a:p>
            <a:pPr marL="1009650" lvl="1" indent="-609600"/>
            <a:r>
              <a:rPr lang="en-US" sz="2400" dirty="0"/>
              <a:t>Descriptors that are </a:t>
            </a:r>
            <a:r>
              <a:rPr lang="en-US" sz="2400" i="1" dirty="0"/>
              <a:t>locally</a:t>
            </a:r>
            <a:r>
              <a:rPr lang="en-US" sz="2400" dirty="0"/>
              <a:t> invariant </a:t>
            </a:r>
            <a:r>
              <a:rPr lang="en-US" sz="2400" dirty="0" err="1"/>
              <a:t>w.r.t</a:t>
            </a:r>
            <a:r>
              <a:rPr lang="en-US" sz="2400" dirty="0"/>
              <a:t>. </a:t>
            </a:r>
            <a:r>
              <a:rPr lang="en-US" sz="2400" dirty="0">
                <a:solidFill>
                  <a:srgbClr val="0000FF"/>
                </a:solidFill>
              </a:rPr>
              <a:t>scale</a:t>
            </a:r>
            <a:r>
              <a:rPr lang="en-US" sz="2400" dirty="0"/>
              <a:t> and </a:t>
            </a:r>
            <a:r>
              <a:rPr lang="en-US" sz="2400" dirty="0">
                <a:solidFill>
                  <a:srgbClr val="0000FF"/>
                </a:solidFill>
              </a:rPr>
              <a:t>rotation </a:t>
            </a:r>
            <a:r>
              <a:rPr lang="en-US" sz="2400" dirty="0"/>
              <a:t>can handle a wide range of </a:t>
            </a:r>
            <a:r>
              <a:rPr lang="en-US" sz="2400" i="1" dirty="0"/>
              <a:t>global </a:t>
            </a:r>
            <a:r>
              <a:rPr lang="en-US" sz="2400" dirty="0"/>
              <a:t>transformations</a:t>
            </a:r>
          </a:p>
        </p:txBody>
      </p:sp>
      <p:pic>
        <p:nvPicPr>
          <p:cNvPr id="11" name="Picture 4" descr="sift-feat">
            <a:extLst>
              <a:ext uri="{FF2B5EF4-FFF2-40B4-BE49-F238E27FC236}">
                <a16:creationId xmlns:a16="http://schemas.microsoft.com/office/drawing/2014/main" id="{67A63869-2D20-0241-9A3D-95875C89B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3582312"/>
            <a:ext cx="7848600" cy="312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8032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SIFT: Scale-invariant feature transform</a:t>
            </a:r>
          </a:p>
        </p:txBody>
      </p: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228600" y="6425076"/>
            <a:ext cx="11887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1" hangingPunct="1"/>
            <a:r>
              <a:rPr lang="en-US" sz="2000" dirty="0"/>
              <a:t>D. Lowe. </a:t>
            </a:r>
            <a:r>
              <a:rPr lang="en-US" sz="2000" dirty="0">
                <a:hlinkClick r:id="rId3"/>
              </a:rPr>
              <a:t>Distinctive image features from scale-invariant keypoints</a:t>
            </a:r>
            <a:r>
              <a:rPr lang="en-US" sz="2000" dirty="0"/>
              <a:t>. </a:t>
            </a:r>
            <a:r>
              <a:rPr lang="en-US" sz="2000" i="1" dirty="0"/>
              <a:t>IJCV</a:t>
            </a:r>
            <a:r>
              <a:rPr lang="en-US" sz="2000" dirty="0"/>
              <a:t> 60 (2), pp. 91-110, 2004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74AC40-5E6C-2641-967A-0A2DCB3A3FF6}"/>
              </a:ext>
            </a:extLst>
          </p:cNvPr>
          <p:cNvSpPr/>
          <p:nvPr/>
        </p:nvSpPr>
        <p:spPr>
          <a:xfrm>
            <a:off x="914400" y="6096000"/>
            <a:ext cx="9906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D. Lowe. </a:t>
            </a:r>
            <a:r>
              <a:rPr lang="en-US" sz="2000" dirty="0">
                <a:hlinkClick r:id="rId4"/>
              </a:rPr>
              <a:t>Object recognition from local scale-invariant features</a:t>
            </a:r>
            <a:r>
              <a:rPr lang="en-US" sz="2000" dirty="0"/>
              <a:t>. ICCV 1999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26AB49-FFEB-6542-AA33-E8427A56FC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472"/>
          <a:stretch/>
        </p:blipFill>
        <p:spPr>
          <a:xfrm>
            <a:off x="3200400" y="1143000"/>
            <a:ext cx="5499108" cy="13456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9FA463-AD3D-8A40-9D0A-015C7F3FB42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51"/>
          <a:stretch/>
        </p:blipFill>
        <p:spPr>
          <a:xfrm>
            <a:off x="8207491" y="2805450"/>
            <a:ext cx="3984509" cy="29768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AC65E5-7517-6E4A-A9E7-0375567661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98"/>
          <a:stretch/>
        </p:blipFill>
        <p:spPr>
          <a:xfrm>
            <a:off x="-457200" y="2743200"/>
            <a:ext cx="5029200" cy="31050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AFC150-743B-7F46-9A37-0572358FCD6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43"/>
          <a:stretch/>
        </p:blipFill>
        <p:spPr>
          <a:xfrm>
            <a:off x="4114800" y="2721697"/>
            <a:ext cx="4060523" cy="297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996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SIFT for matching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 dirty="0"/>
              <a:t>Extraordinarily robust detection and description technique</a:t>
            </a:r>
          </a:p>
          <a:p>
            <a:pPr lvl="1" eaLnBrk="1" hangingPunct="1"/>
            <a:r>
              <a:rPr lang="en-US" altLang="en-US" sz="1800" dirty="0"/>
              <a:t>Can handle changes in viewpoint</a:t>
            </a:r>
          </a:p>
          <a:p>
            <a:pPr lvl="2" eaLnBrk="1" hangingPunct="1"/>
            <a:r>
              <a:rPr lang="en-US" altLang="en-US" sz="1600" dirty="0"/>
              <a:t>Up to about 60 degree out-of-plane rotation</a:t>
            </a:r>
          </a:p>
          <a:p>
            <a:pPr lvl="1" eaLnBrk="1" hangingPunct="1"/>
            <a:r>
              <a:rPr lang="en-US" altLang="en-US" sz="1800" dirty="0"/>
              <a:t>Can handle significant changes in illumination</a:t>
            </a:r>
          </a:p>
          <a:p>
            <a:pPr lvl="2" eaLnBrk="1" hangingPunct="1"/>
            <a:r>
              <a:rPr lang="en-US" altLang="en-US" sz="1600" dirty="0"/>
              <a:t>Sometimes even day vs. night</a:t>
            </a:r>
          </a:p>
          <a:p>
            <a:pPr lvl="1" eaLnBrk="1" hangingPunct="1"/>
            <a:r>
              <a:rPr lang="en-US" altLang="en-US" sz="1800" dirty="0"/>
              <a:t>Fast and efficient—can run in real time</a:t>
            </a:r>
          </a:p>
          <a:p>
            <a:pPr lvl="1" eaLnBrk="1" hangingPunct="1"/>
            <a:r>
              <a:rPr lang="en-US" altLang="en-US" sz="1800" dirty="0"/>
              <a:t>Lots of code available</a:t>
            </a:r>
          </a:p>
        </p:txBody>
      </p:sp>
      <p:pic>
        <p:nvPicPr>
          <p:cNvPr id="38916" name="Picture 1" descr="C:\snavely\work\papers\2010\singbing\fig\TreviMatch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581400"/>
            <a:ext cx="437038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2" descr="C:\snavely\work\papers\2010\singbing\fig\TreviMatch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38" y="3581400"/>
            <a:ext cx="4368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839200" y="6550224"/>
            <a:ext cx="17187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Source: N. </a:t>
            </a:r>
            <a:r>
              <a:rPr lang="en-US" sz="1400" dirty="0" err="1">
                <a:solidFill>
                  <a:schemeClr val="bg1"/>
                </a:solidFill>
              </a:rPr>
              <a:t>Snavely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132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7D607-9295-FB87-936E-C7EC1AF13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need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A846A-7DDF-7E7D-FC9E-B7CB83FAE8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Build a window around the corner</a:t>
            </a:r>
          </a:p>
          <a:p>
            <a:pPr lvl="1"/>
            <a:r>
              <a:rPr lang="en-US" dirty="0"/>
              <a:t>Covariant to translation, rotation, scale</a:t>
            </a:r>
          </a:p>
          <a:p>
            <a:pPr lvl="2"/>
            <a:r>
              <a:rPr lang="en-US" dirty="0"/>
              <a:t>i.e. if the image is translated, rotated, scaled, so are the neighborhoods</a:t>
            </a:r>
          </a:p>
          <a:p>
            <a:pPr lvl="2"/>
            <a:r>
              <a:rPr lang="en-US" dirty="0"/>
              <a:t>important to ensure that the representation of the patch is stable</a:t>
            </a:r>
          </a:p>
          <a:p>
            <a:pPr lvl="1"/>
            <a:r>
              <a:rPr lang="en-US" dirty="0"/>
              <a:t>Localizable in translation, rotation, scale</a:t>
            </a:r>
          </a:p>
          <a:p>
            <a:pPr lvl="2"/>
            <a:r>
              <a:rPr lang="en-US" dirty="0"/>
              <a:t>we can estimate the position, orientation and size of the patch</a:t>
            </a:r>
          </a:p>
          <a:p>
            <a:pPr lvl="2"/>
            <a:r>
              <a:rPr lang="en-US" dirty="0"/>
              <a:t>and get the answer about right</a:t>
            </a:r>
          </a:p>
          <a:p>
            <a:pPr lvl="2"/>
            <a:endParaRPr lang="en-US" dirty="0"/>
          </a:p>
          <a:p>
            <a:r>
              <a:rPr lang="en-US" dirty="0"/>
              <a:t>Describe that window</a:t>
            </a:r>
          </a:p>
          <a:p>
            <a:endParaRPr lang="en-US" dirty="0"/>
          </a:p>
          <a:p>
            <a:pPr algn="ctr"/>
            <a:r>
              <a:rPr lang="en-US" dirty="0"/>
              <a:t>	(methods exist for richer sets of requirements, but…)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5810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Line 1"/>
          <p:cNvSpPr>
            <a:spLocks noChangeShapeType="1"/>
          </p:cNvSpPr>
          <p:nvPr/>
        </p:nvSpPr>
        <p:spPr bwMode="auto">
          <a:xfrm>
            <a:off x="2209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14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478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478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vert="horz" wrap="square" lIns="91440" tIns="45720" rIns="13208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A hard matching problem</a:t>
            </a:r>
          </a:p>
        </p:txBody>
      </p:sp>
      <p:sp>
        <p:nvSpPr>
          <p:cNvPr id="6149" name="Rectangle 5"/>
          <p:cNvSpPr>
            <a:spLocks/>
          </p:cNvSpPr>
          <p:nvPr/>
        </p:nvSpPr>
        <p:spPr bwMode="auto">
          <a:xfrm>
            <a:off x="4305300" y="5910263"/>
            <a:ext cx="36322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sz="1600">
                <a:latin typeface="Arial" charset="0"/>
                <a:cs typeface="Arial" charset="0"/>
                <a:sym typeface="Arial" charset="0"/>
              </a:rPr>
              <a:t>NASA Mars Rover images</a:t>
            </a:r>
          </a:p>
        </p:txBody>
      </p:sp>
    </p:spTree>
    <p:extLst>
      <p:ext uri="{BB962C8B-B14F-4D97-AF65-F5344CB8AC3E}">
        <p14:creationId xmlns:p14="http://schemas.microsoft.com/office/powerpoint/2010/main" val="7576037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Line 1"/>
          <p:cNvSpPr>
            <a:spLocks noChangeShapeType="1"/>
          </p:cNvSpPr>
          <p:nvPr/>
        </p:nvSpPr>
        <p:spPr bwMode="auto">
          <a:xfrm>
            <a:off x="2209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717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478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478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4"/>
          <p:cNvSpPr>
            <a:spLocks/>
          </p:cNvSpPr>
          <p:nvPr/>
        </p:nvSpPr>
        <p:spPr bwMode="auto">
          <a:xfrm>
            <a:off x="4305300" y="5910263"/>
            <a:ext cx="36322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sz="1600">
                <a:latin typeface="Arial" charset="0"/>
                <a:cs typeface="Arial" charset="0"/>
                <a:sym typeface="Arial" charset="0"/>
              </a:rPr>
              <a:t>NASA Mars Rover images</a:t>
            </a:r>
          </a:p>
          <a:p>
            <a:pPr marL="39688" algn="ctr"/>
            <a:r>
              <a:rPr lang="en-US" sz="1600">
                <a:latin typeface="Arial" charset="0"/>
                <a:cs typeface="Arial" charset="0"/>
                <a:sym typeface="Arial" charset="0"/>
              </a:rPr>
              <a:t>with SIFT feature matches</a:t>
            </a:r>
            <a:br>
              <a:rPr lang="en-US" sz="1600">
                <a:latin typeface="Arial" charset="0"/>
                <a:cs typeface="Arial" charset="0"/>
                <a:sym typeface="Arial" charset="0"/>
              </a:rPr>
            </a:br>
            <a:r>
              <a:rPr lang="en-US" sz="1600">
                <a:latin typeface="Arial" charset="0"/>
                <a:cs typeface="Arial" charset="0"/>
                <a:sym typeface="Arial" charset="0"/>
              </a:rPr>
              <a:t>Figure by Noah Snavely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vert="horz" wrap="square" lIns="91440" tIns="45720" rIns="13208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/>
              <a:t>Answer below </a:t>
            </a:r>
            <a:r>
              <a:rPr lang="en-US" sz="2400"/>
              <a:t>(look for tiny colored squares…)</a:t>
            </a:r>
          </a:p>
        </p:txBody>
      </p:sp>
    </p:spTree>
    <p:extLst>
      <p:ext uri="{BB962C8B-B14F-4D97-AF65-F5344CB8AC3E}">
        <p14:creationId xmlns:p14="http://schemas.microsoft.com/office/powerpoint/2010/main" val="12659938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Neighborhoods and SIFT - Key Poi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Neighborhoods and SIFT - Key Points</a:t>
            </a:r>
          </a:p>
        </p:txBody>
      </p:sp>
      <p:sp>
        <p:nvSpPr>
          <p:cNvPr id="154" name="Algorithms to find neighborhood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Algorithms to find neighborhoods </a:t>
            </a:r>
          </a:p>
          <a:p>
            <a:pPr lvl="1"/>
            <a:r>
              <a:t>Represented by location, scale and orientation</a:t>
            </a:r>
          </a:p>
          <a:p>
            <a:pPr lvl="1"/>
            <a:r>
              <a:t>Neighborhood is covariant</a:t>
            </a:r>
          </a:p>
          <a:p>
            <a:pPr lvl="2"/>
            <a:r>
              <a:t>If image is translated, scaled, rotated</a:t>
            </a:r>
          </a:p>
          <a:p>
            <a:pPr lvl="2"/>
            <a:r>
              <a:t>Neighborhood is translated, scaled, rotated</a:t>
            </a:r>
          </a:p>
          <a:p>
            <a:pPr lvl="2"/>
            <a:r>
              <a:t>Important property for matching</a:t>
            </a:r>
          </a:p>
          <a:p>
            <a:pPr lvl="1"/>
            <a:r>
              <a:t>Affine covariant constructions are available</a:t>
            </a:r>
          </a:p>
          <a:p>
            <a:r>
              <a:t>Once found, describe with SIFT features</a:t>
            </a:r>
          </a:p>
          <a:p>
            <a:pPr lvl="1"/>
            <a:r>
              <a:t>A representation of local orientation histograms, comparable to HOG</a:t>
            </a:r>
          </a:p>
          <a:p>
            <a:pPr lvl="1"/>
            <a:r>
              <a:t>Normalized differently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Learning to detect and describe keypoints"/>
          <p:cNvSpPr txBox="1">
            <a:spLocks noGrp="1"/>
          </p:cNvSpPr>
          <p:nvPr>
            <p:ph type="title"/>
          </p:nvPr>
        </p:nvSpPr>
        <p:spPr>
          <a:xfrm>
            <a:off x="1190625" y="-304800"/>
            <a:ext cx="9810750" cy="1714500"/>
          </a:xfrm>
          <a:prstGeom prst="rect">
            <a:avLst/>
          </a:prstGeom>
        </p:spPr>
        <p:txBody>
          <a:bodyPr/>
          <a:lstStyle/>
          <a:p>
            <a:r>
              <a:rPr dirty="0"/>
              <a:t>Learning to detect and describe </a:t>
            </a:r>
            <a:r>
              <a:rPr dirty="0" err="1"/>
              <a:t>keypoints</a:t>
            </a:r>
            <a:endParaRPr dirty="0"/>
          </a:p>
        </p:txBody>
      </p:sp>
      <p:sp>
        <p:nvSpPr>
          <p:cNvPr id="157" name="You should be able to learn all this…"/>
          <p:cNvSpPr txBox="1">
            <a:spLocks noGrp="1"/>
          </p:cNvSpPr>
          <p:nvPr>
            <p:ph type="body" idx="1"/>
          </p:nvPr>
        </p:nvSpPr>
        <p:spPr>
          <a:xfrm>
            <a:off x="1190625" y="1066800"/>
            <a:ext cx="9810750" cy="4018359"/>
          </a:xfrm>
          <a:prstGeom prst="rect">
            <a:avLst/>
          </a:prstGeom>
        </p:spPr>
        <p:txBody>
          <a:bodyPr anchor="t"/>
          <a:lstStyle/>
          <a:p>
            <a:r>
              <a:rPr dirty="0"/>
              <a:t>You should be able to learn all this</a:t>
            </a:r>
          </a:p>
          <a:p>
            <a:pPr lvl="1"/>
            <a:r>
              <a:rPr dirty="0" err="1"/>
              <a:t>keypoints</a:t>
            </a:r>
            <a:r>
              <a:rPr dirty="0"/>
              <a:t> are stable under rotation, translation, scale (</a:t>
            </a:r>
            <a:r>
              <a:rPr dirty="0" err="1"/>
              <a:t>homographies</a:t>
            </a:r>
            <a:r>
              <a:rPr dirty="0"/>
              <a:t>)</a:t>
            </a:r>
          </a:p>
          <a:p>
            <a:pPr lvl="1"/>
            <a:r>
              <a:rPr dirty="0"/>
              <a:t>descriptions are stable under rotation, translation, scale (</a:t>
            </a:r>
            <a:r>
              <a:rPr dirty="0" err="1"/>
              <a:t>homographies</a:t>
            </a:r>
            <a:r>
              <a:rPr dirty="0"/>
              <a:t>)</a:t>
            </a:r>
          </a:p>
        </p:txBody>
      </p:sp>
      <p:pic>
        <p:nvPicPr>
          <p:cNvPr id="15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074" y="2920979"/>
            <a:ext cx="3955852" cy="3920134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DeTone et al, 18"/>
          <p:cNvSpPr txBox="1"/>
          <p:nvPr/>
        </p:nvSpPr>
        <p:spPr>
          <a:xfrm>
            <a:off x="9039819" y="6458101"/>
            <a:ext cx="1918090" cy="37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969"/>
              <a:t>DeTone et al, 18</a:t>
            </a: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uperPoint"/>
          <p:cNvSpPr txBox="1">
            <a:spLocks noGrp="1"/>
          </p:cNvSpPr>
          <p:nvPr>
            <p:ph type="title"/>
          </p:nvPr>
        </p:nvSpPr>
        <p:spPr>
          <a:xfrm>
            <a:off x="1190625" y="-533400"/>
            <a:ext cx="9810750" cy="1714500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SuperPoint</a:t>
            </a:r>
            <a:endParaRPr dirty="0"/>
          </a:p>
        </p:txBody>
      </p:sp>
      <p:pic>
        <p:nvPicPr>
          <p:cNvPr id="16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40" y="1472443"/>
            <a:ext cx="11688520" cy="3913113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DeTone et al, 18"/>
          <p:cNvSpPr txBox="1"/>
          <p:nvPr/>
        </p:nvSpPr>
        <p:spPr>
          <a:xfrm>
            <a:off x="9039819" y="6458101"/>
            <a:ext cx="1918090" cy="37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969"/>
              <a:t>DeTone et al, 18</a:t>
            </a:r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uperPoint"/>
          <p:cNvSpPr txBox="1">
            <a:spLocks noGrp="1"/>
          </p:cNvSpPr>
          <p:nvPr>
            <p:ph type="title"/>
          </p:nvPr>
        </p:nvSpPr>
        <p:spPr>
          <a:xfrm>
            <a:off x="1190625" y="-457200"/>
            <a:ext cx="9810750" cy="1714500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SuperPoint</a:t>
            </a:r>
            <a:endParaRPr dirty="0"/>
          </a:p>
        </p:txBody>
      </p:sp>
      <p:sp>
        <p:nvSpPr>
          <p:cNvPr id="166" name="DeTone et al, 18"/>
          <p:cNvSpPr txBox="1"/>
          <p:nvPr/>
        </p:nvSpPr>
        <p:spPr>
          <a:xfrm>
            <a:off x="9039819" y="6458101"/>
            <a:ext cx="1918090" cy="37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969"/>
              <a:t>DeTone et al, 18</a:t>
            </a:r>
          </a:p>
        </p:txBody>
      </p:sp>
      <p:pic>
        <p:nvPicPr>
          <p:cNvPr id="16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091" y="1015028"/>
            <a:ext cx="8699509" cy="54489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uperPoint"/>
          <p:cNvSpPr txBox="1">
            <a:spLocks noGrp="1"/>
          </p:cNvSpPr>
          <p:nvPr>
            <p:ph type="title"/>
          </p:nvPr>
        </p:nvSpPr>
        <p:spPr>
          <a:xfrm>
            <a:off x="1190625" y="-457200"/>
            <a:ext cx="9810750" cy="1714500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SuperPoint</a:t>
            </a:r>
            <a:endParaRPr dirty="0"/>
          </a:p>
        </p:txBody>
      </p:sp>
      <p:pic>
        <p:nvPicPr>
          <p:cNvPr id="17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348" y="1102706"/>
            <a:ext cx="4358090" cy="1459014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DeTone et al, 18"/>
          <p:cNvSpPr txBox="1"/>
          <p:nvPr/>
        </p:nvSpPr>
        <p:spPr>
          <a:xfrm>
            <a:off x="9039819" y="6458101"/>
            <a:ext cx="1918090" cy="37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969"/>
              <a:t>DeTone et al, 18</a:t>
            </a:r>
          </a:p>
        </p:txBody>
      </p:sp>
      <p:pic>
        <p:nvPicPr>
          <p:cNvPr id="17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925843"/>
            <a:ext cx="10372504" cy="3532258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Line"/>
          <p:cNvSpPr/>
          <p:nvPr/>
        </p:nvSpPr>
        <p:spPr>
          <a:xfrm flipV="1">
            <a:off x="1971873" y="2040211"/>
            <a:ext cx="1" cy="88563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969"/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uperPoint"/>
          <p:cNvSpPr txBox="1">
            <a:spLocks noGrp="1"/>
          </p:cNvSpPr>
          <p:nvPr>
            <p:ph type="title"/>
          </p:nvPr>
        </p:nvSpPr>
        <p:spPr>
          <a:xfrm>
            <a:off x="1190625" y="-457200"/>
            <a:ext cx="9810750" cy="1714500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SuperPoint</a:t>
            </a:r>
            <a:endParaRPr dirty="0"/>
          </a:p>
        </p:txBody>
      </p:sp>
      <p:pic>
        <p:nvPicPr>
          <p:cNvPr id="17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990600"/>
            <a:ext cx="4358090" cy="1459014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DeTone et al, 18"/>
          <p:cNvSpPr txBox="1"/>
          <p:nvPr/>
        </p:nvSpPr>
        <p:spPr>
          <a:xfrm>
            <a:off x="9039819" y="6458101"/>
            <a:ext cx="1918090" cy="37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969"/>
              <a:t>DeTone et al, 18</a:t>
            </a:r>
          </a:p>
        </p:txBody>
      </p:sp>
      <p:sp>
        <p:nvSpPr>
          <p:cNvPr id="178" name="Line"/>
          <p:cNvSpPr/>
          <p:nvPr/>
        </p:nvSpPr>
        <p:spPr>
          <a:xfrm flipV="1">
            <a:off x="3124200" y="1869892"/>
            <a:ext cx="1" cy="88563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969"/>
          </a:p>
        </p:txBody>
      </p:sp>
      <p:pic>
        <p:nvPicPr>
          <p:cNvPr id="17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626412"/>
            <a:ext cx="10946116" cy="38258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uperPoint"/>
          <p:cNvSpPr txBox="1">
            <a:spLocks noGrp="1"/>
          </p:cNvSpPr>
          <p:nvPr>
            <p:ph type="title"/>
          </p:nvPr>
        </p:nvSpPr>
        <p:spPr>
          <a:xfrm>
            <a:off x="1190625" y="-457200"/>
            <a:ext cx="9810750" cy="1714500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SuperPoint</a:t>
            </a:r>
            <a:endParaRPr dirty="0"/>
          </a:p>
        </p:txBody>
      </p:sp>
      <p:pic>
        <p:nvPicPr>
          <p:cNvPr id="18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966" y="1524000"/>
            <a:ext cx="4358090" cy="1459014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DeTone et al, 18"/>
          <p:cNvSpPr txBox="1"/>
          <p:nvPr/>
        </p:nvSpPr>
        <p:spPr>
          <a:xfrm>
            <a:off x="9039819" y="6458101"/>
            <a:ext cx="1918090" cy="37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969"/>
              <a:t>DeTone et al, 18</a:t>
            </a:r>
          </a:p>
        </p:txBody>
      </p:sp>
      <p:sp>
        <p:nvSpPr>
          <p:cNvPr id="184" name="Line"/>
          <p:cNvSpPr/>
          <p:nvPr/>
        </p:nvSpPr>
        <p:spPr>
          <a:xfrm flipH="1" flipV="1">
            <a:off x="2933316" y="2438399"/>
            <a:ext cx="2705484" cy="143658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969"/>
          </a:p>
        </p:txBody>
      </p:sp>
      <p:pic>
        <p:nvPicPr>
          <p:cNvPr id="18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6903" y="572182"/>
            <a:ext cx="6298898" cy="58286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8BF1B-7A0A-3FE2-64AC-7A9C2E5EA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3CE8F2AD-0013-D787-793A-0FCCE2648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39" y="956670"/>
            <a:ext cx="5844261" cy="195655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3D27F3-B420-ADB6-956C-57CDC80DB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3150" y="1904817"/>
            <a:ext cx="6038850" cy="4803178"/>
          </a:xfrm>
          <a:prstGeom prst="rect">
            <a:avLst/>
          </a:prstGeom>
        </p:spPr>
      </p:pic>
      <p:sp>
        <p:nvSpPr>
          <p:cNvPr id="6" name="SuperPoint">
            <a:extLst>
              <a:ext uri="{FF2B5EF4-FFF2-40B4-BE49-F238E27FC236}">
                <a16:creationId xmlns:a16="http://schemas.microsoft.com/office/drawing/2014/main" id="{D980CF5E-8DB1-8153-4FDD-DB41C1EC8C8D}"/>
              </a:ext>
            </a:extLst>
          </p:cNvPr>
          <p:cNvSpPr txBox="1">
            <a:spLocks/>
          </p:cNvSpPr>
          <p:nvPr/>
        </p:nvSpPr>
        <p:spPr bwMode="auto">
          <a:xfrm>
            <a:off x="1190625" y="-457200"/>
            <a:ext cx="98107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indent="0" algn="l" rtl="0" eaLnBrk="0" fontAlgn="base" hangingPunct="0">
              <a:lnSpc>
                <a:spcPts val="4008"/>
              </a:lnSpc>
              <a:spcBef>
                <a:spcPct val="0"/>
              </a:spcBef>
              <a:spcAft>
                <a:spcPct val="0"/>
              </a:spcAft>
              <a:tabLst>
                <a:tab pos="857220" algn="l"/>
              </a:tabLst>
              <a:defRPr sz="3375">
                <a:solidFill>
                  <a:schemeClr val="tx2"/>
                </a:solidFill>
                <a:latin typeface="+mn-lt"/>
                <a:ea typeface="+mn-ea"/>
                <a:cs typeface="+mn-cs"/>
                <a:sym typeface="Times Roman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/>
              <a:t>SuperPoint</a:t>
            </a:r>
            <a:endParaRPr lang="en-US" kern="0" dirty="0"/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44EB6D43-C0BC-6126-D48E-2AEF14CFF70B}"/>
              </a:ext>
            </a:extLst>
          </p:cNvPr>
          <p:cNvSpPr/>
          <p:nvPr/>
        </p:nvSpPr>
        <p:spPr>
          <a:xfrm flipH="1" flipV="1">
            <a:off x="5791200" y="1893093"/>
            <a:ext cx="990600" cy="64751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969"/>
          </a:p>
        </p:txBody>
      </p:sp>
    </p:spTree>
    <p:extLst>
      <p:ext uri="{BB962C8B-B14F-4D97-AF65-F5344CB8AC3E}">
        <p14:creationId xmlns:p14="http://schemas.microsoft.com/office/powerpoint/2010/main" val="45006865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DA040-4B53-0805-184D-902DC5D39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A9CE8-F63E-5380-0AD1-FDF716EEC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CA14E5-D839-D282-89D7-22B51277F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462"/>
            <a:ext cx="9395239" cy="64040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639A8A-4624-8425-0253-B5DEFBF4A2F1}"/>
              </a:ext>
            </a:extLst>
          </p:cNvPr>
          <p:cNvSpPr txBox="1"/>
          <p:nvPr/>
        </p:nvSpPr>
        <p:spPr>
          <a:xfrm>
            <a:off x="9395239" y="1981200"/>
            <a:ext cx="279676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Corresponding neighborhoods are</a:t>
            </a:r>
          </a:p>
          <a:p>
            <a:r>
              <a:rPr lang="en-US" sz="2000" dirty="0"/>
              <a:t>scaled and rotated appropriately.</a:t>
            </a:r>
          </a:p>
          <a:p>
            <a:r>
              <a:rPr lang="en-US" sz="2000" dirty="0"/>
              <a:t>Arrows identify matches; look</a:t>
            </a:r>
          </a:p>
          <a:p>
            <a:r>
              <a:rPr lang="en-US" sz="2000" dirty="0"/>
              <a:t>for others on your own.</a:t>
            </a:r>
          </a:p>
        </p:txBody>
      </p:sp>
    </p:spTree>
    <p:extLst>
      <p:ext uri="{BB962C8B-B14F-4D97-AF65-F5344CB8AC3E}">
        <p14:creationId xmlns:p14="http://schemas.microsoft.com/office/powerpoint/2010/main" val="21963706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133" y="517922"/>
            <a:ext cx="8161734" cy="5822156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DeTone et al, 18"/>
          <p:cNvSpPr txBox="1"/>
          <p:nvPr/>
        </p:nvSpPr>
        <p:spPr>
          <a:xfrm>
            <a:off x="9039819" y="6458101"/>
            <a:ext cx="1918090" cy="37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969"/>
              <a:t>DeTone et al, 18</a:t>
            </a:r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4024D-1172-5144-B10C-C3A8F6750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E0A25-DC0D-5D4C-AD84-E01BBCB4C0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Windows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Location and scale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Laplacian of Gaussian filter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Orientation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SIFT descriptors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Learning to find interest points and their descriptions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74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Keypoint</a:t>
            </a:r>
            <a:r>
              <a:rPr lang="en-US" dirty="0"/>
              <a:t> detection with scale selection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33400" indent="-533400">
              <a:buFontTx/>
              <a:buChar char="•"/>
            </a:pPr>
            <a:r>
              <a:rPr lang="en-US" dirty="0"/>
              <a:t>We want to extract </a:t>
            </a:r>
            <a:r>
              <a:rPr lang="en-US" dirty="0" err="1"/>
              <a:t>keypoints</a:t>
            </a:r>
            <a:r>
              <a:rPr lang="en-US" dirty="0"/>
              <a:t> with </a:t>
            </a:r>
            <a:r>
              <a:rPr lang="en-US" i="1" dirty="0"/>
              <a:t>characteristic scales</a:t>
            </a:r>
            <a:r>
              <a:rPr lang="en-US" dirty="0"/>
              <a:t> that are </a:t>
            </a:r>
            <a:r>
              <a:rPr lang="en-US" i="1" dirty="0">
                <a:solidFill>
                  <a:srgbClr val="0000FF"/>
                </a:solidFill>
              </a:rPr>
              <a:t>equivariant</a:t>
            </a:r>
            <a:r>
              <a:rPr lang="en-US" dirty="0"/>
              <a:t> (or </a:t>
            </a:r>
            <a:r>
              <a:rPr lang="en-US" i="1" dirty="0">
                <a:solidFill>
                  <a:srgbClr val="0000FF"/>
                </a:solidFill>
              </a:rPr>
              <a:t>covariant</a:t>
            </a:r>
            <a:r>
              <a:rPr lang="en-US" dirty="0"/>
              <a:t>) </a:t>
            </a:r>
            <a:r>
              <a:rPr lang="en-US" dirty="0" err="1"/>
              <a:t>w.r.t</a:t>
            </a:r>
            <a:r>
              <a:rPr lang="en-US" dirty="0"/>
              <a:t>. to scaling of the image</a:t>
            </a: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2572" y="2133600"/>
            <a:ext cx="6918628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AA4B3DF-5732-D046-AC39-C527B843D7D9}"/>
              </a:ext>
            </a:extLst>
          </p:cNvPr>
          <p:cNvSpPr/>
          <p:nvPr/>
        </p:nvSpPr>
        <p:spPr>
          <a:xfrm>
            <a:off x="381000" y="6255603"/>
            <a:ext cx="1143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K. </a:t>
            </a:r>
            <a:r>
              <a:rPr lang="en-US" sz="1600" dirty="0" err="1"/>
              <a:t>Mikolajczyk</a:t>
            </a:r>
            <a:r>
              <a:rPr lang="en-US" sz="1600" dirty="0"/>
              <a:t> and C. Schmid. </a:t>
            </a:r>
            <a:r>
              <a:rPr lang="en-US" sz="1600" dirty="0">
                <a:hlinkClick r:id="rId4"/>
              </a:rPr>
              <a:t>Indexing based on scale invariant interest points</a:t>
            </a:r>
            <a:r>
              <a:rPr lang="en-US" sz="1600" dirty="0"/>
              <a:t>. ICCV 2001</a:t>
            </a:r>
          </a:p>
          <a:p>
            <a:pPr algn="ctr"/>
            <a:r>
              <a:rPr lang="en-US" sz="1600" dirty="0"/>
              <a:t>T. </a:t>
            </a:r>
            <a:r>
              <a:rPr lang="en-US" sz="1600" dirty="0" err="1"/>
              <a:t>Lindeberg</a:t>
            </a:r>
            <a:r>
              <a:rPr lang="en-US" sz="1600" dirty="0"/>
              <a:t>, </a:t>
            </a:r>
            <a:r>
              <a:rPr lang="en-US" sz="1600" dirty="0">
                <a:hlinkClick r:id="rId5" tooltip="http://www.nada.kth.se/cvap/abstracts/cvap198.html"/>
              </a:rPr>
              <a:t>Feature detection with automatic scale selection</a:t>
            </a:r>
            <a:r>
              <a:rPr lang="en-US" sz="1600" dirty="0"/>
              <a:t>, </a:t>
            </a:r>
            <a:r>
              <a:rPr lang="en-US" sz="1600" i="1" dirty="0"/>
              <a:t>IJCV </a:t>
            </a:r>
            <a:r>
              <a:rPr lang="en-US" sz="1600" dirty="0"/>
              <a:t>30(2), pp. 77-116, 1998</a:t>
            </a:r>
          </a:p>
          <a:p>
            <a:pPr algn="ctr"/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5F9F60-E063-644B-BA44-BE83CC47E6F3}"/>
              </a:ext>
            </a:extLst>
          </p:cNvPr>
          <p:cNvSpPr txBox="1"/>
          <p:nvPr/>
        </p:nvSpPr>
        <p:spPr>
          <a:xfrm rot="16200000">
            <a:off x="1191361" y="4676040"/>
            <a:ext cx="1950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Scale-invariant response function</a:t>
            </a:r>
          </a:p>
        </p:txBody>
      </p:sp>
    </p:spTree>
    <p:extLst>
      <p:ext uri="{BB962C8B-B14F-4D97-AF65-F5344CB8AC3E}">
        <p14:creationId xmlns:p14="http://schemas.microsoft.com/office/powerpoint/2010/main" val="1178685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 of a window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6083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533400" indent="-533400">
                  <a:buFontTx/>
                  <a:buChar char="•"/>
                </a:pPr>
                <a:r>
                  <a:rPr lang="en-US" dirty="0"/>
                  <a:t>At each corner, find the </a:t>
                </a:r>
                <a:r>
                  <a:rPr lang="en-US" i="1" dirty="0"/>
                  <a:t>characteristic scale.</a:t>
                </a:r>
              </a:p>
              <a:p>
                <a:pPr marL="933450" lvl="1" indent="-533400"/>
                <a:r>
                  <a:rPr lang="en-US" dirty="0"/>
                  <a:t>Do so using method that is </a:t>
                </a:r>
                <a:r>
                  <a:rPr lang="en-US" i="1" dirty="0">
                    <a:solidFill>
                      <a:srgbClr val="0000FF"/>
                    </a:solidFill>
                  </a:rPr>
                  <a:t>equivariant</a:t>
                </a:r>
                <a:r>
                  <a:rPr lang="en-US" dirty="0"/>
                  <a:t> (or </a:t>
                </a:r>
                <a:r>
                  <a:rPr lang="en-US" i="1" dirty="0">
                    <a:solidFill>
                      <a:srgbClr val="0000FF"/>
                    </a:solidFill>
                  </a:rPr>
                  <a:t>covariant</a:t>
                </a:r>
                <a:r>
                  <a:rPr lang="en-US" dirty="0"/>
                  <a:t>) </a:t>
                </a:r>
                <a:r>
                  <a:rPr lang="en-US" dirty="0" err="1"/>
                  <a:t>w.r.t.</a:t>
                </a:r>
                <a:r>
                  <a:rPr lang="en-US" dirty="0"/>
                  <a:t> to scaling of the image</a:t>
                </a:r>
              </a:p>
              <a:p>
                <a:pPr marL="533400" indent="-533400">
                  <a:buFontTx/>
                  <a:buChar char="•"/>
                </a:pPr>
                <a:r>
                  <a:rPr lang="en-US" dirty="0"/>
                  <a:t>Approach: f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or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dirty="0" smtClean="0"/>
                      <m:t>corner</m:t>
                    </m:r>
                    <m:r>
                      <a:rPr lang="en-US" b="0" i="0" dirty="0" smtClean="0"/>
                      <m:t> </m:t>
                    </m:r>
                    <m:r>
                      <m:rPr>
                        <m:sty m:val="p"/>
                      </m:rPr>
                      <a:rPr lang="en-US" b="0" i="0" dirty="0" smtClean="0"/>
                      <m:t>at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search a range of scales (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) so that a scale-covariant function reaches a local maximum in scale</a:t>
                </a:r>
              </a:p>
            </p:txBody>
          </p:sp>
        </mc:Choice>
        <mc:Fallback>
          <p:sp>
            <p:nvSpPr>
              <p:cNvPr id="4608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2" t="-1446" r="-11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491DF822-4705-174D-8A06-DD99D9A16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3810000"/>
            <a:ext cx="225262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7175A4-804E-F54E-8EBD-A3F585985CC2}"/>
              </a:ext>
            </a:extLst>
          </p:cNvPr>
          <p:cNvSpPr txBox="1"/>
          <p:nvPr/>
        </p:nvSpPr>
        <p:spPr>
          <a:xfrm>
            <a:off x="6934200" y="45720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“scale space”</a:t>
            </a:r>
          </a:p>
        </p:txBody>
      </p:sp>
    </p:spTree>
    <p:extLst>
      <p:ext uri="{BB962C8B-B14F-4D97-AF65-F5344CB8AC3E}">
        <p14:creationId xmlns:p14="http://schemas.microsoft.com/office/powerpoint/2010/main" val="3800589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 of a window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6083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533400" indent="-533400">
                  <a:buFontTx/>
                  <a:buChar char="•"/>
                </a:pPr>
                <a:r>
                  <a:rPr lang="en-US" dirty="0"/>
                  <a:t>At each corner, find the </a:t>
                </a:r>
                <a:r>
                  <a:rPr lang="en-US" i="1" dirty="0"/>
                  <a:t>characteristic scale.</a:t>
                </a:r>
              </a:p>
              <a:p>
                <a:pPr marL="933450" lvl="1" indent="-533400"/>
                <a:r>
                  <a:rPr lang="en-US" dirty="0"/>
                  <a:t>Do so using method that is </a:t>
                </a:r>
                <a:r>
                  <a:rPr lang="en-US" i="1" dirty="0">
                    <a:solidFill>
                      <a:srgbClr val="0000FF"/>
                    </a:solidFill>
                  </a:rPr>
                  <a:t>equivariant</a:t>
                </a:r>
                <a:r>
                  <a:rPr lang="en-US" dirty="0"/>
                  <a:t> (or </a:t>
                </a:r>
                <a:r>
                  <a:rPr lang="en-US" i="1" dirty="0">
                    <a:solidFill>
                      <a:srgbClr val="0000FF"/>
                    </a:solidFill>
                  </a:rPr>
                  <a:t>covariant</a:t>
                </a:r>
                <a:r>
                  <a:rPr lang="en-US" dirty="0"/>
                  <a:t>) </a:t>
                </a:r>
                <a:r>
                  <a:rPr lang="en-US" dirty="0" err="1"/>
                  <a:t>w.r.t.</a:t>
                </a:r>
                <a:r>
                  <a:rPr lang="en-US" dirty="0"/>
                  <a:t> to scaling of the image</a:t>
                </a:r>
              </a:p>
              <a:p>
                <a:pPr marL="533400" indent="-533400">
                  <a:buFontTx/>
                  <a:buChar char="•"/>
                </a:pPr>
                <a:r>
                  <a:rPr lang="en-US" dirty="0"/>
                  <a:t>Approach: f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or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corner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at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search a range of scales (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) so that a scale-covariant function reaches a local maximum in scale</a:t>
                </a:r>
              </a:p>
            </p:txBody>
          </p:sp>
        </mc:Choice>
        <mc:Fallback>
          <p:sp>
            <p:nvSpPr>
              <p:cNvPr id="4608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2" t="-1446" r="-11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491DF822-4705-174D-8A06-DD99D9A16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3810000"/>
            <a:ext cx="225262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7175A4-804E-F54E-8EBD-A3F585985CC2}"/>
              </a:ext>
            </a:extLst>
          </p:cNvPr>
          <p:cNvSpPr txBox="1"/>
          <p:nvPr/>
        </p:nvSpPr>
        <p:spPr>
          <a:xfrm>
            <a:off x="6934200" y="45720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“scale space”</a:t>
            </a:r>
          </a:p>
        </p:txBody>
      </p:sp>
    </p:spTree>
    <p:extLst>
      <p:ext uri="{BB962C8B-B14F-4D97-AF65-F5344CB8AC3E}">
        <p14:creationId xmlns:p14="http://schemas.microsoft.com/office/powerpoint/2010/main" val="2664040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 of a window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6083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533400" indent="-533400">
                  <a:buFontTx/>
                  <a:buChar char="•"/>
                </a:pPr>
                <a:r>
                  <a:rPr lang="en-US" dirty="0"/>
                  <a:t>At each corner, find the </a:t>
                </a:r>
                <a:r>
                  <a:rPr lang="en-US" i="1" dirty="0"/>
                  <a:t>characteristic scale.</a:t>
                </a:r>
              </a:p>
              <a:p>
                <a:pPr marL="933450" lvl="1" indent="-533400"/>
                <a:r>
                  <a:rPr lang="en-US" dirty="0"/>
                  <a:t>Do so using method that is </a:t>
                </a:r>
                <a:r>
                  <a:rPr lang="en-US" i="1" dirty="0">
                    <a:solidFill>
                      <a:srgbClr val="0000FF"/>
                    </a:solidFill>
                  </a:rPr>
                  <a:t>equivariant</a:t>
                </a:r>
                <a:r>
                  <a:rPr lang="en-US" dirty="0"/>
                  <a:t> (or </a:t>
                </a:r>
                <a:r>
                  <a:rPr lang="en-US" i="1" dirty="0">
                    <a:solidFill>
                      <a:srgbClr val="0000FF"/>
                    </a:solidFill>
                  </a:rPr>
                  <a:t>covariant</a:t>
                </a:r>
                <a:r>
                  <a:rPr lang="en-US" dirty="0"/>
                  <a:t>) </a:t>
                </a:r>
                <a:r>
                  <a:rPr lang="en-US" dirty="0" err="1"/>
                  <a:t>w.r.t.</a:t>
                </a:r>
                <a:r>
                  <a:rPr lang="en-US" dirty="0"/>
                  <a:t> to scaling of the image</a:t>
                </a:r>
              </a:p>
              <a:p>
                <a:pPr marL="533400" indent="-533400">
                  <a:buFontTx/>
                  <a:buChar char="•"/>
                </a:pPr>
                <a:r>
                  <a:rPr lang="en-US" dirty="0"/>
                  <a:t>Approach: f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or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corner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at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search a range of scales (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) so that a scale-covariant function reaches a local maximum in scale</a:t>
                </a:r>
              </a:p>
              <a:p>
                <a:pPr marL="533400" indent="-533400">
                  <a:buFontTx/>
                  <a:buChar char="•"/>
                </a:pPr>
                <a:r>
                  <a:rPr lang="en-US" dirty="0"/>
                  <a:t>A particularly convenient response function is given by the </a:t>
                </a:r>
                <a:r>
                  <a:rPr lang="en-US" i="1" dirty="0">
                    <a:solidFill>
                      <a:srgbClr val="0000FF"/>
                    </a:solidFill>
                  </a:rPr>
                  <a:t>scale-normalized Laplacian of Gaussian (</a:t>
                </a:r>
                <a:r>
                  <a:rPr lang="en-US" i="1" dirty="0" err="1">
                    <a:solidFill>
                      <a:srgbClr val="0000FF"/>
                    </a:solidFill>
                  </a:rPr>
                  <a:t>LoG</a:t>
                </a:r>
                <a:r>
                  <a:rPr lang="en-US" i="1" dirty="0">
                    <a:solidFill>
                      <a:srgbClr val="0000FF"/>
                    </a:solidFill>
                  </a:rPr>
                  <a:t>) filter</a:t>
                </a:r>
                <a:r>
                  <a:rPr lang="en-US" dirty="0"/>
                  <a:t>:</a:t>
                </a:r>
              </a:p>
            </p:txBody>
          </p:sp>
        </mc:Choice>
        <mc:Fallback>
          <p:sp>
            <p:nvSpPr>
              <p:cNvPr id="4608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2" t="-1446" r="-11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6" descr="log">
            <a:extLst>
              <a:ext uri="{FF2B5EF4-FFF2-40B4-BE49-F238E27FC236}">
                <a16:creationId xmlns:a16="http://schemas.microsoft.com/office/drawing/2014/main" id="{83446F00-4FB6-EF4D-BDBE-2697F1850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4849018"/>
            <a:ext cx="1656660" cy="1656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4C36909-06DF-694C-A076-CF5DDFE181F7}"/>
                  </a:ext>
                </a:extLst>
              </p:cNvPr>
              <p:cNvSpPr txBox="1"/>
              <p:nvPr/>
            </p:nvSpPr>
            <p:spPr>
              <a:xfrm>
                <a:off x="4267200" y="5049387"/>
                <a:ext cx="5693866" cy="12559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6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36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600" i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norm</m:t>
                          </m:r>
                        </m:sub>
                        <m:sup>
                          <m: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36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36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sz="36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3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sz="36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6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3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36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sz="36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36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sz="36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  <m: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4C36909-06DF-694C-A076-CF5DDFE18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5049387"/>
                <a:ext cx="5693866" cy="1255921"/>
              </a:xfrm>
              <a:prstGeom prst="rect">
                <a:avLst/>
              </a:prstGeom>
              <a:blipFill>
                <a:blip r:embed="rId5"/>
                <a:stretch>
                  <a:fillRect l="-1339" b="-8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1634204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38156</TotalTime>
  <Words>1691</Words>
  <Application>Microsoft Macintosh PowerPoint</Application>
  <PresentationFormat>Widescreen</PresentationFormat>
  <Paragraphs>278</Paragraphs>
  <Slides>51</Slides>
  <Notes>20</Notes>
  <HiddenSlides>10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0" baseType="lpstr">
      <vt:lpstr>Arial</vt:lpstr>
      <vt:lpstr>AvantGarde Bk BT</vt:lpstr>
      <vt:lpstr>Cambria Math</vt:lpstr>
      <vt:lpstr>Gill Sans</vt:lpstr>
      <vt:lpstr>Helvetica</vt:lpstr>
      <vt:lpstr>Symbol</vt:lpstr>
      <vt:lpstr>Times New Roman</vt:lpstr>
      <vt:lpstr>Blank Presentation</vt:lpstr>
      <vt:lpstr>Equation</vt:lpstr>
      <vt:lpstr>SIFT keypoint detection</vt:lpstr>
      <vt:lpstr>Overview</vt:lpstr>
      <vt:lpstr>What we want</vt:lpstr>
      <vt:lpstr>What we need</vt:lpstr>
      <vt:lpstr>PowerPoint Presentation</vt:lpstr>
      <vt:lpstr>Keypoint detection with scale selection</vt:lpstr>
      <vt:lpstr>Scale of a window </vt:lpstr>
      <vt:lpstr>Scale of a window </vt:lpstr>
      <vt:lpstr>Scale of a window</vt:lpstr>
      <vt:lpstr>Laplacian of Gaussian</vt:lpstr>
      <vt:lpstr>Scale-normalized Laplacian</vt:lpstr>
      <vt:lpstr>Edge detection with LoG</vt:lpstr>
      <vt:lpstr>Blob detection with LoG</vt:lpstr>
      <vt:lpstr>Blob detection with LoG</vt:lpstr>
      <vt:lpstr>Blob detection with LoG</vt:lpstr>
      <vt:lpstr>Spatial selection</vt:lpstr>
      <vt:lpstr>Scale selection</vt:lpstr>
      <vt:lpstr>Scale normalization</vt:lpstr>
      <vt:lpstr>Scale selection</vt:lpstr>
      <vt:lpstr>PowerPoint Presentation</vt:lpstr>
      <vt:lpstr>Overview</vt:lpstr>
      <vt:lpstr>2D multiscale blob detection</vt:lpstr>
      <vt:lpstr>2D multiscale blob detection: Example</vt:lpstr>
      <vt:lpstr>2D multiscale blob detection: Example</vt:lpstr>
      <vt:lpstr>2D multiscale blob detection: Example</vt:lpstr>
      <vt:lpstr>Technical detail 1: Drawing circles</vt:lpstr>
      <vt:lpstr>Technical detail 1: Drawing circles</vt:lpstr>
      <vt:lpstr>Technical detail 2: Eliminating edge responses</vt:lpstr>
      <vt:lpstr>Technical detail 2: Eliminating edge responses</vt:lpstr>
      <vt:lpstr>Overview</vt:lpstr>
      <vt:lpstr>Orientation</vt:lpstr>
      <vt:lpstr>PowerPoint Presentation</vt:lpstr>
      <vt:lpstr>Overview</vt:lpstr>
      <vt:lpstr>SIFT features</vt:lpstr>
      <vt:lpstr>Describing a window’s contents</vt:lpstr>
      <vt:lpstr>PowerPoint Presentation</vt:lpstr>
      <vt:lpstr>SIFT for matching</vt:lpstr>
      <vt:lpstr>SIFT: Scale-invariant feature transform</vt:lpstr>
      <vt:lpstr>SIFT for matching</vt:lpstr>
      <vt:lpstr>A hard matching problem</vt:lpstr>
      <vt:lpstr>Answer below (look for tiny colored squares…)</vt:lpstr>
      <vt:lpstr>Neighborhoods and SIFT - Key Points</vt:lpstr>
      <vt:lpstr>Learning to detect and describe keypoints</vt:lpstr>
      <vt:lpstr>SuperPoint</vt:lpstr>
      <vt:lpstr>SuperPoint</vt:lpstr>
      <vt:lpstr>SuperPoint</vt:lpstr>
      <vt:lpstr>SuperPoint</vt:lpstr>
      <vt:lpstr>SuperPoint</vt:lpstr>
      <vt:lpstr>PowerPoint Presentation</vt:lpstr>
      <vt:lpstr>PowerPoint Presentation</vt:lpstr>
      <vt:lpstr>Overview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Forsyth, David Alexander</cp:lastModifiedBy>
  <cp:revision>1513</cp:revision>
  <cp:lastPrinted>2021-09-24T15:43:04Z</cp:lastPrinted>
  <dcterms:created xsi:type="dcterms:W3CDTF">2004-08-29T23:15:23Z</dcterms:created>
  <dcterms:modified xsi:type="dcterms:W3CDTF">2023-09-18T14:40:41Z</dcterms:modified>
</cp:coreProperties>
</file>