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595" r:id="rId2"/>
    <p:sldId id="664" r:id="rId3"/>
    <p:sldId id="663" r:id="rId4"/>
    <p:sldId id="936" r:id="rId5"/>
    <p:sldId id="934" r:id="rId6"/>
    <p:sldId id="655" r:id="rId7"/>
    <p:sldId id="546" r:id="rId8"/>
    <p:sldId id="596" r:id="rId9"/>
    <p:sldId id="667" r:id="rId10"/>
    <p:sldId id="635" r:id="rId11"/>
    <p:sldId id="668" r:id="rId12"/>
    <p:sldId id="636" r:id="rId13"/>
    <p:sldId id="561" r:id="rId14"/>
    <p:sldId id="669" r:id="rId15"/>
    <p:sldId id="634" r:id="rId16"/>
    <p:sldId id="658" r:id="rId17"/>
    <p:sldId id="545" r:id="rId18"/>
    <p:sldId id="938" r:id="rId19"/>
    <p:sldId id="937" r:id="rId20"/>
    <p:sldId id="930" r:id="rId21"/>
    <p:sldId id="565" r:id="rId22"/>
    <p:sldId id="650" r:id="rId23"/>
    <p:sldId id="651" r:id="rId24"/>
    <p:sldId id="575" r:id="rId25"/>
    <p:sldId id="940" r:id="rId26"/>
    <p:sldId id="941" r:id="rId27"/>
    <p:sldId id="942" r:id="rId28"/>
    <p:sldId id="550" r:id="rId29"/>
    <p:sldId id="560" r:id="rId30"/>
    <p:sldId id="589" r:id="rId31"/>
    <p:sldId id="948" r:id="rId32"/>
    <p:sldId id="929" r:id="rId33"/>
    <p:sldId id="944" r:id="rId34"/>
    <p:sldId id="945" r:id="rId35"/>
    <p:sldId id="946" r:id="rId36"/>
    <p:sldId id="947" r:id="rId37"/>
    <p:sldId id="943" r:id="rId38"/>
    <p:sldId id="939" r:id="rId39"/>
    <p:sldId id="931" r:id="rId40"/>
    <p:sldId id="932" r:id="rId41"/>
    <p:sldId id="584" r:id="rId42"/>
    <p:sldId id="652" r:id="rId43"/>
    <p:sldId id="659" r:id="rId44"/>
    <p:sldId id="660" r:id="rId45"/>
    <p:sldId id="661" r:id="rId46"/>
    <p:sldId id="598" r:id="rId47"/>
    <p:sldId id="599" r:id="rId48"/>
    <p:sldId id="600" r:id="rId49"/>
    <p:sldId id="601" r:id="rId50"/>
    <p:sldId id="602" r:id="rId51"/>
    <p:sldId id="603" r:id="rId52"/>
    <p:sldId id="604" r:id="rId53"/>
    <p:sldId id="605" r:id="rId54"/>
    <p:sldId id="606" r:id="rId55"/>
    <p:sldId id="607" r:id="rId56"/>
    <p:sldId id="608" r:id="rId57"/>
    <p:sldId id="609" r:id="rId58"/>
    <p:sldId id="610" r:id="rId59"/>
    <p:sldId id="611" r:id="rId60"/>
    <p:sldId id="612" r:id="rId61"/>
    <p:sldId id="613" r:id="rId62"/>
    <p:sldId id="633" r:id="rId63"/>
    <p:sldId id="614" r:id="rId64"/>
    <p:sldId id="615" r:id="rId65"/>
    <p:sldId id="616" r:id="rId66"/>
    <p:sldId id="617" r:id="rId67"/>
    <p:sldId id="618" r:id="rId68"/>
    <p:sldId id="619" r:id="rId69"/>
    <p:sldId id="665" r:id="rId70"/>
    <p:sldId id="933" r:id="rId71"/>
    <p:sldId id="949" r:id="rId72"/>
    <p:sldId id="963" r:id="rId73"/>
    <p:sldId id="257" r:id="rId74"/>
    <p:sldId id="259" r:id="rId75"/>
    <p:sldId id="956" r:id="rId76"/>
    <p:sldId id="953" r:id="rId77"/>
    <p:sldId id="964" r:id="rId78"/>
    <p:sldId id="954" r:id="rId79"/>
    <p:sldId id="952" r:id="rId80"/>
    <p:sldId id="951" r:id="rId81"/>
    <p:sldId id="955" r:id="rId82"/>
    <p:sldId id="957" r:id="rId83"/>
    <p:sldId id="958" r:id="rId84"/>
    <p:sldId id="959" r:id="rId85"/>
    <p:sldId id="961" r:id="rId86"/>
    <p:sldId id="962" r:id="rId87"/>
    <p:sldId id="662" r:id="rId88"/>
    <p:sldId id="620" r:id="rId89"/>
    <p:sldId id="630" r:id="rId90"/>
    <p:sldId id="643" r:id="rId91"/>
    <p:sldId id="644" r:id="rId92"/>
    <p:sldId id="645" r:id="rId93"/>
    <p:sldId id="672" r:id="rId94"/>
    <p:sldId id="1036" r:id="rId95"/>
    <p:sldId id="646" r:id="rId96"/>
    <p:sldId id="1039" r:id="rId97"/>
    <p:sldId id="1037" r:id="rId98"/>
    <p:sldId id="1038" r:id="rId99"/>
    <p:sldId id="623" r:id="rId100"/>
    <p:sldId id="1040" r:id="rId101"/>
    <p:sldId id="1041" r:id="rId102"/>
    <p:sldId id="647" r:id="rId103"/>
    <p:sldId id="648" r:id="rId104"/>
    <p:sldId id="624" r:id="rId105"/>
    <p:sldId id="625" r:id="rId106"/>
    <p:sldId id="626" r:id="rId107"/>
    <p:sldId id="627" r:id="rId108"/>
    <p:sldId id="628" r:id="rId109"/>
    <p:sldId id="629" r:id="rId110"/>
  </p:sldIdLst>
  <p:sldSz cx="12192000" cy="6858000"/>
  <p:notesSz cx="7315200" cy="9601200"/>
  <p:custDataLst>
    <p:tags r:id="rId1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8C8C8"/>
    <a:srgbClr val="DDDDDD"/>
    <a:srgbClr val="FF0000"/>
    <a:srgbClr val="FFFF00"/>
    <a:srgbClr val="33CC33"/>
    <a:srgbClr val="FF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29" autoAdjust="0"/>
    <p:restoredTop sz="94660" autoAdjust="0"/>
  </p:normalViewPr>
  <p:slideViewPr>
    <p:cSldViewPr snapToObjects="1">
      <p:cViewPr varScale="1">
        <p:scale>
          <a:sx n="96" d="100"/>
          <a:sy n="96" d="100"/>
        </p:scale>
        <p:origin x="392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gs" Target="tags/tag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16534B19-0BDF-449F-B63B-67F6D1922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4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7550"/>
            <a:ext cx="6370638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AC99860D-A2B0-4975-A461-7ED4B535E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6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D353B-472E-451A-BD93-077338A2592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6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2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3EE8E-0C86-439E-B934-201EEF14908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62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7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85E2-53EB-40AD-95F5-592FD0279B9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9AA50-AA54-42BD-9CC1-15B61FBB465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C6B2A-EB0C-4C9D-8AB0-D3589F43716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4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215E-D580-4DB9-A58A-6E03500B23F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9AA50-AA54-42BD-9CC1-15B61FBB465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5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9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6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F4631-4C60-422F-93CE-D10BFE4A56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9860D-A2B0-4975-A461-7ED4B535E71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9860D-A2B0-4975-A461-7ED4B535E71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D7A0B-9144-41CA-8EB2-FF435BE520C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2586C-FEEC-457E-9F15-4A4E4A4480E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17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D744C-5560-4380-B9DE-3FDA02548C8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C3AA9-3C38-494A-89FD-D160CE79CAA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0E4F7-1986-4663-99EC-D83A725FD01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1E930-1374-4561-ABFD-BCF2C8E560D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B40CA5-3CDD-427F-8C23-6AE255511D1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0236B-4664-4DBF-86D0-EAAC5A64777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7AD72-ACFA-45EC-88C3-6AC52699210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11A-272D-41EE-8944-401E83A2DF57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47917-C80D-4761-BA20-3004DC268C1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8D57B-F96B-4FC1-BD3E-0D96BC76D93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5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3B2C2-FF0A-4627-BE77-09C530CCD89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FA167-B014-45C8-8EA6-A2CCDB23BFD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6B08A-03AF-4F0D-90A4-AE25A77E66A2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54140-08E0-4822-A28A-ECB455D0724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D1FB5-72C5-4F23-A93D-0215410E312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EB98F-0CB0-4208-804C-8C5A3D0E4C6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D92D1-2931-4665-91A9-4108B8E52C9D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69D67-80E3-489B-BFF5-2A90A42960F7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9860D-A2B0-4975-A461-7ED4B535E71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80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ECD6A-6BF3-4C24-9072-962ECBCC7EDF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F752-8D94-4912-ADA3-B78AB02B500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5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0FA99-12D9-4083-A6FB-33F157B1FDC7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We then run k-means on the descriptor space. In this setting, k defines what we call the branch-factor of the tree, which indicates how fast the tree branches.</a:t>
            </a:r>
          </a:p>
          <a:p>
            <a:r>
              <a:rPr lang="en-US"/>
              <a:t>In this illustration, k is three. We then run k-means again, recursively on each of the resulting quantization cells.</a:t>
            </a:r>
          </a:p>
          <a:p>
            <a:r>
              <a:rPr lang="en-US"/>
              <a:t>This defines the vocabulary tree, which is essentially a hierarchical set of cluster centers and their corresponding Voronoi regions.</a:t>
            </a:r>
          </a:p>
          <a:p>
            <a:r>
              <a:rPr lang="en-US"/>
              <a:t>We typically use a branch-factor of 10 and six levels, resulting in a million leaf nodes. We lovingly call this the Mega-Voc.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7CC2C-6317-4A05-B253-473D66AD8443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04FF0-1053-40D6-BFCF-61A2701AC484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We now have the vocabulary tree, and the online phase can begin.</a:t>
            </a:r>
          </a:p>
          <a:p>
            <a:r>
              <a:rPr lang="en-US"/>
              <a:t>In order to add an image to the database, we perform feature extraction. Each descriptor vector is now dropped down from the root of the tree and quantized very efficiently into a path down the tree, encoded by a single integer.</a:t>
            </a:r>
          </a:p>
          <a:p>
            <a:r>
              <a:rPr lang="en-US"/>
              <a:t>Each node in the vocabulary tree has an associated inverted file index.</a:t>
            </a:r>
          </a:p>
          <a:p>
            <a:r>
              <a:rPr lang="en-US"/>
              <a:t>Indecies back to the new image are then added to the relevant inverted files.  </a:t>
            </a:r>
          </a:p>
          <a:p>
            <a:r>
              <a:rPr lang="en-US"/>
              <a:t>This is a very efficient operation that is carried out whenever we want to add an image.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24803-51BB-40E4-9C83-35A6A922FF62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D2E06-9D72-47BD-AD6A-3DE427510EEB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3A048-9DC5-45DC-B94C-C1715BD0678E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F4617-3AAE-4CEF-8F4B-B97042C2DDA3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754CC-7368-4C24-AD31-1D6A0504FC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54E72-6E30-47B3-8C63-2B20C9D364E0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When we then wish to query on an input image, we quantize the descriptor vectors of the input image in a similar way, and accumulate scores for the images in the database with so called term frequency inverse document frequency (tf-idf). This is effectively an entropy weighting of the information. The winner is the image in the database with the most common information with the input image.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F752-8D94-4912-ADA3-B78AB02B500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4FC2B-0283-4B5A-822A-EC2E48BA8A5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4FC2B-0283-4B5A-822A-EC2E48BA8A5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5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4AA29-1170-4E44-B88B-FDF3A710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41B08-7797-49C7-8283-A4E91E0A8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4BEA-4537-4564-BD33-66573E04E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DFFF6-BC3E-414E-9E7F-84B44089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2508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87D3-5453-4B51-B30F-0A098EE9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7E8A4-5210-4BC2-8D46-690873997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71B4A-8C06-41BE-BDDE-E7326F035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A39A5-B531-4AE4-B14F-0492053F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5AAF8-59A4-400D-918C-F9102FA6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8ED1-2C94-4A5A-9694-5F2C9E5B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71D99-C8E8-47AC-BF07-4E034607C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9403E-A514-4DE5-BB5B-69EFBB214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0844648C-0E90-401D-A61B-A9DBCDCE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blog.flickr.net/en/2010/01/27/a-look-into-the-pas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409.5400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.uky.edu/~stewe/publications/nister_stewenius_cvpr2006.pdf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09.jpeg"/><Relationship Id="rId4" Type="http://schemas.openxmlformats.org/officeDocument/2006/relationships/image" Target="../media/image110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10.jpeg"/><Relationship Id="rId4" Type="http://schemas.openxmlformats.org/officeDocument/2006/relationships/image" Target="../media/image11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4.jpeg"/><Relationship Id="rId10" Type="http://schemas.openxmlformats.org/officeDocument/2006/relationships/image" Target="../media/image115.jpeg"/><Relationship Id="rId4" Type="http://schemas.openxmlformats.org/officeDocument/2006/relationships/image" Target="../media/image113.jpeg"/><Relationship Id="rId9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6.jpeg"/><Relationship Id="rId5" Type="http://schemas.openxmlformats.org/officeDocument/2006/relationships/image" Target="../media/image114.jpeg"/><Relationship Id="rId10" Type="http://schemas.openxmlformats.org/officeDocument/2006/relationships/image" Target="../media/image115.jpeg"/><Relationship Id="rId4" Type="http://schemas.openxmlformats.org/officeDocument/2006/relationships/image" Target="../media/image113.jpeg"/><Relationship Id="rId9" Type="http://schemas.openxmlformats.org/officeDocument/2006/relationships/image" Target="../media/image1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il.cs.washington.edu/rome/rome_paper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21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210.png"/><Relationship Id="rId9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80.png"/><Relationship Id="rId4" Type="http://schemas.openxmlformats.org/officeDocument/2006/relationships/image" Target="../media/image2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0.png"/><Relationship Id="rId4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0.png"/><Relationship Id="rId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s.ubc.ca/~lowe/papers/ijcv04.pdf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5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.ubc.ca/~lowe/papers/ijcv04.pd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.ubc.ca/~lowe/papers/ijcv04.pdf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://matthewalunbrown.com/autostitch/autostitch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vk.com/album-1299894_50747604" TargetMode="Externa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2200/S00332ED1V01Y201103AIM011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www.cs.ubc.ca/~lowe/papers/ijcv04.pdf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910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900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hyperlink" Target="http://www.pascal-network.org/challenges/VOC/pubs/leibe04.pdf" TargetMode="External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930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9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0.png"/><Relationship Id="rId4" Type="http://schemas.openxmlformats.org/officeDocument/2006/relationships/image" Target="../media/image9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shabal.in/visuals/kmeans/1.html" TargetMode="Externa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alignment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62201" y="1600201"/>
            <a:ext cx="7541921" cy="5048699"/>
            <a:chOff x="533400" y="993775"/>
            <a:chExt cx="8077200" cy="5407025"/>
          </a:xfrm>
        </p:grpSpPr>
        <p:pic>
          <p:nvPicPr>
            <p:cNvPr id="1843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12801"/>
            <a:stretch>
              <a:fillRect/>
            </a:stretch>
          </p:blipFill>
          <p:spPr bwMode="auto">
            <a:xfrm>
              <a:off x="533400" y="3805238"/>
              <a:ext cx="3886200" cy="25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3813175"/>
              <a:ext cx="3886200" cy="258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9638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8A2D3C-4B25-3648-A225-498789C7A185}"/>
              </a:ext>
            </a:extLst>
          </p:cNvPr>
          <p:cNvSpPr/>
          <p:nvPr/>
        </p:nvSpPr>
        <p:spPr>
          <a:xfrm>
            <a:off x="10428778" y="6444613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+mn-lt"/>
                <a:hlinkClick r:id="rId7"/>
              </a:rPr>
              <a:t>Source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Instance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90600"/>
            <a:ext cx="539694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6280815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</a:rPr>
              <a:t>T. </a:t>
            </a:r>
            <a:r>
              <a:rPr lang="en-US" sz="1600" b="0" dirty="0" err="1">
                <a:latin typeface="+mn-lt"/>
              </a:rPr>
              <a:t>Weyand</a:t>
            </a:r>
            <a:r>
              <a:rPr lang="en-US" sz="1600" b="0" dirty="0">
                <a:latin typeface="+mn-lt"/>
              </a:rPr>
              <a:t> and B. </a:t>
            </a:r>
            <a:r>
              <a:rPr lang="en-US" sz="1600" b="0" dirty="0" err="1">
                <a:latin typeface="+mn-lt"/>
              </a:rPr>
              <a:t>Leibe</a:t>
            </a:r>
            <a:r>
              <a:rPr lang="en-US" sz="1600" b="0" dirty="0">
                <a:latin typeface="+mn-lt"/>
              </a:rPr>
              <a:t>, </a:t>
            </a:r>
            <a:r>
              <a:rPr lang="en-US" sz="1600" b="0" dirty="0">
                <a:latin typeface="+mn-lt"/>
                <a:hlinkClick r:id="rId4"/>
              </a:rPr>
              <a:t>Visual landmark recognition from Internet photo collections: </a:t>
            </a:r>
            <a:br>
              <a:rPr lang="en-US" sz="1600" b="0" dirty="0">
                <a:latin typeface="+mn-lt"/>
                <a:hlinkClick r:id="rId4"/>
              </a:rPr>
            </a:br>
            <a:r>
              <a:rPr lang="en-US" sz="1600" b="0" dirty="0">
                <a:latin typeface="+mn-lt"/>
                <a:hlinkClick r:id="rId4"/>
              </a:rPr>
              <a:t>A large-scale evaluation</a:t>
            </a:r>
            <a:r>
              <a:rPr lang="en-US" sz="1600" b="0" dirty="0">
                <a:latin typeface="+mn-lt"/>
              </a:rPr>
              <a:t>, CVIU 2015 </a:t>
            </a:r>
          </a:p>
        </p:txBody>
      </p:sp>
    </p:spTree>
    <p:extLst>
      <p:ext uri="{BB962C8B-B14F-4D97-AF65-F5344CB8AC3E}">
        <p14:creationId xmlns:p14="http://schemas.microsoft.com/office/powerpoint/2010/main" val="6163197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772A-E857-3D66-FE70-9EDCEEEF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a vocabulary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6F868-3B4E-3457-49BD-DC926C3D3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want to register to images from a very large set.</a:t>
            </a:r>
          </a:p>
          <a:p>
            <a:endParaRPr lang="en-US" dirty="0"/>
          </a:p>
          <a:p>
            <a:r>
              <a:rPr lang="en-US" dirty="0"/>
              <a:t>Do hierarchical k-means on feature descriptors from (some of) that set</a:t>
            </a:r>
          </a:p>
          <a:p>
            <a:endParaRPr lang="en-US" dirty="0"/>
          </a:p>
          <a:p>
            <a:r>
              <a:rPr lang="en-US" dirty="0"/>
              <a:t>Now for each image:</a:t>
            </a:r>
          </a:p>
          <a:p>
            <a:r>
              <a:rPr lang="en-US" dirty="0"/>
              <a:t>	find all feature descriptors</a:t>
            </a:r>
          </a:p>
          <a:p>
            <a:r>
              <a:rPr lang="en-US" dirty="0"/>
              <a:t>    walk the tree to find the leaf corresponding to each descriptor</a:t>
            </a:r>
          </a:p>
          <a:p>
            <a:r>
              <a:rPr lang="en-US" dirty="0"/>
              <a:t>    insert image pointer into that leaf</a:t>
            </a:r>
          </a:p>
          <a:p>
            <a:pPr algn="ctr"/>
            <a:r>
              <a:rPr lang="en-US" dirty="0"/>
              <a:t>    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425255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0DD3-29D4-C034-B3B5-0D6558D5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with a vocabulary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DD5B5-D197-0B67-C5E4-ECD824D0C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Find local feature descriptors for image you want to register to collection</a:t>
            </a:r>
          </a:p>
          <a:p>
            <a:endParaRPr lang="en-US" dirty="0"/>
          </a:p>
          <a:p>
            <a:r>
              <a:rPr lang="en-US" dirty="0"/>
              <a:t>Construct a set of plausible targets by:</a:t>
            </a:r>
          </a:p>
          <a:p>
            <a:r>
              <a:rPr lang="en-US" dirty="0"/>
              <a:t>	Start with empty set</a:t>
            </a:r>
          </a:p>
          <a:p>
            <a:r>
              <a:rPr lang="en-US" dirty="0"/>
              <a:t>	For each feature descriptor, </a:t>
            </a:r>
          </a:p>
          <a:p>
            <a:r>
              <a:rPr lang="en-US" dirty="0"/>
              <a:t>		walk the tree and collect images in its leaf</a:t>
            </a:r>
          </a:p>
          <a:p>
            <a:r>
              <a:rPr lang="en-US" dirty="0"/>
              <a:t>           insert into set of targets</a:t>
            </a:r>
          </a:p>
          <a:p>
            <a:endParaRPr lang="en-US" dirty="0"/>
          </a:p>
          <a:p>
            <a:r>
              <a:rPr lang="en-US" dirty="0"/>
              <a:t>Now register to each of this set of targets</a:t>
            </a:r>
          </a:p>
          <a:p>
            <a:r>
              <a:rPr lang="en-US" dirty="0"/>
              <a:t>Accept registration attempts that have low error</a:t>
            </a:r>
          </a:p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5107303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indexing?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181600"/>
            <a:ext cx="10896600" cy="1066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Cluster descriptors in the database to form codebook</a:t>
            </a:r>
          </a:p>
          <a:p>
            <a:pPr>
              <a:buFont typeface="Arial"/>
              <a:buChar char="•"/>
            </a:pPr>
            <a:r>
              <a:rPr lang="en-US" dirty="0"/>
              <a:t>At query time, quantize descriptors in query image to nearest </a:t>
            </a:r>
            <a:r>
              <a:rPr lang="en-US" dirty="0" err="1"/>
              <a:t>codevectors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Problem solved?</a:t>
            </a:r>
          </a:p>
          <a:p>
            <a:pPr marL="0" indent="0"/>
            <a:endParaRPr lang="en-US" i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1"/>
            <a:ext cx="6019800" cy="384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indexing technique: Vocabulary trees</a:t>
            </a: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1676400" y="6412468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GB" sz="1800" b="0" dirty="0" err="1">
                <a:latin typeface="Arial" pitchFamily="34" charset="0"/>
                <a:cs typeface="Arial" pitchFamily="34" charset="0"/>
              </a:rPr>
              <a:t>Nistér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 and H. </a:t>
            </a:r>
            <a:r>
              <a:rPr lang="en-GB" sz="1800" b="0" dirty="0" err="1">
                <a:latin typeface="Arial" pitchFamily="34" charset="0"/>
                <a:cs typeface="Arial" pitchFamily="34" charset="0"/>
              </a:rPr>
              <a:t>Stewénius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b="0" dirty="0">
                <a:latin typeface="Arial" pitchFamily="34" charset="0"/>
                <a:cs typeface="Arial" pitchFamily="34" charset="0"/>
                <a:hlinkClick r:id="rId3"/>
              </a:rPr>
              <a:t>Scalable Recognition with a Vocabulary Tree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, CVPR 2006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0" y="1065552"/>
            <a:ext cx="5562600" cy="5106649"/>
            <a:chOff x="76200" y="2438400"/>
            <a:chExt cx="4648200" cy="4267200"/>
          </a:xfrm>
        </p:grpSpPr>
        <p:pic>
          <p:nvPicPr>
            <p:cNvPr id="4915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7350" y="2438400"/>
              <a:ext cx="306705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Box 11"/>
            <p:cNvSpPr txBox="1">
              <a:spLocks noChangeArrowheads="1"/>
            </p:cNvSpPr>
            <p:nvPr/>
          </p:nvSpPr>
          <p:spPr bwMode="auto">
            <a:xfrm>
              <a:off x="228600" y="2819400"/>
              <a:ext cx="1190115" cy="33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Arial" pitchFamily="34" charset="0"/>
                  <a:cs typeface="Arial" pitchFamily="34" charset="0"/>
                </a:rPr>
                <a:t>Test image</a:t>
              </a:r>
            </a:p>
          </p:txBody>
        </p:sp>
        <p:sp>
          <p:nvSpPr>
            <p:cNvPr id="49159" name="TextBox 12"/>
            <p:cNvSpPr txBox="1">
              <a:spLocks noChangeArrowheads="1"/>
            </p:cNvSpPr>
            <p:nvPr/>
          </p:nvSpPr>
          <p:spPr bwMode="auto">
            <a:xfrm>
              <a:off x="304800" y="6248400"/>
              <a:ext cx="1071864" cy="33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Arial" pitchFamily="34" charset="0"/>
                  <a:cs typeface="Arial" pitchFamily="34" charset="0"/>
                </a:rPr>
                <a:t>Database</a:t>
              </a:r>
            </a:p>
          </p:txBody>
        </p:sp>
        <p:sp>
          <p:nvSpPr>
            <p:cNvPr id="49160" name="TextBox 13"/>
            <p:cNvSpPr txBox="1">
              <a:spLocks noChangeArrowheads="1"/>
            </p:cNvSpPr>
            <p:nvPr/>
          </p:nvSpPr>
          <p:spPr bwMode="auto">
            <a:xfrm>
              <a:off x="76200" y="4114800"/>
              <a:ext cx="1676400" cy="848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0">
                  <a:latin typeface="Arial" pitchFamily="34" charset="0"/>
                  <a:cs typeface="Arial" pitchFamily="34" charset="0"/>
                </a:rPr>
                <a:t>Vocabulary tree with inverted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483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7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7" name="Line 8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8" name="Line 9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9" name="Oval 10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Oval 11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Oval 12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Line 13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14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5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Oval 16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Oval 17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Oval 18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9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Line 20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0" name="Line 21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1" name="Oval 22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Oval 23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Line 24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4" name="Line 25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5" name="Line 26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6" name="AutoShape 35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AutoShape 36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AutoShape 37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9" name="AutoShape 38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0" name="AutoShape 39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1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52" name="TextBox 27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29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Vocabulary tree/inverted index</a:t>
            </a:r>
          </a:p>
        </p:txBody>
      </p:sp>
    </p:spTree>
    <p:extLst>
      <p:ext uri="{BB962C8B-B14F-4D97-AF65-F5344CB8AC3E}">
        <p14:creationId xmlns:p14="http://schemas.microsoft.com/office/powerpoint/2010/main" val="1866120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3312" name="Line 9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13" name="Picture 93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3310" name="Line 89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11" name="Picture 90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3308" name="Line 10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9" name="Picture 103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3306" name="Line 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7" name="Picture 7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3304" name="Line 8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5" name="Picture 8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5" name="Line 4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Line 5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7" name="Line 6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8" name="Oval 8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Oval 9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Oval 10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2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Line 14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4" name="Oval 16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Oval 24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Oval 25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31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Line 32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4" name="Line 33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5" name="AutoShape 44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AutoShape 45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AutoShape 46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AutoShape 63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AutoShape 64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8129" name="Picture 65" descr="114_1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33" name="Oval 69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4" name="Oval 70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5" name="Oval 71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6" name="Oval 72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7" name="Oval 73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8" name="Line 74"/>
          <p:cNvSpPr>
            <a:spLocks noChangeShapeType="1"/>
          </p:cNvSpPr>
          <p:nvPr/>
        </p:nvSpPr>
        <p:spPr bwMode="auto">
          <a:xfrm flipV="1">
            <a:off x="5867400" y="381000"/>
            <a:ext cx="2057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39" name="Line 75"/>
          <p:cNvSpPr>
            <a:spLocks noChangeShapeType="1"/>
          </p:cNvSpPr>
          <p:nvPr/>
        </p:nvSpPr>
        <p:spPr bwMode="auto">
          <a:xfrm>
            <a:off x="7924800" y="381000"/>
            <a:ext cx="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0" name="Line 76"/>
          <p:cNvSpPr>
            <a:spLocks noChangeShapeType="1"/>
          </p:cNvSpPr>
          <p:nvPr/>
        </p:nvSpPr>
        <p:spPr bwMode="auto">
          <a:xfrm flipH="1">
            <a:off x="7620001" y="2143126"/>
            <a:ext cx="314325" cy="600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3" name="Line 79"/>
          <p:cNvSpPr>
            <a:spLocks noChangeShapeType="1"/>
          </p:cNvSpPr>
          <p:nvPr/>
        </p:nvSpPr>
        <p:spPr bwMode="auto">
          <a:xfrm flipV="1">
            <a:off x="5743576" y="304801"/>
            <a:ext cx="2257425" cy="1114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4" name="Line 80"/>
          <p:cNvSpPr>
            <a:spLocks noChangeShapeType="1"/>
          </p:cNvSpPr>
          <p:nvPr/>
        </p:nvSpPr>
        <p:spPr bwMode="auto">
          <a:xfrm>
            <a:off x="8001001" y="304801"/>
            <a:ext cx="862013" cy="267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5" name="Line 81"/>
          <p:cNvSpPr>
            <a:spLocks noChangeShapeType="1"/>
          </p:cNvSpPr>
          <p:nvPr/>
        </p:nvSpPr>
        <p:spPr bwMode="auto">
          <a:xfrm>
            <a:off x="8880475" y="2990851"/>
            <a:ext cx="7938" cy="854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9" name="Line 85"/>
          <p:cNvSpPr>
            <a:spLocks noChangeShapeType="1"/>
          </p:cNvSpPr>
          <p:nvPr/>
        </p:nvSpPr>
        <p:spPr bwMode="auto">
          <a:xfrm flipV="1">
            <a:off x="5695951" y="315913"/>
            <a:ext cx="2201863" cy="1547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0" name="Line 86"/>
          <p:cNvSpPr>
            <a:spLocks noChangeShapeType="1"/>
          </p:cNvSpPr>
          <p:nvPr/>
        </p:nvSpPr>
        <p:spPr bwMode="auto">
          <a:xfrm>
            <a:off x="7924800" y="381000"/>
            <a:ext cx="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1" name="Line 87"/>
          <p:cNvSpPr>
            <a:spLocks noChangeShapeType="1"/>
          </p:cNvSpPr>
          <p:nvPr/>
        </p:nvSpPr>
        <p:spPr bwMode="auto">
          <a:xfrm flipH="1">
            <a:off x="7962900" y="2163763"/>
            <a:ext cx="0" cy="800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8" name="Line 94"/>
          <p:cNvSpPr>
            <a:spLocks noChangeShapeType="1"/>
          </p:cNvSpPr>
          <p:nvPr/>
        </p:nvSpPr>
        <p:spPr bwMode="auto">
          <a:xfrm>
            <a:off x="8001000" y="304800"/>
            <a:ext cx="838200" cy="2667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9" name="Line 95"/>
          <p:cNvSpPr>
            <a:spLocks noChangeShapeType="1"/>
          </p:cNvSpPr>
          <p:nvPr/>
        </p:nvSpPr>
        <p:spPr bwMode="auto">
          <a:xfrm>
            <a:off x="8839200" y="29718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0" name="Line 96"/>
          <p:cNvSpPr>
            <a:spLocks noChangeShapeType="1"/>
          </p:cNvSpPr>
          <p:nvPr/>
        </p:nvSpPr>
        <p:spPr bwMode="auto">
          <a:xfrm flipV="1">
            <a:off x="5486400" y="304800"/>
            <a:ext cx="2514600" cy="142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1" name="Line 97"/>
          <p:cNvSpPr>
            <a:spLocks noChangeShapeType="1"/>
          </p:cNvSpPr>
          <p:nvPr/>
        </p:nvSpPr>
        <p:spPr bwMode="auto">
          <a:xfrm flipV="1">
            <a:off x="5549900" y="319089"/>
            <a:ext cx="2427288" cy="136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2" name="Line 98"/>
          <p:cNvSpPr>
            <a:spLocks noChangeShapeType="1"/>
          </p:cNvSpPr>
          <p:nvPr/>
        </p:nvSpPr>
        <p:spPr bwMode="auto">
          <a:xfrm>
            <a:off x="7981951" y="307976"/>
            <a:ext cx="917575" cy="2701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4" name="Line 100"/>
          <p:cNvSpPr>
            <a:spLocks noChangeShapeType="1"/>
          </p:cNvSpPr>
          <p:nvPr/>
        </p:nvSpPr>
        <p:spPr bwMode="auto">
          <a:xfrm>
            <a:off x="8885238" y="2971800"/>
            <a:ext cx="258762" cy="1162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01" name="Title 62"/>
          <p:cNvSpPr>
            <a:spLocks noGrp="1"/>
          </p:cNvSpPr>
          <p:nvPr>
            <p:ph type="title"/>
          </p:nvPr>
        </p:nvSpPr>
        <p:spPr>
          <a:xfrm>
            <a:off x="1600200" y="6019800"/>
            <a:ext cx="7772400" cy="838200"/>
          </a:xfrm>
        </p:spPr>
        <p:txBody>
          <a:bodyPr/>
          <a:lstStyle/>
          <a:p>
            <a:r>
              <a:rPr lang="en-US" sz="2400"/>
              <a:t>Populating the vocabulary tree/inverted index</a:t>
            </a:r>
          </a:p>
        </p:txBody>
      </p:sp>
      <p:sp>
        <p:nvSpPr>
          <p:cNvPr id="53302" name="TextBox 63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42061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8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33" grpId="0" animBg="1"/>
      <p:bldP spid="88134" grpId="0" animBg="1"/>
      <p:bldP spid="88135" grpId="0" animBg="1"/>
      <p:bldP spid="88136" grpId="0" animBg="1"/>
      <p:bldP spid="88137" grpId="0" animBg="1"/>
      <p:bldP spid="88138" grpId="0" animBg="1"/>
      <p:bldP spid="88138" grpId="1" animBg="1"/>
      <p:bldP spid="88139" grpId="0" animBg="1"/>
      <p:bldP spid="88139" grpId="1" animBg="1"/>
      <p:bldP spid="88140" grpId="0" animBg="1"/>
      <p:bldP spid="88140" grpId="1" animBg="1"/>
      <p:bldP spid="88143" grpId="0" animBg="1"/>
      <p:bldP spid="88143" grpId="1" animBg="1"/>
      <p:bldP spid="88144" grpId="0" animBg="1"/>
      <p:bldP spid="88144" grpId="1" animBg="1"/>
      <p:bldP spid="88145" grpId="0" animBg="1"/>
      <p:bldP spid="88145" grpId="1" animBg="1"/>
      <p:bldP spid="88149" grpId="0" animBg="1"/>
      <p:bldP spid="88149" grpId="1" animBg="1"/>
      <p:bldP spid="88150" grpId="0" animBg="1"/>
      <p:bldP spid="88150" grpId="1" animBg="1"/>
      <p:bldP spid="88151" grpId="0" animBg="1"/>
      <p:bldP spid="88151" grpId="1" animBg="1"/>
      <p:bldP spid="88158" grpId="0" animBg="1"/>
      <p:bldP spid="88158" grpId="1" animBg="1"/>
      <p:bldP spid="88159" grpId="0" animBg="1"/>
      <p:bldP spid="88159" grpId="1" animBg="1"/>
      <p:bldP spid="88160" grpId="0" animBg="1"/>
      <p:bldP spid="88160" grpId="1" animBg="1"/>
      <p:bldP spid="88161" grpId="0" animBg="1"/>
      <p:bldP spid="88161" grpId="1" animBg="1"/>
      <p:bldP spid="88162" grpId="0" animBg="1"/>
      <p:bldP spid="88162" grpId="1" animBg="1"/>
      <p:bldP spid="88164" grpId="0" animBg="1"/>
      <p:bldP spid="88164" grpId="1" animBg="1"/>
      <p:bldP spid="6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90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4344" name="Line 91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5" name="Picture 92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4342" name="Line 81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3" name="Picture 82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6" name="Group 69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4340" name="Line 7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1" name="Picture 7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4338" name="Line 88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9" name="Picture 89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8" name="Group 57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4336" name="Line 5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7" name="Picture 5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4334" name="Line 74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5" name="Picture 73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0" name="Group 2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4332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3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1" name="Group 5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4330" name="Line 6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1" name="Picture 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1" name="Oval 19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0" name="Line 28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1" name="Line 29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2" name="AutoShape 34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3" name="AutoShape 35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4" name="AutoShape 36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5" name="AutoShape 37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6" name="AutoShape 38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307" name="Picture 39" descr="114_14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08" name="Picture 40" descr="109_09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09" name="Oval 43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0" name="Oval 44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1" name="Oval 45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2" name="Oval 46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3" name="Oval 47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16" name="Line 48"/>
          <p:cNvSpPr>
            <a:spLocks noChangeShapeType="1"/>
          </p:cNvSpPr>
          <p:nvPr/>
        </p:nvSpPr>
        <p:spPr bwMode="auto">
          <a:xfrm flipH="1">
            <a:off x="7102476" y="381000"/>
            <a:ext cx="669925" cy="86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18" name="Line 50"/>
          <p:cNvSpPr>
            <a:spLocks noChangeShapeType="1"/>
          </p:cNvSpPr>
          <p:nvPr/>
        </p:nvSpPr>
        <p:spPr bwMode="auto">
          <a:xfrm flipH="1">
            <a:off x="6705601" y="1219200"/>
            <a:ext cx="39052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22" name="Line 54"/>
          <p:cNvSpPr>
            <a:spLocks noChangeShapeType="1"/>
          </p:cNvSpPr>
          <p:nvPr/>
        </p:nvSpPr>
        <p:spPr bwMode="auto">
          <a:xfrm flipV="1">
            <a:off x="4800600" y="381000"/>
            <a:ext cx="297180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0" name="Oval 72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44" name="Oval 76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45" name="Line 77"/>
          <p:cNvSpPr>
            <a:spLocks noChangeShapeType="1"/>
          </p:cNvSpPr>
          <p:nvPr/>
        </p:nvSpPr>
        <p:spPr bwMode="auto">
          <a:xfrm flipV="1">
            <a:off x="4689475" y="350839"/>
            <a:ext cx="3143250" cy="2003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6" name="Line 78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7" name="Line 79"/>
          <p:cNvSpPr>
            <a:spLocks noChangeShapeType="1"/>
          </p:cNvSpPr>
          <p:nvPr/>
        </p:nvSpPr>
        <p:spPr bwMode="auto">
          <a:xfrm>
            <a:off x="7075488" y="1235076"/>
            <a:ext cx="252412" cy="115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1" name="Oval 83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52" name="Line 84"/>
          <p:cNvSpPr>
            <a:spLocks noChangeShapeType="1"/>
          </p:cNvSpPr>
          <p:nvPr/>
        </p:nvSpPr>
        <p:spPr bwMode="auto">
          <a:xfrm flipV="1">
            <a:off x="4751389" y="331789"/>
            <a:ext cx="3189287" cy="2014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3" name="Line 85"/>
          <p:cNvSpPr>
            <a:spLocks noChangeShapeType="1"/>
          </p:cNvSpPr>
          <p:nvPr/>
        </p:nvSpPr>
        <p:spPr bwMode="auto">
          <a:xfrm>
            <a:off x="7913688" y="338138"/>
            <a:ext cx="25400" cy="180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4" name="Line 86"/>
          <p:cNvSpPr>
            <a:spLocks noChangeShapeType="1"/>
          </p:cNvSpPr>
          <p:nvPr/>
        </p:nvSpPr>
        <p:spPr bwMode="auto">
          <a:xfrm>
            <a:off x="7948613" y="2108200"/>
            <a:ext cx="12700" cy="895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326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  <a:endParaRPr lang="en-US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328" name="TextBox 71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23555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16" grpId="0" animBg="1"/>
      <p:bldP spid="109616" grpId="1" animBg="1"/>
      <p:bldP spid="109618" grpId="0" animBg="1"/>
      <p:bldP spid="109618" grpId="1" animBg="1"/>
      <p:bldP spid="109622" grpId="0" animBg="1"/>
      <p:bldP spid="109622" grpId="1" animBg="1"/>
      <p:bldP spid="109640" grpId="0" animBg="1"/>
      <p:bldP spid="109644" grpId="0" animBg="1"/>
      <p:bldP spid="109645" grpId="0" animBg="1"/>
      <p:bldP spid="109645" grpId="1" animBg="1"/>
      <p:bldP spid="109646" grpId="0" animBg="1"/>
      <p:bldP spid="109646" grpId="1" animBg="1"/>
      <p:bldP spid="109647" grpId="0" animBg="1"/>
      <p:bldP spid="109647" grpId="1" animBg="1"/>
      <p:bldP spid="109651" grpId="0" animBg="1"/>
      <p:bldP spid="109652" grpId="0" animBg="1"/>
      <p:bldP spid="109652" grpId="1" animBg="1"/>
      <p:bldP spid="109653" grpId="0" animBg="1"/>
      <p:bldP spid="109653" grpId="1" animBg="1"/>
      <p:bldP spid="109654" grpId="0" animBg="1"/>
      <p:bldP spid="109654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93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5382" name="Line 94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83" name="Picture 95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5380" name="Line 91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81" name="Picture 92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5378" name="Line 83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9" name="Picture 84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5376" name="Line 75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7" name="Picture 74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2" name="Group 65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5374" name="Line 66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5" name="Picture 67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3" name="Group 2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5372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3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4" name="Group 5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5370" name="Line 6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1" name="Picture 7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5" name="Group 8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5368" name="Line 9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9" name="Picture 10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6" name="Group 11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5366" name="Line 12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7" name="Picture 13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7" name="Group 14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5364" name="Line 15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5" name="Picture 16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8" name="Group 17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5362" name="Line 1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3" name="Picture 1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9" name="Line 20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0" name="Line 21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1" name="Line 22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Oval 23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Oval 24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Oval 25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Line 26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6" name="Line 27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7" name="Line 28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8" name="Oval 29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Oval 30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Oval 31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Line 32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2" name="Line 33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3" name="Line 34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4" name="Oval 35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5" name="Oval 36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6" name="Line 37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7" name="Line 38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8" name="Line 39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9" name="AutoShape 40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0" name="AutoShape 41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1" name="AutoShape 42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2" name="AutoShape 43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3" name="AutoShape 44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5334" name="Picture 45" descr="114_14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35" name="Picture 46" descr="109_09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9" name="Picture 47" descr="114_14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37" name="Oval 49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8" name="Oval 50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9" name="Oval 51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0" name="Oval 52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1" name="Oval 53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2" name="Oval 60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3" name="Oval 61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55" name="Line 63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56" name="Line 64"/>
          <p:cNvSpPr>
            <a:spLocks noChangeShapeType="1"/>
          </p:cNvSpPr>
          <p:nvPr/>
        </p:nvSpPr>
        <p:spPr bwMode="auto">
          <a:xfrm>
            <a:off x="7075488" y="1235076"/>
            <a:ext cx="252412" cy="115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46" name="Oval 68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61" name="Line 69"/>
          <p:cNvSpPr>
            <a:spLocks noChangeShapeType="1"/>
          </p:cNvSpPr>
          <p:nvPr/>
        </p:nvSpPr>
        <p:spPr bwMode="auto">
          <a:xfrm flipV="1">
            <a:off x="3657601" y="381000"/>
            <a:ext cx="4119563" cy="254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64" name="Oval 72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69" name="Line 77"/>
          <p:cNvSpPr>
            <a:spLocks noChangeShapeType="1"/>
          </p:cNvSpPr>
          <p:nvPr/>
        </p:nvSpPr>
        <p:spPr bwMode="auto">
          <a:xfrm flipH="1">
            <a:off x="5903913" y="2365376"/>
            <a:ext cx="1414462" cy="105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0" name="Oval 78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71" name="Line 79"/>
          <p:cNvSpPr>
            <a:spLocks noChangeShapeType="1"/>
          </p:cNvSpPr>
          <p:nvPr/>
        </p:nvSpPr>
        <p:spPr bwMode="auto">
          <a:xfrm flipV="1">
            <a:off x="3810001" y="315913"/>
            <a:ext cx="4143375" cy="284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2" name="Line 80"/>
          <p:cNvSpPr>
            <a:spLocks noChangeShapeType="1"/>
          </p:cNvSpPr>
          <p:nvPr/>
        </p:nvSpPr>
        <p:spPr bwMode="auto">
          <a:xfrm flipH="1">
            <a:off x="7923213" y="309563"/>
            <a:ext cx="6350" cy="1847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3" name="Line 81"/>
          <p:cNvSpPr>
            <a:spLocks noChangeShapeType="1"/>
          </p:cNvSpPr>
          <p:nvPr/>
        </p:nvSpPr>
        <p:spPr bwMode="auto">
          <a:xfrm>
            <a:off x="7935913" y="2095500"/>
            <a:ext cx="311150" cy="1193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8" name="Oval 86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79" name="Line 87"/>
          <p:cNvSpPr>
            <a:spLocks noChangeShapeType="1"/>
          </p:cNvSpPr>
          <p:nvPr/>
        </p:nvSpPr>
        <p:spPr bwMode="auto">
          <a:xfrm flipV="1">
            <a:off x="3894139" y="296864"/>
            <a:ext cx="4098925" cy="2593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80" name="Line 88"/>
          <p:cNvSpPr>
            <a:spLocks noChangeShapeType="1"/>
          </p:cNvSpPr>
          <p:nvPr/>
        </p:nvSpPr>
        <p:spPr bwMode="auto">
          <a:xfrm>
            <a:off x="8001001" y="301626"/>
            <a:ext cx="898525" cy="2716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81" name="Line 89"/>
          <p:cNvSpPr>
            <a:spLocks noChangeShapeType="1"/>
          </p:cNvSpPr>
          <p:nvPr/>
        </p:nvSpPr>
        <p:spPr bwMode="auto">
          <a:xfrm flipH="1">
            <a:off x="8570913" y="2978151"/>
            <a:ext cx="328612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58" name="Title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</a:p>
        </p:txBody>
      </p:sp>
      <p:sp>
        <p:nvSpPr>
          <p:cNvPr id="55360" name="TextBox 85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38727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55" grpId="0" animBg="1"/>
      <p:bldP spid="110655" grpId="1" animBg="1"/>
      <p:bldP spid="110656" grpId="0" animBg="1"/>
      <p:bldP spid="110656" grpId="1" animBg="1"/>
      <p:bldP spid="110661" grpId="0" animBg="1"/>
      <p:bldP spid="110661" grpId="1" animBg="1"/>
      <p:bldP spid="110664" grpId="0" animBg="1"/>
      <p:bldP spid="110669" grpId="0" animBg="1"/>
      <p:bldP spid="110669" grpId="1" animBg="1"/>
      <p:bldP spid="110670" grpId="0" animBg="1"/>
      <p:bldP spid="110671" grpId="0" animBg="1"/>
      <p:bldP spid="110671" grpId="1" animBg="1"/>
      <p:bldP spid="110672" grpId="0" animBg="1"/>
      <p:bldP spid="110672" grpId="1" animBg="1"/>
      <p:bldP spid="110673" grpId="0" animBg="1"/>
      <p:bldP spid="110673" grpId="1" animBg="1"/>
      <p:bldP spid="110678" grpId="0" animBg="1"/>
      <p:bldP spid="110679" grpId="0" animBg="1"/>
      <p:bldP spid="110679" grpId="1" animBg="1"/>
      <p:bldP spid="110680" grpId="0" animBg="1"/>
      <p:bldP spid="110680" grpId="1" animBg="1"/>
      <p:bldP spid="110681" grpId="0" animBg="1"/>
      <p:bldP spid="110681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05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6420" name="Line 106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21" name="Picture 10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3" name="Picture 100" descr="114_1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Oval 101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Oval 102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Oval 103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3127375" y="2914650"/>
            <a:ext cx="2114550" cy="1531938"/>
            <a:chOff x="1010" y="1836"/>
            <a:chExt cx="1332" cy="965"/>
          </a:xfrm>
        </p:grpSpPr>
        <p:sp>
          <p:nvSpPr>
            <p:cNvPr id="56418" name="Line 89"/>
            <p:cNvSpPr>
              <a:spLocks noChangeShapeType="1"/>
            </p:cNvSpPr>
            <p:nvPr/>
          </p:nvSpPr>
          <p:spPr bwMode="auto">
            <a:xfrm flipH="1">
              <a:off x="1106" y="1836"/>
              <a:ext cx="1236" cy="8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9" name="Picture 90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2621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4876800" y="5334000"/>
            <a:ext cx="1176338" cy="865188"/>
            <a:chOff x="1920" y="3187"/>
            <a:chExt cx="741" cy="545"/>
          </a:xfrm>
        </p:grpSpPr>
        <p:sp>
          <p:nvSpPr>
            <p:cNvPr id="56416" name="Line 92"/>
            <p:cNvSpPr>
              <a:spLocks noChangeShapeType="1"/>
            </p:cNvSpPr>
            <p:nvPr/>
          </p:nvSpPr>
          <p:spPr bwMode="auto">
            <a:xfrm flipH="1">
              <a:off x="2016" y="3187"/>
              <a:ext cx="645" cy="4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7" name="Picture 93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355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3352800" y="2057400"/>
            <a:ext cx="3657600" cy="2647950"/>
            <a:chOff x="1152" y="1296"/>
            <a:chExt cx="2304" cy="1668"/>
          </a:xfrm>
        </p:grpSpPr>
        <p:sp>
          <p:nvSpPr>
            <p:cNvPr id="56414" name="Line 85"/>
            <p:cNvSpPr>
              <a:spLocks noChangeShapeType="1"/>
            </p:cNvSpPr>
            <p:nvPr/>
          </p:nvSpPr>
          <p:spPr bwMode="auto">
            <a:xfrm flipH="1">
              <a:off x="1248" y="1296"/>
              <a:ext cx="2208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5" name="Picture 86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" y="27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0" name="Group 2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6412" name="Line 3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3" name="Picture 4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1" name="Group 8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6410" name="Line 9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1" name="Picture 10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2" name="Group 11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6408" name="Line 12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9" name="Picture 13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3" name="Group 14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6406" name="Line 15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7" name="Picture 16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4" name="Group 17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6404" name="Line 18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5" name="Picture 19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5" name="Group 20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6402" name="Line 21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3" name="Picture 22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6" name="Group 23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6400" name="Line 24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1" name="Picture 25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7" name="Group 26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6398" name="Line 27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9" name="Picture 28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8" name="Group 29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6396" name="Line 3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7" name="Picture 3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39" name="Line 32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0" name="Line 33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Line 34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2" name="Oval 35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Oval 36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4" name="Oval 37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Line 38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6" name="Line 39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7" name="Line 40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8" name="Oval 41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Oval 42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0" name="Oval 43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1" name="Line 44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2" name="Line 45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3" name="Line 46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4" name="Oval 47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Oval 48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6" name="Line 49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7" name="Line 50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8" name="Line 51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9" name="AutoShape 52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0" name="AutoShape 53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1" name="AutoShape 54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2" name="AutoShape 55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3" name="AutoShape 56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64" name="Picture 57" descr="114_14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5" name="Picture 58" descr="109_09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76" name="Picture 60" descr="115_15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3528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67" name="Oval 61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8" name="Oval 62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9" name="Oval 63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0" name="Oval 64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1" name="Oval 65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2" name="Oval 69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3" name="Oval 70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87" name="Line 71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88" name="Line 72"/>
          <p:cNvSpPr>
            <a:spLocks noChangeShapeType="1"/>
          </p:cNvSpPr>
          <p:nvPr/>
        </p:nvSpPr>
        <p:spPr bwMode="auto">
          <a:xfrm flipH="1">
            <a:off x="6708776" y="1200151"/>
            <a:ext cx="390525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76" name="Oval 73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0" name="Line 74"/>
          <p:cNvSpPr>
            <a:spLocks noChangeShapeType="1"/>
          </p:cNvSpPr>
          <p:nvPr/>
        </p:nvSpPr>
        <p:spPr bwMode="auto">
          <a:xfrm flipV="1">
            <a:off x="2762251" y="381001"/>
            <a:ext cx="5014913" cy="3319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1" name="Oval 75"/>
          <p:cNvSpPr>
            <a:spLocks noChangeArrowheads="1"/>
          </p:cNvSpPr>
          <p:nvPr/>
        </p:nvSpPr>
        <p:spPr bwMode="auto">
          <a:xfrm>
            <a:off x="2714625" y="3552825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2" name="Line 76"/>
          <p:cNvSpPr>
            <a:spLocks noChangeShapeType="1"/>
          </p:cNvSpPr>
          <p:nvPr/>
        </p:nvSpPr>
        <p:spPr bwMode="auto">
          <a:xfrm flipH="1">
            <a:off x="5294313" y="1831976"/>
            <a:ext cx="1414462" cy="105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3" name="Oval 77"/>
          <p:cNvSpPr>
            <a:spLocks noChangeArrowheads="1"/>
          </p:cNvSpPr>
          <p:nvPr/>
        </p:nvSpPr>
        <p:spPr bwMode="auto">
          <a:xfrm>
            <a:off x="2530475" y="366871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4" name="Line 78"/>
          <p:cNvSpPr>
            <a:spLocks noChangeShapeType="1"/>
          </p:cNvSpPr>
          <p:nvPr/>
        </p:nvSpPr>
        <p:spPr bwMode="auto">
          <a:xfrm flipV="1">
            <a:off x="2562226" y="400051"/>
            <a:ext cx="5241925" cy="3389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5" name="Line 79"/>
          <p:cNvSpPr>
            <a:spLocks noChangeShapeType="1"/>
          </p:cNvSpPr>
          <p:nvPr/>
        </p:nvSpPr>
        <p:spPr bwMode="auto">
          <a:xfrm flipH="1">
            <a:off x="7046913" y="401638"/>
            <a:ext cx="735012" cy="88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6" name="Line 80"/>
          <p:cNvSpPr>
            <a:spLocks noChangeShapeType="1"/>
          </p:cNvSpPr>
          <p:nvPr/>
        </p:nvSpPr>
        <p:spPr bwMode="auto">
          <a:xfrm flipH="1">
            <a:off x="7046914" y="1238250"/>
            <a:ext cx="3175" cy="869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7" name="Oval 81"/>
          <p:cNvSpPr>
            <a:spLocks noChangeArrowheads="1"/>
          </p:cNvSpPr>
          <p:nvPr/>
        </p:nvSpPr>
        <p:spPr bwMode="auto">
          <a:xfrm>
            <a:off x="2552700" y="34671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Line 82"/>
          <p:cNvSpPr>
            <a:spLocks noChangeShapeType="1"/>
          </p:cNvSpPr>
          <p:nvPr/>
        </p:nvSpPr>
        <p:spPr bwMode="auto">
          <a:xfrm flipV="1">
            <a:off x="2598739" y="296864"/>
            <a:ext cx="5394325" cy="3317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9" name="Line 83"/>
          <p:cNvSpPr>
            <a:spLocks noChangeShapeType="1"/>
          </p:cNvSpPr>
          <p:nvPr/>
        </p:nvSpPr>
        <p:spPr bwMode="auto">
          <a:xfrm>
            <a:off x="8001001" y="301626"/>
            <a:ext cx="898525" cy="2716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700" name="Line 84"/>
          <p:cNvSpPr>
            <a:spLocks noChangeShapeType="1"/>
          </p:cNvSpPr>
          <p:nvPr/>
        </p:nvSpPr>
        <p:spPr bwMode="auto">
          <a:xfrm flipH="1">
            <a:off x="8570913" y="2978151"/>
            <a:ext cx="328612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6388" name="Group 97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6394" name="Line 98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5" name="Picture 99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1720" name="Line 104"/>
          <p:cNvSpPr>
            <a:spLocks noChangeShapeType="1"/>
          </p:cNvSpPr>
          <p:nvPr/>
        </p:nvSpPr>
        <p:spPr bwMode="auto">
          <a:xfrm flipH="1">
            <a:off x="6096000" y="3505201"/>
            <a:ext cx="2514600" cy="1839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90" name="Title 9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  <a:endParaRPr lang="en-US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392" name="TextBox 99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10859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1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87" grpId="0" animBg="1"/>
      <p:bldP spid="111687" grpId="1" animBg="1"/>
      <p:bldP spid="111688" grpId="0" animBg="1"/>
      <p:bldP spid="111688" grpId="1" animBg="1"/>
      <p:bldP spid="111690" grpId="0" animBg="1"/>
      <p:bldP spid="111690" grpId="1" animBg="1"/>
      <p:bldP spid="111691" grpId="0" animBg="1"/>
      <p:bldP spid="111692" grpId="0" animBg="1"/>
      <p:bldP spid="111692" grpId="1" animBg="1"/>
      <p:bldP spid="111693" grpId="0" animBg="1"/>
      <p:bldP spid="111694" grpId="0" animBg="1"/>
      <p:bldP spid="111694" grpId="1" animBg="1"/>
      <p:bldP spid="111695" grpId="0" animBg="1"/>
      <p:bldP spid="111695" grpId="1" animBg="1"/>
      <p:bldP spid="111696" grpId="0" animBg="1"/>
      <p:bldP spid="111696" grpId="1" animBg="1"/>
      <p:bldP spid="111697" grpId="0" animBg="1"/>
      <p:bldP spid="111698" grpId="0" animBg="1"/>
      <p:bldP spid="111698" grpId="1" animBg="1"/>
      <p:bldP spid="111699" grpId="0" animBg="1"/>
      <p:bldP spid="111699" grpId="1" animBg="1"/>
      <p:bldP spid="111700" grpId="0" animBg="1"/>
      <p:bldP spid="111700" grpId="1" animBg="1"/>
      <p:bldP spid="111720" grpId="0" animBg="1"/>
      <p:bldP spid="11172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7463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4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347" name="Picture 5" descr="114_1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Oval 6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Oval 7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Oval 8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1" name="Group 9"/>
          <p:cNvGrpSpPr>
            <a:grpSpLocks/>
          </p:cNvGrpSpPr>
          <p:nvPr/>
        </p:nvGrpSpPr>
        <p:grpSpPr bwMode="auto">
          <a:xfrm>
            <a:off x="3127375" y="2914650"/>
            <a:ext cx="2114550" cy="1531938"/>
            <a:chOff x="1010" y="1836"/>
            <a:chExt cx="1332" cy="965"/>
          </a:xfrm>
        </p:grpSpPr>
        <p:sp>
          <p:nvSpPr>
            <p:cNvPr id="57461" name="Line 10"/>
            <p:cNvSpPr>
              <a:spLocks noChangeShapeType="1"/>
            </p:cNvSpPr>
            <p:nvPr/>
          </p:nvSpPr>
          <p:spPr bwMode="auto">
            <a:xfrm flipH="1">
              <a:off x="1106" y="1836"/>
              <a:ext cx="1236" cy="8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2" name="Picture 11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2621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2" name="Group 12"/>
          <p:cNvGrpSpPr>
            <a:grpSpLocks/>
          </p:cNvGrpSpPr>
          <p:nvPr/>
        </p:nvGrpSpPr>
        <p:grpSpPr bwMode="auto">
          <a:xfrm>
            <a:off x="4876800" y="5334000"/>
            <a:ext cx="1176338" cy="865188"/>
            <a:chOff x="1920" y="3187"/>
            <a:chExt cx="741" cy="545"/>
          </a:xfrm>
        </p:grpSpPr>
        <p:sp>
          <p:nvSpPr>
            <p:cNvPr id="57459" name="Line 13"/>
            <p:cNvSpPr>
              <a:spLocks noChangeShapeType="1"/>
            </p:cNvSpPr>
            <p:nvPr/>
          </p:nvSpPr>
          <p:spPr bwMode="auto">
            <a:xfrm flipH="1">
              <a:off x="2016" y="3187"/>
              <a:ext cx="645" cy="4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0" name="Picture 14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355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3" name="Group 15"/>
          <p:cNvGrpSpPr>
            <a:grpSpLocks/>
          </p:cNvGrpSpPr>
          <p:nvPr/>
        </p:nvGrpSpPr>
        <p:grpSpPr bwMode="auto">
          <a:xfrm>
            <a:off x="3352800" y="2057400"/>
            <a:ext cx="3657600" cy="2647950"/>
            <a:chOff x="1152" y="1296"/>
            <a:chExt cx="2304" cy="1668"/>
          </a:xfrm>
        </p:grpSpPr>
        <p:sp>
          <p:nvSpPr>
            <p:cNvPr id="57457" name="Line 16"/>
            <p:cNvSpPr>
              <a:spLocks noChangeShapeType="1"/>
            </p:cNvSpPr>
            <p:nvPr/>
          </p:nvSpPr>
          <p:spPr bwMode="auto">
            <a:xfrm flipH="1">
              <a:off x="1248" y="1296"/>
              <a:ext cx="2208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8" name="Picture 17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" y="27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4" name="Group 18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7455" name="Line 19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6" name="Picture 20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5" name="Group 21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7453" name="Line 22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4" name="Picture 23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6" name="Group 24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7451" name="Line 25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2" name="Picture 26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7" name="Group 27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7449" name="Line 2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0" name="Picture 2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8" name="Group 30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7447" name="Line 31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8" name="Picture 32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9" name="Group 33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7445" name="Line 34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6" name="Picture 35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0" name="Group 36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7443" name="Line 37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4" name="Picture 38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1" name="Group 39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7441" name="Line 4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2" name="Picture 4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2" name="Group 42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7439" name="Line 4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0" name="Picture 4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63" name="Line 45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4" name="Line 46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5" name="Line 47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Oval 50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Line 51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0" name="Line 52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1" name="Line 53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2" name="Oval 54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3" name="Oval 55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Oval 56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Line 57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6" name="Line 58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7" name="Line 59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8" name="Oval 60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9" name="Oval 61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0" name="Line 62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1" name="Line 63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2" name="Line 64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3" name="AutoShape 65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AutoShape 66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AutoShape 67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AutoShape 68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AutoShape 69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7388" name="Picture 70" descr="114_14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9" name="Picture 71" descr="109_09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0" name="Picture 72" descr="115_15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3528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91" name="Oval 73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74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75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76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77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78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7" name="Oval 79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8" name="Oval 82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9" name="Oval 84"/>
          <p:cNvSpPr>
            <a:spLocks noChangeArrowheads="1"/>
          </p:cNvSpPr>
          <p:nvPr/>
        </p:nvSpPr>
        <p:spPr bwMode="auto">
          <a:xfrm>
            <a:off x="2714625" y="3552825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00" name="Oval 86"/>
          <p:cNvSpPr>
            <a:spLocks noChangeArrowheads="1"/>
          </p:cNvSpPr>
          <p:nvPr/>
        </p:nvSpPr>
        <p:spPr bwMode="auto">
          <a:xfrm>
            <a:off x="2530475" y="366871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01" name="Oval 90"/>
          <p:cNvSpPr>
            <a:spLocks noChangeArrowheads="1"/>
          </p:cNvSpPr>
          <p:nvPr/>
        </p:nvSpPr>
        <p:spPr bwMode="auto">
          <a:xfrm>
            <a:off x="2552700" y="34671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402" name="Group 94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7437" name="Line 95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38" name="Picture 96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3762" name="Picture 98" descr="109_09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86800" y="1524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3" name="Oval 99"/>
          <p:cNvSpPr>
            <a:spLocks noChangeArrowheads="1"/>
          </p:cNvSpPr>
          <p:nvPr/>
        </p:nvSpPr>
        <p:spPr bwMode="auto">
          <a:xfrm>
            <a:off x="9601200" y="533400"/>
            <a:ext cx="6858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64" name="Oval 100"/>
          <p:cNvSpPr>
            <a:spLocks noChangeArrowheads="1"/>
          </p:cNvSpPr>
          <p:nvPr/>
        </p:nvSpPr>
        <p:spPr bwMode="auto">
          <a:xfrm>
            <a:off x="8915400" y="304800"/>
            <a:ext cx="1447800" cy="10668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65" name="Oval 101"/>
          <p:cNvSpPr>
            <a:spLocks noChangeArrowheads="1"/>
          </p:cNvSpPr>
          <p:nvPr/>
        </p:nvSpPr>
        <p:spPr bwMode="auto">
          <a:xfrm>
            <a:off x="8915400" y="533400"/>
            <a:ext cx="6858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52" name="Line 88"/>
          <p:cNvSpPr>
            <a:spLocks noChangeShapeType="1"/>
          </p:cNvSpPr>
          <p:nvPr/>
        </p:nvSpPr>
        <p:spPr bwMode="auto">
          <a:xfrm flipH="1" flipV="1">
            <a:off x="7799389" y="312739"/>
            <a:ext cx="2149475" cy="53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6" name="Line 102"/>
          <p:cNvSpPr>
            <a:spLocks noChangeShapeType="1"/>
          </p:cNvSpPr>
          <p:nvPr/>
        </p:nvSpPr>
        <p:spPr bwMode="auto">
          <a:xfrm flipH="1">
            <a:off x="7091363" y="301626"/>
            <a:ext cx="754062" cy="981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7" name="Line 103"/>
          <p:cNvSpPr>
            <a:spLocks noChangeShapeType="1"/>
          </p:cNvSpPr>
          <p:nvPr/>
        </p:nvSpPr>
        <p:spPr bwMode="auto">
          <a:xfrm>
            <a:off x="7083426" y="1209676"/>
            <a:ext cx="239713" cy="1128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8" name="Line 104"/>
          <p:cNvSpPr>
            <a:spLocks noChangeShapeType="1"/>
          </p:cNvSpPr>
          <p:nvPr/>
        </p:nvSpPr>
        <p:spPr bwMode="auto">
          <a:xfrm flipH="1">
            <a:off x="4743451" y="2344739"/>
            <a:ext cx="2606675" cy="1895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9" name="Line 105"/>
          <p:cNvSpPr>
            <a:spLocks noChangeShapeType="1"/>
          </p:cNvSpPr>
          <p:nvPr/>
        </p:nvSpPr>
        <p:spPr bwMode="auto">
          <a:xfrm flipH="1" flipV="1">
            <a:off x="3810000" y="2895600"/>
            <a:ext cx="990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0" name="Line 106"/>
          <p:cNvSpPr>
            <a:spLocks noChangeShapeType="1"/>
          </p:cNvSpPr>
          <p:nvPr/>
        </p:nvSpPr>
        <p:spPr bwMode="auto">
          <a:xfrm flipH="1" flipV="1">
            <a:off x="4841875" y="2111375"/>
            <a:ext cx="990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1" name="Rectangle 107"/>
          <p:cNvSpPr>
            <a:spLocks noChangeArrowheads="1"/>
          </p:cNvSpPr>
          <p:nvPr/>
        </p:nvSpPr>
        <p:spPr bwMode="auto">
          <a:xfrm>
            <a:off x="3581400" y="21336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72" name="Rectangle 108"/>
          <p:cNvSpPr>
            <a:spLocks noChangeArrowheads="1"/>
          </p:cNvSpPr>
          <p:nvPr/>
        </p:nvSpPr>
        <p:spPr bwMode="auto">
          <a:xfrm>
            <a:off x="4572000" y="14478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73" name="Line 109"/>
          <p:cNvSpPr>
            <a:spLocks noChangeShapeType="1"/>
          </p:cNvSpPr>
          <p:nvPr/>
        </p:nvSpPr>
        <p:spPr bwMode="auto">
          <a:xfrm flipH="1" flipV="1">
            <a:off x="7870826" y="419100"/>
            <a:ext cx="1349375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4" name="Line 110"/>
          <p:cNvSpPr>
            <a:spLocks noChangeShapeType="1"/>
          </p:cNvSpPr>
          <p:nvPr/>
        </p:nvSpPr>
        <p:spPr bwMode="auto">
          <a:xfrm>
            <a:off x="7924801" y="457201"/>
            <a:ext cx="23813" cy="1611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5" name="Line 111"/>
          <p:cNvSpPr>
            <a:spLocks noChangeShapeType="1"/>
          </p:cNvSpPr>
          <p:nvPr/>
        </p:nvSpPr>
        <p:spPr bwMode="auto">
          <a:xfrm>
            <a:off x="7950201" y="2049464"/>
            <a:ext cx="11113" cy="949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6" name="Line 112"/>
          <p:cNvSpPr>
            <a:spLocks noChangeShapeType="1"/>
          </p:cNvSpPr>
          <p:nvPr/>
        </p:nvSpPr>
        <p:spPr bwMode="auto">
          <a:xfrm flipH="1">
            <a:off x="6456363" y="2978150"/>
            <a:ext cx="1485900" cy="1074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0" name="Line 116"/>
          <p:cNvSpPr>
            <a:spLocks noChangeShapeType="1"/>
          </p:cNvSpPr>
          <p:nvPr/>
        </p:nvSpPr>
        <p:spPr bwMode="auto">
          <a:xfrm flipH="1" flipV="1">
            <a:off x="4746626" y="2182813"/>
            <a:ext cx="1736725" cy="1827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1" name="Line 117"/>
          <p:cNvSpPr>
            <a:spLocks noChangeShapeType="1"/>
          </p:cNvSpPr>
          <p:nvPr/>
        </p:nvSpPr>
        <p:spPr bwMode="auto">
          <a:xfrm flipH="1" flipV="1">
            <a:off x="5891213" y="1562101"/>
            <a:ext cx="1668462" cy="1655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2" name="Rectangle 118"/>
          <p:cNvSpPr>
            <a:spLocks noChangeArrowheads="1"/>
          </p:cNvSpPr>
          <p:nvPr/>
        </p:nvSpPr>
        <p:spPr bwMode="auto">
          <a:xfrm>
            <a:off x="4572000" y="9906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83" name="Rectangle 119"/>
          <p:cNvSpPr>
            <a:spLocks noChangeArrowheads="1"/>
          </p:cNvSpPr>
          <p:nvPr/>
        </p:nvSpPr>
        <p:spPr bwMode="auto">
          <a:xfrm>
            <a:off x="5638800" y="7620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84" name="Line 120"/>
          <p:cNvSpPr>
            <a:spLocks noChangeShapeType="1"/>
          </p:cNvSpPr>
          <p:nvPr/>
        </p:nvSpPr>
        <p:spPr bwMode="auto">
          <a:xfrm flipH="1" flipV="1">
            <a:off x="7848600" y="304800"/>
            <a:ext cx="1828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5" name="Line 121"/>
          <p:cNvSpPr>
            <a:spLocks noChangeShapeType="1"/>
          </p:cNvSpPr>
          <p:nvPr/>
        </p:nvSpPr>
        <p:spPr bwMode="auto">
          <a:xfrm flipH="1">
            <a:off x="7086601" y="304801"/>
            <a:ext cx="754063" cy="981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6" name="Line 122"/>
          <p:cNvSpPr>
            <a:spLocks noChangeShapeType="1"/>
          </p:cNvSpPr>
          <p:nvPr/>
        </p:nvSpPr>
        <p:spPr bwMode="auto">
          <a:xfrm flipH="1">
            <a:off x="6716714" y="1219201"/>
            <a:ext cx="369887" cy="555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7" name="Line 123"/>
          <p:cNvSpPr>
            <a:spLocks noChangeShapeType="1"/>
          </p:cNvSpPr>
          <p:nvPr/>
        </p:nvSpPr>
        <p:spPr bwMode="auto">
          <a:xfrm flipH="1">
            <a:off x="3305176" y="1811338"/>
            <a:ext cx="3419475" cy="248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8" name="Line 124"/>
          <p:cNvSpPr>
            <a:spLocks noChangeShapeType="1"/>
          </p:cNvSpPr>
          <p:nvPr/>
        </p:nvSpPr>
        <p:spPr bwMode="auto">
          <a:xfrm flipH="1" flipV="1">
            <a:off x="2762251" y="3573464"/>
            <a:ext cx="568325" cy="701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9" name="Line 125"/>
          <p:cNvSpPr>
            <a:spLocks noChangeShapeType="1"/>
          </p:cNvSpPr>
          <p:nvPr/>
        </p:nvSpPr>
        <p:spPr bwMode="auto">
          <a:xfrm flipH="1" flipV="1">
            <a:off x="4768850" y="2187575"/>
            <a:ext cx="514350" cy="655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90" name="Rectangle 126"/>
          <p:cNvSpPr>
            <a:spLocks noChangeArrowheads="1"/>
          </p:cNvSpPr>
          <p:nvPr/>
        </p:nvSpPr>
        <p:spPr bwMode="auto">
          <a:xfrm>
            <a:off x="2590800" y="28194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91" name="Rectangle 127"/>
          <p:cNvSpPr>
            <a:spLocks noChangeArrowheads="1"/>
          </p:cNvSpPr>
          <p:nvPr/>
        </p:nvSpPr>
        <p:spPr bwMode="auto">
          <a:xfrm>
            <a:off x="4572000" y="5334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92" name="Oval 128"/>
          <p:cNvSpPr>
            <a:spLocks noChangeArrowheads="1"/>
          </p:cNvSpPr>
          <p:nvPr/>
        </p:nvSpPr>
        <p:spPr bwMode="auto">
          <a:xfrm>
            <a:off x="4267200" y="381000"/>
            <a:ext cx="838200" cy="16764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32" name="Title 1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7" name="Title 62"/>
          <p:cNvSpPr txBox="1">
            <a:spLocks/>
          </p:cNvSpPr>
          <p:nvPr/>
        </p:nvSpPr>
        <p:spPr bwMode="auto">
          <a:xfrm>
            <a:off x="1600200" y="60960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Looking up a test image</a:t>
            </a:r>
          </a:p>
        </p:txBody>
      </p:sp>
      <p:sp>
        <p:nvSpPr>
          <p:cNvPr id="57434" name="TextBox 117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57435" name="TextBox 118"/>
          <p:cNvSpPr txBox="1">
            <a:spLocks noChangeArrowheads="1"/>
          </p:cNvSpPr>
          <p:nvPr/>
        </p:nvSpPr>
        <p:spPr bwMode="auto">
          <a:xfrm>
            <a:off x="8915401" y="1522414"/>
            <a:ext cx="130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  <a:cs typeface="Arial" pitchFamily="34" charset="0"/>
              </a:rPr>
              <a:t>Test image</a:t>
            </a: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24931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1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1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1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2000"/>
                                        <p:tgtEl>
                                          <p:spTgt spid="11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63" grpId="0" animBg="1"/>
      <p:bldP spid="113764" grpId="0" animBg="1"/>
      <p:bldP spid="113765" grpId="0" animBg="1"/>
      <p:bldP spid="113752" grpId="0" animBg="1"/>
      <p:bldP spid="113752" grpId="1" animBg="1"/>
      <p:bldP spid="113766" grpId="0" animBg="1"/>
      <p:bldP spid="113766" grpId="1" animBg="1"/>
      <p:bldP spid="113767" grpId="0" animBg="1"/>
      <p:bldP spid="113767" grpId="1" animBg="1"/>
      <p:bldP spid="113768" grpId="0" animBg="1"/>
      <p:bldP spid="113768" grpId="1" animBg="1"/>
      <p:bldP spid="113769" grpId="0" animBg="1"/>
      <p:bldP spid="113769" grpId="1" animBg="1"/>
      <p:bldP spid="113770" grpId="0" animBg="1"/>
      <p:bldP spid="113770" grpId="1" animBg="1"/>
      <p:bldP spid="113771" grpId="0" animBg="1"/>
      <p:bldP spid="113772" grpId="0" animBg="1"/>
      <p:bldP spid="113773" grpId="0" animBg="1"/>
      <p:bldP spid="113773" grpId="1" animBg="1"/>
      <p:bldP spid="113774" grpId="0" animBg="1"/>
      <p:bldP spid="113774" grpId="1" animBg="1"/>
      <p:bldP spid="113775" grpId="0" animBg="1"/>
      <p:bldP spid="113775" grpId="1" animBg="1"/>
      <p:bldP spid="113776" grpId="0" animBg="1"/>
      <p:bldP spid="113776" grpId="1" animBg="1"/>
      <p:bldP spid="113780" grpId="0" animBg="1"/>
      <p:bldP spid="113780" grpId="1" animBg="1"/>
      <p:bldP spid="113781" grpId="0" animBg="1"/>
      <p:bldP spid="113781" grpId="1" animBg="1"/>
      <p:bldP spid="113782" grpId="0" animBg="1"/>
      <p:bldP spid="113783" grpId="0" animBg="1"/>
      <p:bldP spid="113784" grpId="0" animBg="1"/>
      <p:bldP spid="113784" grpId="1" animBg="1"/>
      <p:bldP spid="113785" grpId="0" animBg="1"/>
      <p:bldP spid="113785" grpId="1" animBg="1"/>
      <p:bldP spid="113786" grpId="0" animBg="1"/>
      <p:bldP spid="113786" grpId="1" animBg="1"/>
      <p:bldP spid="113787" grpId="0" animBg="1"/>
      <p:bldP spid="113787" grpId="1" animBg="1"/>
      <p:bldP spid="113788" grpId="0" animBg="1"/>
      <p:bldP spid="113788" grpId="1" animBg="1"/>
      <p:bldP spid="113789" grpId="0" animBg="1"/>
      <p:bldP spid="113789" grpId="1" animBg="1"/>
      <p:bldP spid="113790" grpId="0" animBg="1"/>
      <p:bldP spid="113791" grpId="0" animBg="1"/>
      <p:bldP spid="1137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0293-DB3B-924D-A676-D8D0E8FD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Large-scale reconstruction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BCA04E-B437-ED49-A0B1-1838BA269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3512"/>
            <a:ext cx="10363200" cy="447957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F215F-E7D0-C64F-9EA9-412464D64952}"/>
              </a:ext>
            </a:extLst>
          </p:cNvPr>
          <p:cNvSpPr txBox="1"/>
          <p:nvPr/>
        </p:nvSpPr>
        <p:spPr>
          <a:xfrm>
            <a:off x="3612467" y="6400800"/>
            <a:ext cx="4967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S. Agarwal et al. </a:t>
            </a:r>
            <a:r>
              <a:rPr lang="en-US" sz="1600" b="0" dirty="0">
                <a:latin typeface="+mn-lt"/>
                <a:hlinkClick r:id="rId3"/>
              </a:rPr>
              <a:t>Building Rome in a Day</a:t>
            </a:r>
            <a:r>
              <a:rPr lang="en-US" sz="1600" b="0" dirty="0">
                <a:latin typeface="+mn-lt"/>
              </a:rPr>
              <a:t>. ICCV 2009</a:t>
            </a:r>
          </a:p>
        </p:txBody>
      </p:sp>
    </p:spTree>
    <p:extLst>
      <p:ext uri="{BB962C8B-B14F-4D97-AF65-F5344CB8AC3E}">
        <p14:creationId xmlns:p14="http://schemas.microsoft.com/office/powerpoint/2010/main" val="60526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Find a set of of feature matches that agree in terms of: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Local appearance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Geometric configuration</a:t>
            </a:r>
          </a:p>
        </p:txBody>
      </p:sp>
      <p:pic>
        <p:nvPicPr>
          <p:cNvPr id="4" name="Picture 6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6998" y="2292779"/>
            <a:ext cx="2934203" cy="21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1" y="2292778"/>
            <a:ext cx="2934203" cy="212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 bwMode="auto">
          <a:xfrm>
            <a:off x="5632739" y="3247159"/>
            <a:ext cx="912581" cy="425871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9970" y="237763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23" descr="hom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6168" y="4509220"/>
            <a:ext cx="4543894" cy="227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5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 </a:t>
            </a:r>
            <a:r>
              <a:rPr lang="en-US" i="1" dirty="0"/>
              <a:t>really works</a:t>
            </a:r>
            <a:r>
              <a:rPr lang="en-US" dirty="0"/>
              <a:t>!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DD1A39-45F6-544C-B956-63937169A5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F2D3796-2691-F340-B1B4-17CC011B205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3EED3-C970-CE47-82AE-2CDFA41718EC}"/>
              </a:ext>
            </a:extLst>
          </p:cNvPr>
          <p:cNvSpPr txBox="1"/>
          <p:nvPr/>
        </p:nvSpPr>
        <p:spPr>
          <a:xfrm>
            <a:off x="10210800" y="6390237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Source: N. Snavely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 </a:t>
            </a:r>
            <a:r>
              <a:rPr lang="en-US" i="1" dirty="0"/>
              <a:t>really works</a:t>
            </a:r>
            <a:r>
              <a:rPr lang="en-US" dirty="0"/>
              <a:t>!</a:t>
            </a:r>
          </a:p>
        </p:txBody>
      </p:sp>
      <p:pic>
        <p:nvPicPr>
          <p:cNvPr id="15" name="Picture 1" descr="C:\snavely\work\papers\2010\singbing\fig\TreviMatch1.png">
            <a:extLst>
              <a:ext uri="{FF2B5EF4-FFF2-40B4-BE49-F238E27FC236}">
                <a16:creationId xmlns:a16="http://schemas.microsoft.com/office/drawing/2014/main" id="{E1EEF3B8-B6E1-AA43-9B1E-8D5ECBFB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5" y="1676400"/>
            <a:ext cx="4962533" cy="37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snavely\work\papers\2010\singbing\fig\TreviMatch2.png">
            <a:extLst>
              <a:ext uri="{FF2B5EF4-FFF2-40B4-BE49-F238E27FC236}">
                <a16:creationId xmlns:a16="http://schemas.microsoft.com/office/drawing/2014/main" id="{0478F008-058A-ED48-B9C2-78BF3C15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89652"/>
            <a:ext cx="4960731" cy="37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ECCEA-AD97-DF4D-913C-1182B5418AA5}"/>
              </a:ext>
            </a:extLst>
          </p:cNvPr>
          <p:cNvSpPr txBox="1"/>
          <p:nvPr/>
        </p:nvSpPr>
        <p:spPr>
          <a:xfrm>
            <a:off x="10210800" y="6390237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396758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itchFamily="34" charset="0"/>
                  </a:rPr>
                  <a:t>Given: matches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Arial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itchFamily="34" charset="0"/>
                  </a:rPr>
                  <a:t>Find: transformation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 dirty="0">
                    <a:latin typeface="Arial" pitchFamily="34" charset="0"/>
                  </a:rPr>
                  <a:t> that minimizes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),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2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08" name="Group 22"/>
          <p:cNvGrpSpPr>
            <a:grpSpLocks/>
          </p:cNvGrpSpPr>
          <p:nvPr/>
        </p:nvGrpSpPr>
        <p:grpSpPr bwMode="auto">
          <a:xfrm>
            <a:off x="3048000" y="3317875"/>
            <a:ext cx="5749993" cy="2549525"/>
            <a:chOff x="1276" y="2666"/>
            <a:chExt cx="3284" cy="1462"/>
          </a:xfrm>
        </p:grpSpPr>
        <p:sp>
          <p:nvSpPr>
            <p:cNvPr id="4113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21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9" name="Text Box 36"/>
          <p:cNvSpPr txBox="1">
            <a:spLocks noChangeArrowheads="1"/>
          </p:cNvSpPr>
          <p:nvPr/>
        </p:nvSpPr>
        <p:spPr bwMode="auto">
          <a:xfrm>
            <a:off x="6156153" y="4066450"/>
            <a:ext cx="465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Text Box 37"/>
              <p:cNvSpPr txBox="1">
                <a:spLocks noChangeArrowheads="1"/>
              </p:cNvSpPr>
              <p:nvPr/>
            </p:nvSpPr>
            <p:spPr bwMode="auto">
              <a:xfrm>
                <a:off x="3533020" y="3379043"/>
                <a:ext cx="624182" cy="45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b="0" i="1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10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020" y="3379043"/>
                <a:ext cx="624182" cy="453137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/>
              <p:nvPr/>
            </p:nvSpPr>
            <p:spPr>
              <a:xfrm>
                <a:off x="7552977" y="3837150"/>
                <a:ext cx="703984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977" y="3837150"/>
                <a:ext cx="703984" cy="461921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167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" y="1330736"/>
            <a:ext cx="7969547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Euclidean (rotation, translation)</a:t>
            </a:r>
            <a:endParaRPr lang="en-US" sz="2400" dirty="0"/>
          </a:p>
          <a:p>
            <a:pPr>
              <a:buFontTx/>
              <a:buChar char="•"/>
            </a:pPr>
            <a:endParaRPr lang="en-US" sz="2800" dirty="0"/>
          </a:p>
          <a:p>
            <a:pPr marL="0" indent="0"/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Similarity (translation, scale, rotation)</a:t>
            </a:r>
            <a:br>
              <a:rPr lang="en-US" sz="2800" dirty="0"/>
            </a:br>
            <a:endParaRPr lang="en-US" sz="2800" dirty="0"/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Affine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Projective (</a:t>
            </a:r>
            <a:r>
              <a:rPr lang="en-US" sz="2800" dirty="0" err="1"/>
              <a:t>homography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940477" y="3312831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 rot="2351569">
            <a:off x="11007277" y="3312831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7654477" y="3312831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8645077" y="3160431"/>
            <a:ext cx="685800" cy="609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7654477" y="4760631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1318191">
            <a:off x="8665715" y="4608231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10550077" y="3389031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8264077" y="3389031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3"/>
          <p:cNvSpPr>
            <a:spLocks noChangeArrowheads="1"/>
          </p:cNvSpPr>
          <p:nvPr/>
        </p:nvSpPr>
        <p:spPr bwMode="auto">
          <a:xfrm>
            <a:off x="8264077" y="4836831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7654477" y="6056031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8264077" y="6132231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0"/>
          <p:cNvSpPr>
            <a:spLocks/>
          </p:cNvSpPr>
          <p:nvPr/>
        </p:nvSpPr>
        <p:spPr bwMode="auto">
          <a:xfrm>
            <a:off x="8797477" y="5903631"/>
            <a:ext cx="914400" cy="685800"/>
          </a:xfrm>
          <a:custGeom>
            <a:avLst/>
            <a:gdLst>
              <a:gd name="T0" fmla="*/ 0 w 576"/>
              <a:gd name="T1" fmla="*/ 2147483647 h 432"/>
              <a:gd name="T2" fmla="*/ 2147483647 w 576"/>
              <a:gd name="T3" fmla="*/ 2147483647 h 432"/>
              <a:gd name="T4" fmla="*/ 2147483647 w 576"/>
              <a:gd name="T5" fmla="*/ 0 h 432"/>
              <a:gd name="T6" fmla="*/ 2147483647 w 576"/>
              <a:gd name="T7" fmla="*/ 2147483647 h 432"/>
              <a:gd name="T8" fmla="*/ 0 w 57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432"/>
              <a:gd name="T17" fmla="*/ 576 w 57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7FC64B4-F539-02CE-0269-A2060DE64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605503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2BEC912B-3A57-FC26-F779-1CF542FEB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681703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DD3D263-6842-BC10-FE05-E087FACE2329}"/>
              </a:ext>
            </a:extLst>
          </p:cNvPr>
          <p:cNvSpPr>
            <a:spLocks noChangeArrowheads="1"/>
          </p:cNvSpPr>
          <p:nvPr/>
        </p:nvSpPr>
        <p:spPr bwMode="auto">
          <a:xfrm rot="2211422">
            <a:off x="9340211" y="1074864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A4B8-5BB7-82DB-D79E-A50359B2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B01CD-02F9-43D7-CF76-A551DDB0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46" y="1219200"/>
            <a:ext cx="10449508" cy="48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1757-DA1E-AF8F-F3DB-92DE1CE92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Euclidean (rotation and translation)</a:t>
            </a:r>
          </a:p>
          <a:p>
            <a:endParaRPr lang="en-US" dirty="0"/>
          </a:p>
          <a:p>
            <a:r>
              <a:rPr lang="en-US" dirty="0"/>
              <a:t>	A closed form solution to least squares problem is known.  It’s in the notes.  Won’t do that here, as it’s a bit elaborate.</a:t>
            </a:r>
          </a:p>
        </p:txBody>
      </p:sp>
    </p:spTree>
    <p:extLst>
      <p:ext uri="{BB962C8B-B14F-4D97-AF65-F5344CB8AC3E}">
        <p14:creationId xmlns:p14="http://schemas.microsoft.com/office/powerpoint/2010/main" val="147106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10820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Previously: fitting a model to features in one 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7432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3" name="Text Box 17"/>
              <p:cNvSpPr txBox="1">
                <a:spLocks noChangeArrowheads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3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blipFill>
                <a:blip r:embed="rId3"/>
                <a:stretch>
                  <a:fillRect l="-1813" t="-41322" b="-125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43624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30797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7030A0"/>
                </a:solidFill>
              </a:rPr>
              <a:t>x</a:t>
            </a:r>
            <a:r>
              <a:rPr lang="en-US" b="0" i="1" baseline="-25000" dirty="0">
                <a:solidFill>
                  <a:srgbClr val="7030A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8732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Similarity</a:t>
            </a:r>
            <a:br>
              <a:rPr lang="en-US" sz="2800" dirty="0"/>
            </a:br>
            <a:r>
              <a:rPr lang="en-US" sz="2800" dirty="0"/>
              <a:t>(translation, </a:t>
            </a:r>
            <a:br>
              <a:rPr lang="en-US" sz="2800" dirty="0"/>
            </a:br>
            <a:r>
              <a:rPr lang="en-US" sz="2800" dirty="0"/>
              <a:t>scale, rotation)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Affine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Projective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homography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772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 rot="2351569">
            <a:off x="88392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5486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6477000" y="1905000"/>
            <a:ext cx="685800" cy="609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5486400" y="3505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1318191">
            <a:off x="6497638" y="3352800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8382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6096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3"/>
          <p:cNvSpPr>
            <a:spLocks noChangeArrowheads="1"/>
          </p:cNvSpPr>
          <p:nvPr/>
        </p:nvSpPr>
        <p:spPr bwMode="auto">
          <a:xfrm>
            <a:off x="6096000" y="35814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5486400" y="48006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6096000" y="48768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0"/>
          <p:cNvSpPr>
            <a:spLocks/>
          </p:cNvSpPr>
          <p:nvPr/>
        </p:nvSpPr>
        <p:spPr bwMode="auto">
          <a:xfrm>
            <a:off x="6629400" y="4648200"/>
            <a:ext cx="914400" cy="685800"/>
          </a:xfrm>
          <a:custGeom>
            <a:avLst/>
            <a:gdLst>
              <a:gd name="T0" fmla="*/ 0 w 576"/>
              <a:gd name="T1" fmla="*/ 2147483647 h 432"/>
              <a:gd name="T2" fmla="*/ 2147483647 w 576"/>
              <a:gd name="T3" fmla="*/ 2147483647 h 432"/>
              <a:gd name="T4" fmla="*/ 2147483647 w 576"/>
              <a:gd name="T5" fmla="*/ 0 h 432"/>
              <a:gd name="T6" fmla="*/ 2147483647 w 576"/>
              <a:gd name="T7" fmla="*/ 2147483647 h 432"/>
              <a:gd name="T8" fmla="*/ 0 w 57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432"/>
              <a:gd name="T17" fmla="*/ 576 w 57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B1C5F3-D015-D349-AE8F-2E536619EFE0}"/>
              </a:ext>
            </a:extLst>
          </p:cNvPr>
          <p:cNvSpPr/>
          <p:nvPr/>
        </p:nvSpPr>
        <p:spPr bwMode="auto">
          <a:xfrm>
            <a:off x="1447800" y="2971800"/>
            <a:ext cx="8991600" cy="3048000"/>
          </a:xfrm>
          <a:prstGeom prst="roundRect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start with affine transformations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Simple fitting procedure: linear least squares</a:t>
            </a:r>
          </a:p>
          <a:p>
            <a:pPr>
              <a:buFontTx/>
              <a:buChar char="•"/>
            </a:pPr>
            <a:r>
              <a:rPr lang="en-US" sz="2800" dirty="0"/>
              <a:t>Approximates viewpoint changes for roughly planar objects and roughly orthographic cameras</a:t>
            </a:r>
          </a:p>
          <a:p>
            <a:pPr>
              <a:buFontTx/>
              <a:buChar char="•"/>
            </a:pPr>
            <a:r>
              <a:rPr lang="en-US" sz="2800" dirty="0"/>
              <a:t>Can be used to initialize fitting for more complex models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108325" y="3276600"/>
          <a:ext cx="2801938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574603" imgH="5079365" progId="Photoshop.Image.10">
                  <p:embed/>
                </p:oleObj>
              </mc:Choice>
              <mc:Fallback>
                <p:oleObj name="Image" r:id="rId3" imgW="5574603" imgH="507936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3276600"/>
                        <a:ext cx="2801938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232526" y="3276600"/>
          <a:ext cx="306387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6095238" imgH="5079365" progId="Photoshop.Image.10">
                  <p:embed/>
                </p:oleObj>
              </mc:Choice>
              <mc:Fallback>
                <p:oleObj name="Image" r:id="rId5" imgW="6095238" imgH="5079365" progId="Photoshop.Image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6" y="3276600"/>
                        <a:ext cx="3063875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Parallelogram 5"/>
          <p:cNvSpPr>
            <a:spLocks noChangeArrowheads="1"/>
          </p:cNvSpPr>
          <p:nvPr/>
        </p:nvSpPr>
        <p:spPr bwMode="auto">
          <a:xfrm rot="9408807">
            <a:off x="4032250" y="3779839"/>
            <a:ext cx="1631950" cy="814387"/>
          </a:xfrm>
          <a:prstGeom prst="parallelogram">
            <a:avLst>
              <a:gd name="adj" fmla="val 46721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Parallelogram 6"/>
          <p:cNvSpPr>
            <a:spLocks noChangeArrowheads="1"/>
          </p:cNvSpPr>
          <p:nvPr/>
        </p:nvSpPr>
        <p:spPr bwMode="auto">
          <a:xfrm rot="11858570" flipH="1">
            <a:off x="6837364" y="3887788"/>
            <a:ext cx="1633537" cy="836612"/>
          </a:xfrm>
          <a:prstGeom prst="parallelogram">
            <a:avLst>
              <a:gd name="adj" fmla="val 29975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Assume we know the correspondences, how do we get the transformation?</a:t>
            </a:r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3429000" y="3927474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914400" y="2708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4648200" y="2971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5519738" y="3309937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5518151" y="4452937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137151" y="4030662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4832351" y="3616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5703888" y="3692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29400" y="4694398"/>
                <a:ext cx="4122539" cy="1469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+mn-lt"/>
                  </a:rPr>
                  <a:t>Want to find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0" dirty="0">
                    <a:latin typeface="+mn-lt"/>
                  </a:rPr>
                  <a:t> to minimize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694398"/>
                <a:ext cx="4122539" cy="1469890"/>
              </a:xfrm>
              <a:prstGeom prst="rect">
                <a:avLst/>
              </a:prstGeom>
              <a:blipFill>
                <a:blip r:embed="rId3"/>
                <a:stretch>
                  <a:fillRect l="-9202" t="-56034" r="-1227" b="-1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/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/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573D28-989C-8A40-851E-8AD6689D7DC1}"/>
                  </a:ext>
                </a:extLst>
              </p:cNvPr>
              <p:cNvSpPr txBox="1"/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573D28-989C-8A40-851E-8AD6689D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blipFill>
                <a:blip r:embed="rId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3B1783-7BAE-1442-B335-6F6DD3764968}"/>
                  </a:ext>
                </a:extLst>
              </p:cNvPr>
              <p:cNvSpPr/>
              <p:nvPr/>
            </p:nvSpPr>
            <p:spPr>
              <a:xfrm>
                <a:off x="7071061" y="3213935"/>
                <a:ext cx="538545" cy="461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3B1783-7BAE-1442-B335-6F6DD3764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061" y="3213935"/>
                <a:ext cx="538545" cy="461921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AD251-1374-9547-AE04-8971D855921D}"/>
                  </a:ext>
                </a:extLst>
              </p:cNvPr>
              <p:cNvSpPr/>
              <p:nvPr/>
            </p:nvSpPr>
            <p:spPr>
              <a:xfrm>
                <a:off x="8396412" y="3213935"/>
                <a:ext cx="5421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AD251-1374-9547-AE04-8971D8559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412" y="3213935"/>
                <a:ext cx="54213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3228B-2257-0A4D-BF6E-53C00582098C}"/>
                  </a:ext>
                </a:extLst>
              </p:cNvPr>
              <p:cNvSpPr/>
              <p:nvPr/>
            </p:nvSpPr>
            <p:spPr>
              <a:xfrm>
                <a:off x="10360486" y="3213934"/>
                <a:ext cx="3914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3228B-2257-0A4D-BF6E-53C0058209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486" y="3213934"/>
                <a:ext cx="39145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F16E74-C2E4-C146-A102-40DDAD4C9099}"/>
                  </a:ext>
                </a:extLst>
              </p:cNvPr>
              <p:cNvSpPr/>
              <p:nvPr/>
            </p:nvSpPr>
            <p:spPr>
              <a:xfrm>
                <a:off x="9380244" y="3198038"/>
                <a:ext cx="5356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F16E74-C2E4-C146-A102-40DDAD4C9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244" y="3198038"/>
                <a:ext cx="535659" cy="461665"/>
              </a:xfrm>
              <a:prstGeom prst="rect">
                <a:avLst/>
              </a:prstGeom>
              <a:blipFill>
                <a:blip r:embed="rId10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6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Assume we know the correspondences, how do we get the transformation?</a:t>
            </a:r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3429000" y="3927474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914400" y="2708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4648200" y="2971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5519738" y="3309937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5518151" y="4452937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137151" y="4030662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4832351" y="3616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5703888" y="3692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/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/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D86E5-B4AD-9042-9472-7B492AC39306}"/>
                  </a:ext>
                </a:extLst>
              </p:cNvPr>
              <p:cNvSpPr txBox="1"/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D86E5-B4AD-9042-9472-7B492AC39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5DE878-47A4-3841-A988-13EDDB5D25D8}"/>
                  </a:ext>
                </a:extLst>
              </p:cNvPr>
              <p:cNvSpPr txBox="1"/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5DE878-47A4-3841-A988-13EDDB5D2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blipFill>
                <a:blip r:embed="rId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1256D6E6-ED63-A54E-B730-CBA48A382A47}"/>
              </a:ext>
            </a:extLst>
          </p:cNvPr>
          <p:cNvSpPr/>
          <p:nvPr/>
        </p:nvSpPr>
        <p:spPr bwMode="auto">
          <a:xfrm>
            <a:off x="6432550" y="4807934"/>
            <a:ext cx="3168650" cy="685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D8C0F3-DAC3-574B-A11F-793BF3364248}"/>
              </a:ext>
            </a:extLst>
          </p:cNvPr>
          <p:cNvSpPr/>
          <p:nvPr/>
        </p:nvSpPr>
        <p:spPr bwMode="auto">
          <a:xfrm>
            <a:off x="6432550" y="5539168"/>
            <a:ext cx="3168650" cy="685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00100" y="924417"/>
            <a:ext cx="104775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How many matches do we need to solve for the transformation parameters?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99831" y="2971800"/>
            <a:ext cx="2192338" cy="691469"/>
            <a:chOff x="3771900" y="5683609"/>
            <a:chExt cx="2192338" cy="69146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10000" y="5836009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20281809">
              <a:off x="4821238" y="5683609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4419600" y="5912209"/>
              <a:ext cx="304800" cy="2286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780367" y="617116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771900" y="58113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291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001768" y="57732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10328" y="629887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715000" y="5981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BE6681-0919-604F-92D8-E3F48415BBE1}"/>
                  </a:ext>
                </a:extLst>
              </p:cNvPr>
              <p:cNvSpPr txBox="1"/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BE6681-0919-604F-92D8-E3F48415B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63B0-5B4C-CCCF-D5F3-FE769738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D43ED-600D-C9AD-4C22-863BA009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39" y="1143000"/>
            <a:ext cx="8913921" cy="3782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CF3C0-E026-75A0-0AE4-6367866FDEB1}"/>
              </a:ext>
            </a:extLst>
          </p:cNvPr>
          <p:cNvSpPr txBox="1"/>
          <p:nvPr/>
        </p:nvSpPr>
        <p:spPr>
          <a:xfrm>
            <a:off x="3276600" y="5715000"/>
            <a:ext cx="4815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Weights (assume known, useful later)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1087BF-29E5-F30D-1F0B-EA06E33B9533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5800" y="4876800"/>
            <a:ext cx="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229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D9CC-845F-9DD7-7198-44E5580F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6CAA-43FE-CB03-E857-5E703F42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translation is easy to estimate </a:t>
            </a:r>
          </a:p>
          <a:p>
            <a:r>
              <a:rPr lang="en-US" dirty="0"/>
              <a:t>		(difference between weighted centers of gravity)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8444A-1A5B-5DF0-018C-AC9C45A03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75" y="2286000"/>
            <a:ext cx="9709249" cy="43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D9CC-845F-9DD7-7198-44E5580F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6CAA-43FE-CB03-E857-5E703F42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59020-ACED-06A1-0A92-C73B19C4C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84583"/>
            <a:ext cx="8915400" cy="5740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6BAC6-C87D-26D3-F0B8-15BD8ADDE45F}"/>
              </a:ext>
            </a:extLst>
          </p:cNvPr>
          <p:cNvSpPr txBox="1"/>
          <p:nvPr/>
        </p:nvSpPr>
        <p:spPr>
          <a:xfrm>
            <a:off x="7239000" y="2468218"/>
            <a:ext cx="441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Trace=sum of diagonal elements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28997-CE91-8096-A89F-F9D42FADE3C9}"/>
              </a:ext>
            </a:extLst>
          </p:cNvPr>
          <p:cNvSpPr txBox="1"/>
          <p:nvPr/>
        </p:nvSpPr>
        <p:spPr>
          <a:xfrm>
            <a:off x="8557591" y="3768083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this!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36B3E-3735-6E94-6795-6CB170A01741}"/>
              </a:ext>
            </a:extLst>
          </p:cNvPr>
          <p:cNvSpPr txBox="1"/>
          <p:nvPr/>
        </p:nvSpPr>
        <p:spPr>
          <a:xfrm>
            <a:off x="8649956" y="4736500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this!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6D7BB-D972-48CE-8A0E-12A04D49C662}"/>
              </a:ext>
            </a:extLst>
          </p:cNvPr>
          <p:cNvSpPr txBox="1"/>
          <p:nvPr/>
        </p:nvSpPr>
        <p:spPr>
          <a:xfrm>
            <a:off x="6477000" y="6288085"/>
            <a:ext cx="531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the same solution we had before</a:t>
            </a:r>
          </a:p>
        </p:txBody>
      </p:sp>
    </p:spTree>
    <p:extLst>
      <p:ext uri="{BB962C8B-B14F-4D97-AF65-F5344CB8AC3E}">
        <p14:creationId xmlns:p14="http://schemas.microsoft.com/office/powerpoint/2010/main" val="40789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 </a:t>
            </a:r>
            <a:r>
              <a:rPr lang="en-US" sz="2800" i="1" dirty="0" err="1"/>
              <a:t>homography</a:t>
            </a:r>
            <a:r>
              <a:rPr lang="en-US" sz="2800" dirty="0"/>
              <a:t> is a plane projective transformation (transformation taking a quad to another arbitrary quad)</a:t>
            </a:r>
          </a:p>
        </p:txBody>
      </p:sp>
      <p:grpSp>
        <p:nvGrpSpPr>
          <p:cNvPr id="61444" name="Group 8"/>
          <p:cNvGrpSpPr>
            <a:grpSpLocks/>
          </p:cNvGrpSpPr>
          <p:nvPr/>
        </p:nvGrpSpPr>
        <p:grpSpPr bwMode="auto">
          <a:xfrm>
            <a:off x="3581400" y="2870200"/>
            <a:ext cx="5257800" cy="1778000"/>
            <a:chOff x="2160" y="2208"/>
            <a:chExt cx="1296" cy="432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>
                <a:gd name="T0" fmla="*/ 0 w 576"/>
                <a:gd name="T1" fmla="*/ 384 h 432"/>
                <a:gd name="T2" fmla="*/ 96 w 576"/>
                <a:gd name="T3" fmla="*/ 96 h 432"/>
                <a:gd name="T4" fmla="*/ 528 w 576"/>
                <a:gd name="T5" fmla="*/ 0 h 432"/>
                <a:gd name="T6" fmla="*/ 576 w 576"/>
                <a:gd name="T7" fmla="*/ 432 h 432"/>
                <a:gd name="T8" fmla="*/ 0 w 576"/>
                <a:gd name="T9" fmla="*/ 384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432"/>
                <a:gd name="T17" fmla="*/ 576 w 576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in the real world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The transformation between two views of a planar surface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sz="2800" dirty="0"/>
              <a:t>The transformation between images from two cameras that share the same center</a:t>
            </a:r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3352800" y="4724400"/>
            <a:ext cx="5486400" cy="1981200"/>
            <a:chOff x="288" y="2160"/>
            <a:chExt cx="5192" cy="1901"/>
          </a:xfrm>
        </p:grpSpPr>
        <p:pic>
          <p:nvPicPr>
            <p:cNvPr id="62471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9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1" y="15113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3951" y="15113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10820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Previously: fitting a model to features in one 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sz="2800" dirty="0"/>
              <a:t>Alignment: fitting a model to a transformation between pairs of features (</a:t>
            </a:r>
            <a:r>
              <a:rPr lang="en-US" sz="2800" i="1" dirty="0"/>
              <a:t>matches</a:t>
            </a:r>
            <a:r>
              <a:rPr lang="en-US" sz="2800" dirty="0"/>
              <a:t>) in two images</a:t>
            </a:r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7432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3" name="Text Box 17"/>
              <p:cNvSpPr txBox="1">
                <a:spLocks noChangeArrowheads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3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blipFill>
                <a:blip r:embed="rId3"/>
                <a:stretch>
                  <a:fillRect l="-1813" t="-41322" b="-125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Text Box 18"/>
              <p:cNvSpPr txBox="1">
                <a:spLocks noChangeArrowheads="1"/>
              </p:cNvSpPr>
              <p:nvPr/>
            </p:nvSpPr>
            <p:spPr bwMode="auto">
              <a:xfrm>
                <a:off x="6248400" y="4848226"/>
                <a:ext cx="5637718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matches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transformation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848226"/>
                <a:ext cx="5637718" cy="1513748"/>
              </a:xfrm>
              <a:prstGeom prst="rect">
                <a:avLst/>
              </a:prstGeom>
              <a:blipFill>
                <a:blip r:embed="rId4"/>
                <a:stretch>
                  <a:fillRect l="-1577" t="-41667" b="-1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43624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30797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7030A0"/>
                </a:solidFill>
              </a:rPr>
              <a:t>x</a:t>
            </a:r>
            <a:r>
              <a:rPr lang="en-US" b="0" i="1" baseline="-25000" dirty="0">
                <a:solidFill>
                  <a:srgbClr val="7030A0"/>
                </a:solidFill>
              </a:rPr>
              <a:t>i</a:t>
            </a:r>
          </a:p>
        </p:txBody>
      </p:sp>
      <p:grpSp>
        <p:nvGrpSpPr>
          <p:cNvPr id="4108" name="Group 22"/>
          <p:cNvGrpSpPr>
            <a:grpSpLocks/>
          </p:cNvGrpSpPr>
          <p:nvPr/>
        </p:nvGrpSpPr>
        <p:grpSpPr bwMode="auto">
          <a:xfrm>
            <a:off x="1295400" y="4613275"/>
            <a:ext cx="4375150" cy="1939925"/>
            <a:chOff x="1276" y="2666"/>
            <a:chExt cx="3284" cy="1462"/>
          </a:xfrm>
        </p:grpSpPr>
        <p:sp>
          <p:nvSpPr>
            <p:cNvPr id="4113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21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9" name="Text Box 36"/>
          <p:cNvSpPr txBox="1">
            <a:spLocks noChangeArrowheads="1"/>
          </p:cNvSpPr>
          <p:nvPr/>
        </p:nvSpPr>
        <p:spPr bwMode="auto">
          <a:xfrm>
            <a:off x="3608388" y="5105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Text Box 37"/>
              <p:cNvSpPr txBox="1">
                <a:spLocks noChangeArrowheads="1"/>
              </p:cNvSpPr>
              <p:nvPr/>
            </p:nvSpPr>
            <p:spPr bwMode="auto">
              <a:xfrm>
                <a:off x="1752600" y="4572000"/>
                <a:ext cx="474938" cy="45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b="0" i="1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10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4572000"/>
                <a:ext cx="474938" cy="453137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/>
              <p:nvPr/>
            </p:nvSpPr>
            <p:spPr>
              <a:xfrm>
                <a:off x="4701814" y="4946284"/>
                <a:ext cx="5356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814" y="4946284"/>
                <a:ext cx="535659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045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50" y="4965701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102711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701" y="3405188"/>
            <a:ext cx="174466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9675" y="280987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9926" y="2171700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2939" y="2652713"/>
            <a:ext cx="1633537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7238" y="25400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0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6926" y="324167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1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72488" y="22447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2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20150" y="13049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Panorama stitching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92846" y="6550223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</a:rPr>
              <a:t>Source: Hartley &amp; </a:t>
            </a:r>
            <a:r>
              <a:rPr lang="en-US" sz="1400" b="0" dirty="0" err="1">
                <a:latin typeface="+mn-lt"/>
              </a:rPr>
              <a:t>Zisserman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15F7-DF30-0C4D-35C7-6567B98A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 in general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5C1866-E3A3-E9BB-5B8D-E9A064F2F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143000"/>
            <a:ext cx="7137400" cy="524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8282E-99A2-9CBE-97EA-78111DDB7788}"/>
              </a:ext>
            </a:extLst>
          </p:cNvPr>
          <p:cNvSpPr txBox="1"/>
          <p:nvPr/>
        </p:nvSpPr>
        <p:spPr>
          <a:xfrm>
            <a:off x="6858000" y="2743200"/>
            <a:ext cx="490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Homography</a:t>
            </a:r>
            <a:r>
              <a:rPr lang="en-US" b="0" dirty="0"/>
              <a:t> is the case where N=2</a:t>
            </a:r>
          </a:p>
        </p:txBody>
      </p:sp>
    </p:spTree>
    <p:extLst>
      <p:ext uri="{BB962C8B-B14F-4D97-AF65-F5344CB8AC3E}">
        <p14:creationId xmlns:p14="http://schemas.microsoft.com/office/powerpoint/2010/main" val="3737584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9B79EB0-55E7-8BBA-33B7-54D7DD4E9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2" y="1295400"/>
            <a:ext cx="1058593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4FAEA-4ED6-81F8-9ADD-C54E8D00C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10058400" cy="57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51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A0CB-A7EE-9AFC-FB27-D622DB9F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r>
              <a:rPr lang="en-US" dirty="0"/>
              <a:t>:  finding a start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75D6-1CEA-22FD-EA94-BFD1BDABC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69B25-1075-57EB-6B02-C90463C16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41" y="1447800"/>
            <a:ext cx="8758918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0B41EF-0ECB-F262-0BB1-9A6A7AB6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829602"/>
            <a:ext cx="9622327" cy="212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A2E3F-9FCE-7CE0-3534-4F9DDF762A8E}"/>
              </a:ext>
            </a:extLst>
          </p:cNvPr>
          <p:cNvSpPr txBox="1"/>
          <p:nvPr/>
        </p:nvSpPr>
        <p:spPr>
          <a:xfrm>
            <a:off x="3962400" y="326707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B8A213-8BE0-458D-30E9-E08446F23C38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1400" y="3728740"/>
            <a:ext cx="381000" cy="386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1A6B43-6B3E-3F5D-69D8-C7217B806D88}"/>
              </a:ext>
            </a:extLst>
          </p:cNvPr>
          <p:cNvCxnSpPr>
            <a:cxnSpLocks/>
          </p:cNvCxnSpPr>
          <p:nvPr/>
        </p:nvCxnSpPr>
        <p:spPr bwMode="auto">
          <a:xfrm>
            <a:off x="4648200" y="3728740"/>
            <a:ext cx="76200" cy="461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9693A1-AC1E-077D-0546-473B66711D09}"/>
              </a:ext>
            </a:extLst>
          </p:cNvPr>
          <p:cNvCxnSpPr>
            <a:cxnSpLocks/>
          </p:cNvCxnSpPr>
          <p:nvPr/>
        </p:nvCxnSpPr>
        <p:spPr bwMode="auto">
          <a:xfrm flipH="1">
            <a:off x="2438400" y="3561479"/>
            <a:ext cx="1447800" cy="5533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187492-53C5-EA85-C130-BF13B0B27D42}"/>
              </a:ext>
            </a:extLst>
          </p:cNvPr>
          <p:cNvSpPr txBox="1"/>
          <p:nvPr/>
        </p:nvSpPr>
        <p:spPr>
          <a:xfrm>
            <a:off x="7391400" y="3263464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197C63-2A07-5DB5-BFAC-C02C712ABF9D}"/>
              </a:ext>
            </a:extLst>
          </p:cNvPr>
          <p:cNvCxnSpPr>
            <a:cxnSpLocks/>
          </p:cNvCxnSpPr>
          <p:nvPr/>
        </p:nvCxnSpPr>
        <p:spPr bwMode="auto">
          <a:xfrm flipH="1">
            <a:off x="7227666" y="3713187"/>
            <a:ext cx="381000" cy="386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1A880E-89ED-852C-CE6A-B65374CDCDCB}"/>
              </a:ext>
            </a:extLst>
          </p:cNvPr>
          <p:cNvCxnSpPr>
            <a:cxnSpLocks/>
          </p:cNvCxnSpPr>
          <p:nvPr/>
        </p:nvCxnSpPr>
        <p:spPr bwMode="auto">
          <a:xfrm>
            <a:off x="8382000" y="3713187"/>
            <a:ext cx="76200" cy="461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7B91C1-BE6F-96AE-C0F8-7F120E940F7B}"/>
              </a:ext>
            </a:extLst>
          </p:cNvPr>
          <p:cNvSpPr txBox="1"/>
          <p:nvPr/>
        </p:nvSpPr>
        <p:spPr>
          <a:xfrm>
            <a:off x="3962400" y="4665037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BF73BA-0E4B-4426-FBF5-84E975C2785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1400" y="5126702"/>
            <a:ext cx="381000" cy="386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9F4BB8-8994-A346-92A1-332475A27ACB}"/>
              </a:ext>
            </a:extLst>
          </p:cNvPr>
          <p:cNvCxnSpPr>
            <a:cxnSpLocks/>
          </p:cNvCxnSpPr>
          <p:nvPr/>
        </p:nvCxnSpPr>
        <p:spPr bwMode="auto">
          <a:xfrm>
            <a:off x="4648200" y="5126702"/>
            <a:ext cx="76200" cy="461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80E602-6CD4-6513-948C-BC30197D8DC7}"/>
              </a:ext>
            </a:extLst>
          </p:cNvPr>
          <p:cNvCxnSpPr>
            <a:cxnSpLocks/>
          </p:cNvCxnSpPr>
          <p:nvPr/>
        </p:nvCxnSpPr>
        <p:spPr bwMode="auto">
          <a:xfrm flipH="1">
            <a:off x="2438400" y="4959441"/>
            <a:ext cx="1447800" cy="5533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A44C530-AFE9-DB83-3005-9DF486B8E2C9}"/>
              </a:ext>
            </a:extLst>
          </p:cNvPr>
          <p:cNvSpPr txBox="1"/>
          <p:nvPr/>
        </p:nvSpPr>
        <p:spPr>
          <a:xfrm>
            <a:off x="7353431" y="4728608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43E0730-7593-1FF6-6EE0-2DC12D0858BC}"/>
              </a:ext>
            </a:extLst>
          </p:cNvPr>
          <p:cNvCxnSpPr>
            <a:cxnSpLocks/>
          </p:cNvCxnSpPr>
          <p:nvPr/>
        </p:nvCxnSpPr>
        <p:spPr bwMode="auto">
          <a:xfrm flipH="1">
            <a:off x="7189697" y="5178331"/>
            <a:ext cx="381000" cy="3860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A30888-104E-1092-99BD-302F86222BB4}"/>
              </a:ext>
            </a:extLst>
          </p:cNvPr>
          <p:cNvCxnSpPr>
            <a:cxnSpLocks/>
          </p:cNvCxnSpPr>
          <p:nvPr/>
        </p:nvCxnSpPr>
        <p:spPr bwMode="auto">
          <a:xfrm>
            <a:off x="8344031" y="5178331"/>
            <a:ext cx="76200" cy="461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5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A0CB-A7EE-9AFC-FB27-D622DB9F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r>
              <a:rPr lang="en-US" dirty="0"/>
              <a:t>:  finding a start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75D6-1CEA-22FD-EA94-BFD1BDABC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corresponding pair of points yields two homogenous equations</a:t>
            </a:r>
          </a:p>
          <a:p>
            <a:endParaRPr lang="en-US" dirty="0"/>
          </a:p>
          <a:p>
            <a:r>
              <a:rPr lang="en-US" dirty="0"/>
              <a:t>Total of 9 unknowns – can solve up to scale with 4 pairs</a:t>
            </a:r>
          </a:p>
          <a:p>
            <a:r>
              <a:rPr lang="en-US" dirty="0"/>
              <a:t>		But scaling a projective transformation doesn’t change the </a:t>
            </a:r>
            <a:r>
              <a:rPr lang="en-US" dirty="0" err="1"/>
              <a:t>tx</a:t>
            </a:r>
            <a:r>
              <a:rPr lang="en-US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B41EF-0ECB-F262-0BB1-9A6A7AB6C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68211"/>
            <a:ext cx="9622327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3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E8E1-EF20-C443-9566-6CA1DF8A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doesn’t change projective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88920-E435-2D63-9401-5608D226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1027684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71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Recall: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D3E31C3-F1FB-6C4A-AAAC-90E199F977FB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E2891EAD-8AEC-4D4E-888F-1E0D2FE3E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F7AD59C6-1F81-B64B-8A72-653124EF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EEE32623-17B6-2D4E-9B09-81618F33D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676FA562-8FA0-4548-B759-5C90F1898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85F25501-0505-EA47-89A6-D371E585C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DA1D957C-9E82-D843-8EA6-256E39EE9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8A044ADD-D745-4545-99AB-6B4576ACB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6122CE52-795E-2748-931F-6AC0D0DBA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F9F7D1F8-A6D5-3849-9D64-0AE0A40DC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B05B757C-76E1-604C-9141-11D83E88E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BAAEBA7C-8C70-ED44-9F01-ABA08D027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B76078B-ACD3-BC4E-97CE-E38442AA0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13FF23FF-292B-F54B-B94C-B6CABBB5A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E36A0179-4E11-9E49-904E-D28C88AAD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F280CCCC-A142-694A-8BC9-D62EA8D56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31CCFF59-7338-C94B-8562-702FE04F7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D3F7E908-AE21-2E42-992E-B29085AB8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EA86B129-1073-4F46-A1A4-56083DFC7E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9909BC2B-5EBA-CC4D-AA8B-00E594BDFD1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96A922F-F0D0-D543-AAF0-8B806081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F4D98E2-A39F-F544-933E-D357C7E3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033B172-097B-0F42-B7F1-BD294DA7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AutoShape 51">
            <a:extLst>
              <a:ext uri="{FF2B5EF4-FFF2-40B4-BE49-F238E27FC236}">
                <a16:creationId xmlns:a16="http://schemas.microsoft.com/office/drawing/2014/main" id="{CADEB424-21D7-764A-B57E-F6BF32B5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472267-FD3F-4E45-AD86-979D4370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2781299"/>
            <a:ext cx="3089352" cy="2552701"/>
          </a:xfrm>
          <a:prstGeom prst="rect">
            <a:avLst/>
          </a:prstGeom>
          <a:scene3d>
            <a:camera prst="perspectiveContrastingRightFacing" fov="7200000"/>
            <a:lightRig rig="threePt" dir="t"/>
          </a:scene3d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0488DE-419B-F640-9240-1993390E2401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D7FA1BA1-5B18-4843-9DCA-7DD789997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2DC77ADE-B6F9-8640-A09D-FB8AF4B36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6F505268-69C8-2446-8BC2-B4AB29BB7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ED5547A0-E740-4043-BA02-AA4B5BC6D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37EAD787-9B55-7740-9F6F-0011EF5BB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7DA3DC6-2291-4C4D-86FA-8836AE357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B49EEF59-8100-AA40-B737-643CF203C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E8CC1CCE-8B35-604F-98B4-21D718FE6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3ED7F436-EA28-D140-91B4-B0311C355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77E34AC5-0090-BA43-B5E7-445635B4B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737D003E-0D90-E444-89FB-C6AB279EC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9D400DA3-B2AD-0E47-BEF3-D4647B120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0C700DF4-D1DF-6841-836D-E0CC2C0FF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0C8C87CF-E538-7145-BFE1-5BDAA3ED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295A65B7-5D33-A141-B07A-31AAE632C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83CF9C64-2B93-204E-84A7-56A0FF025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BD7ED3EA-123D-8A47-B3F8-499A6F023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27FD116C-5C1E-8E4C-9553-457B66592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2600" y="1066800"/>
                <a:ext cx="899159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        </m:t>
                      </m:r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n-US" kern="0" dirty="0"/>
              </a:p>
              <a:p>
                <a:endParaRPr lang="en-US" kern="0" dirty="0"/>
              </a:p>
            </p:txBody>
          </p:sp>
        </mc:Choice>
        <mc:Fallback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0"/>
                <a:ext cx="8991599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777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15F7-DF30-0C4D-35C7-6567B98A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 in general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5C1866-E3A3-E9BB-5B8D-E9A064F2F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143000"/>
            <a:ext cx="7137400" cy="524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8282E-99A2-9CBE-97EA-78111DDB7788}"/>
              </a:ext>
            </a:extLst>
          </p:cNvPr>
          <p:cNvSpPr txBox="1"/>
          <p:nvPr/>
        </p:nvSpPr>
        <p:spPr>
          <a:xfrm>
            <a:off x="6858000" y="2743200"/>
            <a:ext cx="490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Homography</a:t>
            </a:r>
            <a:r>
              <a:rPr lang="en-US" b="0" dirty="0"/>
              <a:t> is the case where N=2</a:t>
            </a:r>
          </a:p>
        </p:txBody>
      </p:sp>
    </p:spTree>
    <p:extLst>
      <p:ext uri="{BB962C8B-B14F-4D97-AF65-F5344CB8AC3E}">
        <p14:creationId xmlns:p14="http://schemas.microsoft.com/office/powerpoint/2010/main" val="3301508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693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10820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General problem:</a:t>
            </a:r>
          </a:p>
          <a:p>
            <a:pPr lvl="1"/>
            <a:r>
              <a:rPr lang="en-US" dirty="0"/>
              <a:t>Compute the best transformation of a given class from one set of points to another</a:t>
            </a:r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Cases</a:t>
            </a:r>
          </a:p>
          <a:p>
            <a:pPr lvl="1"/>
            <a:r>
              <a:rPr lang="en-US" dirty="0"/>
              <a:t>2D points in images</a:t>
            </a:r>
          </a:p>
          <a:p>
            <a:pPr lvl="1"/>
            <a:r>
              <a:rPr lang="en-US" dirty="0"/>
              <a:t>3D points</a:t>
            </a:r>
          </a:p>
          <a:p>
            <a:pPr lvl="1"/>
            <a:r>
              <a:rPr lang="en-US" dirty="0"/>
              <a:t>Different kinds of transformation</a:t>
            </a:r>
          </a:p>
          <a:p>
            <a:pPr lvl="2"/>
            <a:r>
              <a:rPr lang="en-US" dirty="0"/>
              <a:t>Some allow closed form solutions</a:t>
            </a:r>
          </a:p>
          <a:p>
            <a:pPr lvl="1"/>
            <a:r>
              <a:rPr lang="en-US" dirty="0"/>
              <a:t>With correspondences; without correspondences</a:t>
            </a:r>
          </a:p>
          <a:p>
            <a:pPr lvl="1"/>
            <a:r>
              <a:rPr lang="en-US" dirty="0"/>
              <a:t>Robust transformations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49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 </a:t>
            </a:r>
            <a:r>
              <a:rPr lang="en-US" sz="2800" i="1" dirty="0" err="1"/>
              <a:t>homography</a:t>
            </a:r>
            <a:r>
              <a:rPr lang="en-US" sz="2800" dirty="0"/>
              <a:t> is a plane projective transformation (transformation taking a quad to another arbitrary quad)</a:t>
            </a:r>
          </a:p>
        </p:txBody>
      </p:sp>
      <p:grpSp>
        <p:nvGrpSpPr>
          <p:cNvPr id="61444" name="Group 8"/>
          <p:cNvGrpSpPr>
            <a:grpSpLocks/>
          </p:cNvGrpSpPr>
          <p:nvPr/>
        </p:nvGrpSpPr>
        <p:grpSpPr bwMode="auto">
          <a:xfrm>
            <a:off x="3581400" y="2870200"/>
            <a:ext cx="5257800" cy="1778000"/>
            <a:chOff x="2160" y="2208"/>
            <a:chExt cx="1296" cy="432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>
                <a:gd name="T0" fmla="*/ 0 w 576"/>
                <a:gd name="T1" fmla="*/ 384 h 432"/>
                <a:gd name="T2" fmla="*/ 96 w 576"/>
                <a:gd name="T3" fmla="*/ 96 h 432"/>
                <a:gd name="T4" fmla="*/ 528 w 576"/>
                <a:gd name="T5" fmla="*/ 0 h 432"/>
                <a:gd name="T6" fmla="*/ 576 w 576"/>
                <a:gd name="T7" fmla="*/ 432 h 432"/>
                <a:gd name="T8" fmla="*/ 0 w 576"/>
                <a:gd name="T9" fmla="*/ 384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432"/>
                <a:gd name="T17" fmla="*/ 576 w 576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need 2D </a:t>
                </a:r>
                <a:r>
                  <a:rPr lang="en-US" sz="2800" i="1" dirty="0"/>
                  <a:t>homogeneous coordinates:</a:t>
                </a: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400" dirty="0"/>
                  <a:t>All homogeneous coordinate vectors that are scalar multiples of each other represent the same point!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Equation for </a:t>
                </a:r>
                <a:r>
                  <a:rPr lang="en-US" sz="2800" dirty="0" err="1"/>
                  <a:t>homography</a:t>
                </a:r>
                <a:r>
                  <a:rPr lang="en-US" sz="2800" dirty="0"/>
                  <a:t> in homogeneous coordinates:</a:t>
                </a:r>
                <a:br>
                  <a:rPr lang="en-US" sz="2800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 r="-613"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517776" y="2727326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coordinates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6473825" y="2719389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from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9D0ED0-274A-284E-B6EC-424337DBE59D}"/>
                  </a:ext>
                </a:extLst>
              </p:cNvPr>
              <p:cNvSpPr txBox="1"/>
              <p:nvPr/>
            </p:nvSpPr>
            <p:spPr>
              <a:xfrm>
                <a:off x="3429000" y="1579321"/>
                <a:ext cx="1880258" cy="928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9D0ED0-274A-284E-B6EC-424337DB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579321"/>
                <a:ext cx="1880258" cy="928716"/>
              </a:xfrm>
              <a:prstGeom prst="rect">
                <a:avLst/>
              </a:prstGeom>
              <a:blipFill>
                <a:blip r:embed="rId4"/>
                <a:stretch>
                  <a:fillRect l="-4027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7D16EE-C6B8-954B-B30D-2227A6F0CEFE}"/>
                  </a:ext>
                </a:extLst>
              </p:cNvPr>
              <p:cNvSpPr txBox="1"/>
              <p:nvPr/>
            </p:nvSpPr>
            <p:spPr>
              <a:xfrm>
                <a:off x="7275185" y="1562058"/>
                <a:ext cx="2694584" cy="915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7D16EE-C6B8-954B-B30D-2227A6F0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185" y="1562058"/>
                <a:ext cx="2694584" cy="915251"/>
              </a:xfrm>
              <a:prstGeom prst="rect">
                <a:avLst/>
              </a:prstGeom>
              <a:blipFill>
                <a:blip r:embed="rId5"/>
                <a:stretch>
                  <a:fillRect r="-3286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FB14F-9308-9A49-98B8-95371FDFE050}"/>
                  </a:ext>
                </a:extLst>
              </p:cNvPr>
              <p:cNvSpPr txBox="1"/>
              <p:nvPr/>
            </p:nvSpPr>
            <p:spPr>
              <a:xfrm>
                <a:off x="9110816" y="5334000"/>
                <a:ext cx="15319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FB14F-9308-9A49-98B8-95371FDF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816" y="5334000"/>
                <a:ext cx="153195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D90E02-520D-A449-8366-4CABC7B9FEE3}"/>
              </a:ext>
            </a:extLst>
          </p:cNvPr>
          <p:cNvSpPr txBox="1"/>
          <p:nvPr/>
        </p:nvSpPr>
        <p:spPr>
          <a:xfrm>
            <a:off x="8835484" y="585722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“equal up to scale”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  <p:bldP spid="8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Constraint from a match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800" dirty="0"/>
                  <a:t>How can we get rid of the scale ambiguity? 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Cross product trick: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8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Recall cross product: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 be the rows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sz="2800" dirty="0"/>
                  <a:t>. Then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marL="0" indent="0"/>
                <a:endParaRPr lang="en-US" sz="2800" dirty="0"/>
              </a:p>
              <a:p>
                <a:pPr marL="0" indent="0"/>
                <a:endParaRPr lang="en-US" sz="1200" dirty="0"/>
              </a:p>
              <a:p>
                <a:pPr marL="0" indent="0"/>
                <a:endParaRPr lang="en-US" sz="2800" dirty="0"/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7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Constraint from a match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:</a:t>
                </a:r>
                <a:br>
                  <a:rPr lang="en-US" sz="2800" dirty="0"/>
                </a:br>
                <a:endParaRPr lang="en-US" sz="12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marL="0" indent="0"/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Rearranging the terms:</a:t>
                </a: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Are these equations independent?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9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914400"/>
                <a:ext cx="10820400" cy="52578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>
                    <a:cs typeface="Times New Roman" panose="02020603050405020304" pitchFamily="18" charset="0"/>
                  </a:rPr>
                  <a:t>Final linear system:</a:t>
                </a:r>
              </a:p>
              <a:p>
                <a:pPr marL="0" indent="0">
                  <a:lnSpc>
                    <a:spcPct val="90000"/>
                  </a:lnSpc>
                </a:pPr>
                <a:endParaRPr lang="en-US" sz="2800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90000"/>
                  </a:lnSpc>
                </a:pPr>
                <a:endParaRPr lang="en-US" sz="12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/>
                  <a:t>Homogeneous least squares: find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𝒉</m:t>
                    </m:r>
                  </m:oMath>
                </a14:m>
                <a:r>
                  <a:rPr lang="en-US" sz="2800" dirty="0"/>
                  <a:t>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sz="2400" dirty="0"/>
                  <a:t>Solution is eigenvector of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sz="2400" b="0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sz="2400" b="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corresponding to smallest eigenvalue</a:t>
                </a:r>
              </a:p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/>
                  <a:t>What is the minimum number of matches needed for a solution?</a:t>
                </a:r>
                <a:endParaRPr lang="en-US" sz="2800" b="0" dirty="0"/>
              </a:p>
              <a:p>
                <a:pPr lvl="1">
                  <a:lnSpc>
                    <a:spcPct val="90000"/>
                  </a:lnSpc>
                </a:pPr>
                <a:r>
                  <a:rPr lang="en-US" sz="2400" b="0" dirty="0"/>
                  <a:t>Four:</a:t>
                </a:r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has 8 degrees of freedom (9 parameters, but scale is arbitrary), one match gives us two linearly independent equations</a:t>
                </a: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14400"/>
                <a:ext cx="10820400" cy="5257800"/>
              </a:xfrm>
              <a:blipFill>
                <a:blip r:embed="rId3"/>
                <a:stretch>
                  <a:fillRect l="-1056" t="-2174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8E6735-06E1-E340-8203-CEB98C325942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4117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8E6735-06E1-E340-8203-CEB98C325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2514600"/>
                <a:ext cx="141173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6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Homographies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107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So far, we’ve assumed that we are given a set of correspondences between the two images we want to align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What if we don’t know the correspondences?</a:t>
            </a:r>
          </a:p>
        </p:txBody>
      </p:sp>
      <p:graphicFrame>
        <p:nvGraphicFramePr>
          <p:cNvPr id="4" name="Object 33"/>
          <p:cNvGraphicFramePr>
            <a:graphicFrameLocks noChangeAspect="1"/>
          </p:cNvGraphicFramePr>
          <p:nvPr/>
        </p:nvGraphicFramePr>
        <p:xfrm>
          <a:off x="7319092" y="35401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7200" imgH="228600" progId="Equation.3">
                  <p:embed/>
                </p:oleObj>
              </mc:Choice>
              <mc:Fallback>
                <p:oleObj name="Equation" r:id="rId3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092" y="35401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17"/>
          <p:cNvSpPr>
            <a:spLocks noChangeShapeType="1"/>
          </p:cNvSpPr>
          <p:nvPr/>
        </p:nvSpPr>
        <p:spPr bwMode="auto">
          <a:xfrm flipV="1">
            <a:off x="5871292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356692" y="3276601"/>
            <a:ext cx="2241550" cy="2320925"/>
            <a:chOff x="3052" y="698"/>
            <a:chExt cx="1412" cy="1462"/>
          </a:xfrm>
        </p:grpSpPr>
        <p:sp>
          <p:nvSpPr>
            <p:cNvPr id="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7090492" y="3540126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7"/>
          <p:cNvSpPr>
            <a:spLocks noChangeAspect="1" noChangeArrowheads="1"/>
          </p:cNvSpPr>
          <p:nvPr/>
        </p:nvSpPr>
        <p:spPr bwMode="auto">
          <a:xfrm>
            <a:off x="7962030" y="3878263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8"/>
          <p:cNvSpPr>
            <a:spLocks noChangeAspect="1" noChangeArrowheads="1"/>
          </p:cNvSpPr>
          <p:nvPr/>
        </p:nvSpPr>
        <p:spPr bwMode="auto">
          <a:xfrm>
            <a:off x="7960443" y="5021263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9"/>
          <p:cNvSpPr>
            <a:spLocks noChangeAspect="1" noChangeArrowheads="1"/>
          </p:cNvSpPr>
          <p:nvPr/>
        </p:nvSpPr>
        <p:spPr bwMode="auto">
          <a:xfrm>
            <a:off x="7579443" y="4598988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30"/>
          <p:cNvSpPr>
            <a:spLocks noChangeAspect="1" noChangeArrowheads="1"/>
          </p:cNvSpPr>
          <p:nvPr/>
        </p:nvSpPr>
        <p:spPr bwMode="auto">
          <a:xfrm>
            <a:off x="7274643" y="4184651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1"/>
          <p:cNvSpPr>
            <a:spLocks noChangeAspect="1" noChangeArrowheads="1"/>
          </p:cNvSpPr>
          <p:nvPr/>
        </p:nvSpPr>
        <p:spPr bwMode="auto">
          <a:xfrm>
            <a:off x="8146180" y="4260851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35"/>
          <p:cNvGraphicFramePr>
            <a:graphicFrameLocks noChangeAspect="1"/>
          </p:cNvGraphicFramePr>
          <p:nvPr/>
        </p:nvGraphicFramePr>
        <p:xfrm>
          <a:off x="3661492" y="33115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28600" progId="Equation.3">
                  <p:embed/>
                </p:oleObj>
              </mc:Choice>
              <mc:Fallback>
                <p:oleObj name="Equation" r:id="rId5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1492" y="33115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779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So far, we’ve assumed that we are given a set of correspondences between the two images we want to align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What if we don’t know the correspondences?</a:t>
            </a:r>
          </a:p>
        </p:txBody>
      </p:sp>
      <p:pic>
        <p:nvPicPr>
          <p:cNvPr id="20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352801"/>
            <a:ext cx="3429000" cy="24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352801"/>
            <a:ext cx="3429000" cy="24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eft-Right Arrow 21"/>
          <p:cNvSpPr/>
          <p:nvPr/>
        </p:nvSpPr>
        <p:spPr bwMode="auto">
          <a:xfrm>
            <a:off x="5562600" y="4495800"/>
            <a:ext cx="1143000" cy="533400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31412" y="3632538"/>
            <a:ext cx="569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917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pic>
        <p:nvPicPr>
          <p:cNvPr id="23555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00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</p:txBody>
      </p:sp>
    </p:spTree>
    <p:extLst>
      <p:ext uri="{BB962C8B-B14F-4D97-AF65-F5344CB8AC3E}">
        <p14:creationId xmlns:p14="http://schemas.microsoft.com/office/powerpoint/2010/main" val="417519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9EC8-CE75-353E-EC3B-52B80D07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registration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96D1-08C8-94FF-630F-00075CC1C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point clouds (depth sensors measure 3D position of points)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Given a 3D model of an object, determine transformation from object to points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Given two views (back and side, say) of object, align them</a:t>
            </a:r>
          </a:p>
          <a:p>
            <a:pPr marL="0" indent="0"/>
            <a:r>
              <a:rPr lang="en-US" dirty="0"/>
              <a:t>Localization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Given a map of an environment, determine transformation from observations to map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This tells you where you are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Observations are 3D points, but could be more interesting</a:t>
            </a:r>
          </a:p>
          <a:p>
            <a:pPr marL="0" indent="0"/>
            <a:r>
              <a:rPr lang="en-US" dirty="0"/>
              <a:t>Mapping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Given a bunch of observations from different locations, turn them into a map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By registering them to one another</a:t>
            </a:r>
          </a:p>
          <a:p>
            <a:pPr marL="0" indent="0"/>
            <a:r>
              <a:rPr lang="en-US" dirty="0"/>
              <a:t>Calibrating a camera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Camera sees a set of points on a known object; figure out a bunch of camera parameters (later)</a:t>
            </a:r>
          </a:p>
        </p:txBody>
      </p:sp>
    </p:spTree>
    <p:extLst>
      <p:ext uri="{BB962C8B-B14F-4D97-AF65-F5344CB8AC3E}">
        <p14:creationId xmlns:p14="http://schemas.microsoft.com/office/powerpoint/2010/main" val="2769607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</p:txBody>
      </p:sp>
      <p:sp>
        <p:nvSpPr>
          <p:cNvPr id="25606" name="Line 11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12"/>
          <p:cNvSpPr>
            <a:spLocks/>
          </p:cNvSpPr>
          <p:nvPr/>
        </p:nvSpPr>
        <p:spPr bwMode="auto">
          <a:xfrm>
            <a:off x="5756275" y="2046289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13"/>
          <p:cNvSpPr>
            <a:spLocks noChangeShapeType="1"/>
          </p:cNvSpPr>
          <p:nvPr/>
        </p:nvSpPr>
        <p:spPr bwMode="auto">
          <a:xfrm flipV="1">
            <a:off x="5248276" y="32004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Freeform 14"/>
          <p:cNvSpPr>
            <a:spLocks/>
          </p:cNvSpPr>
          <p:nvPr/>
        </p:nvSpPr>
        <p:spPr bwMode="auto">
          <a:xfrm>
            <a:off x="5678488" y="2608264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 flipV="1">
            <a:off x="4968876" y="23241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Freeform 16"/>
          <p:cNvSpPr>
            <a:spLocks/>
          </p:cNvSpPr>
          <p:nvPr/>
        </p:nvSpPr>
        <p:spPr bwMode="auto">
          <a:xfrm>
            <a:off x="5540375" y="29289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Freeform 17"/>
          <p:cNvSpPr>
            <a:spLocks/>
          </p:cNvSpPr>
          <p:nvPr/>
        </p:nvSpPr>
        <p:spPr bwMode="auto">
          <a:xfrm>
            <a:off x="45720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Freeform 18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Freeform 19"/>
          <p:cNvSpPr>
            <a:spLocks/>
          </p:cNvSpPr>
          <p:nvPr/>
        </p:nvSpPr>
        <p:spPr bwMode="auto">
          <a:xfrm>
            <a:off x="5943600" y="21574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Line 20"/>
          <p:cNvSpPr>
            <a:spLocks noChangeShapeType="1"/>
          </p:cNvSpPr>
          <p:nvPr/>
        </p:nvSpPr>
        <p:spPr bwMode="auto">
          <a:xfrm flipV="1">
            <a:off x="5121276" y="24384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Freeform 21"/>
          <p:cNvSpPr>
            <a:spLocks/>
          </p:cNvSpPr>
          <p:nvPr/>
        </p:nvSpPr>
        <p:spPr bwMode="auto">
          <a:xfrm>
            <a:off x="5791200" y="23860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Freeform 22"/>
          <p:cNvSpPr>
            <a:spLocks/>
          </p:cNvSpPr>
          <p:nvPr/>
        </p:nvSpPr>
        <p:spPr bwMode="auto">
          <a:xfrm>
            <a:off x="5410200" y="3402014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Freeform 23"/>
          <p:cNvSpPr>
            <a:spLocks/>
          </p:cNvSpPr>
          <p:nvPr/>
        </p:nvSpPr>
        <p:spPr bwMode="auto">
          <a:xfrm>
            <a:off x="5181600" y="30813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Freeform 24"/>
          <p:cNvSpPr>
            <a:spLocks/>
          </p:cNvSpPr>
          <p:nvPr/>
        </p:nvSpPr>
        <p:spPr bwMode="auto">
          <a:xfrm>
            <a:off x="5300664" y="2819401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Freeform 25"/>
          <p:cNvSpPr>
            <a:spLocks/>
          </p:cNvSpPr>
          <p:nvPr/>
        </p:nvSpPr>
        <p:spPr bwMode="auto">
          <a:xfrm>
            <a:off x="5105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Freeform 26"/>
          <p:cNvSpPr>
            <a:spLocks/>
          </p:cNvSpPr>
          <p:nvPr/>
        </p:nvSpPr>
        <p:spPr bwMode="auto">
          <a:xfrm>
            <a:off x="4953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Freeform 27"/>
          <p:cNvSpPr>
            <a:spLocks/>
          </p:cNvSpPr>
          <p:nvPr/>
        </p:nvSpPr>
        <p:spPr bwMode="auto">
          <a:xfrm>
            <a:off x="52578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Freeform 28"/>
          <p:cNvSpPr>
            <a:spLocks/>
          </p:cNvSpPr>
          <p:nvPr/>
        </p:nvSpPr>
        <p:spPr bwMode="auto">
          <a:xfrm>
            <a:off x="3886201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Freeform 29"/>
          <p:cNvSpPr>
            <a:spLocks/>
          </p:cNvSpPr>
          <p:nvPr/>
        </p:nvSpPr>
        <p:spPr bwMode="auto">
          <a:xfrm>
            <a:off x="3810000" y="2786064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Freeform 30"/>
          <p:cNvSpPr>
            <a:spLocks/>
          </p:cNvSpPr>
          <p:nvPr/>
        </p:nvSpPr>
        <p:spPr bwMode="auto">
          <a:xfrm>
            <a:off x="2859089" y="3149601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Freeform 31"/>
          <p:cNvSpPr>
            <a:spLocks/>
          </p:cNvSpPr>
          <p:nvPr/>
        </p:nvSpPr>
        <p:spPr bwMode="auto">
          <a:xfrm>
            <a:off x="2638426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Freeform 32"/>
          <p:cNvSpPr>
            <a:spLocks/>
          </p:cNvSpPr>
          <p:nvPr/>
        </p:nvSpPr>
        <p:spPr bwMode="auto">
          <a:xfrm>
            <a:off x="3294064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Freeform 33"/>
          <p:cNvSpPr>
            <a:spLocks/>
          </p:cNvSpPr>
          <p:nvPr/>
        </p:nvSpPr>
        <p:spPr bwMode="auto">
          <a:xfrm>
            <a:off x="2971800" y="2278064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Freeform 34"/>
          <p:cNvSpPr>
            <a:spLocks/>
          </p:cNvSpPr>
          <p:nvPr/>
        </p:nvSpPr>
        <p:spPr bwMode="auto">
          <a:xfrm>
            <a:off x="5311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Freeform 35"/>
          <p:cNvSpPr>
            <a:spLocks/>
          </p:cNvSpPr>
          <p:nvPr/>
        </p:nvSpPr>
        <p:spPr bwMode="auto">
          <a:xfrm>
            <a:off x="2514600" y="2481264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1" name="Freeform 36"/>
          <p:cNvSpPr>
            <a:spLocks/>
          </p:cNvSpPr>
          <p:nvPr/>
        </p:nvSpPr>
        <p:spPr bwMode="auto">
          <a:xfrm>
            <a:off x="3019426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2" name="Freeform 37"/>
          <p:cNvSpPr>
            <a:spLocks/>
          </p:cNvSpPr>
          <p:nvPr/>
        </p:nvSpPr>
        <p:spPr bwMode="auto">
          <a:xfrm>
            <a:off x="5878513" y="2903539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3" name="Freeform 38"/>
          <p:cNvSpPr>
            <a:spLocks/>
          </p:cNvSpPr>
          <p:nvPr/>
        </p:nvSpPr>
        <p:spPr bwMode="auto">
          <a:xfrm>
            <a:off x="5748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4" name="Freeform 39"/>
          <p:cNvSpPr>
            <a:spLocks/>
          </p:cNvSpPr>
          <p:nvPr/>
        </p:nvSpPr>
        <p:spPr bwMode="auto">
          <a:xfrm>
            <a:off x="4114801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5" name="Freeform 40"/>
          <p:cNvSpPr>
            <a:spLocks/>
          </p:cNvSpPr>
          <p:nvPr/>
        </p:nvSpPr>
        <p:spPr bwMode="auto">
          <a:xfrm>
            <a:off x="2438400" y="2286001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6" name="Freeform 41"/>
          <p:cNvSpPr>
            <a:spLocks/>
          </p:cNvSpPr>
          <p:nvPr/>
        </p:nvSpPr>
        <p:spPr bwMode="auto">
          <a:xfrm>
            <a:off x="3781426" y="2878139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6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77724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6629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7772400" cy="3124200"/>
              </a:xfrm>
              <a:blipFill>
                <a:blip r:embed="rId5"/>
                <a:stretch>
                  <a:fillRect l="-979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5756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Freeform 13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02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3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85344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838200" lvl="1" indent="-381000"/>
                <a:r>
                  <a:rPr lang="en-US" i="1" dirty="0"/>
                  <a:t>Verify </a:t>
                </a:r>
                <a:r>
                  <a:rPr lang="en-US" dirty="0"/>
                  <a:t>transformation (search for other matches consistent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7653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8534400" cy="3124200"/>
              </a:xfrm>
              <a:blipFill>
                <a:blip r:embed="rId5"/>
                <a:stretch>
                  <a:fillRect l="-892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5756275" y="2046289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5248276" y="32004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5678488" y="2608264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4968876" y="23241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5540375" y="29289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45720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5943600" y="21574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V="1">
            <a:off x="5121276" y="24384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5791200" y="23860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5410200" y="3402014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5181600" y="30813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>
            <a:off x="5300664" y="2819401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Freeform 20"/>
          <p:cNvSpPr>
            <a:spLocks/>
          </p:cNvSpPr>
          <p:nvPr/>
        </p:nvSpPr>
        <p:spPr bwMode="auto">
          <a:xfrm>
            <a:off x="5105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Freeform 21"/>
          <p:cNvSpPr>
            <a:spLocks/>
          </p:cNvSpPr>
          <p:nvPr/>
        </p:nvSpPr>
        <p:spPr bwMode="auto">
          <a:xfrm>
            <a:off x="4953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Freeform 22"/>
          <p:cNvSpPr>
            <a:spLocks/>
          </p:cNvSpPr>
          <p:nvPr/>
        </p:nvSpPr>
        <p:spPr bwMode="auto">
          <a:xfrm>
            <a:off x="52578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5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86106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838200" lvl="1" indent="-381000"/>
                <a:r>
                  <a:rPr lang="en-US" i="1" dirty="0"/>
                  <a:t>Verify </a:t>
                </a:r>
                <a:r>
                  <a:rPr lang="en-US" dirty="0"/>
                  <a:t>transformation (search for other matches consistent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67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8610600" cy="3124200"/>
              </a:xfrm>
              <a:blipFill>
                <a:blip r:embed="rId3"/>
                <a:stretch>
                  <a:fillRect l="-884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6" name="Picture 23" descr="hom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314" y="963614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13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pic>
        <p:nvPicPr>
          <p:cNvPr id="29699" name="Picture 3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Group 35"/>
          <p:cNvGrpSpPr>
            <a:grpSpLocks noChangeAspect="1"/>
          </p:cNvGrpSpPr>
          <p:nvPr/>
        </p:nvGrpSpPr>
        <p:grpSpPr bwMode="auto">
          <a:xfrm>
            <a:off x="2795588" y="2786063"/>
            <a:ext cx="201612" cy="227012"/>
            <a:chOff x="1824" y="1728"/>
            <a:chExt cx="1392" cy="1392"/>
          </a:xfrm>
        </p:grpSpPr>
        <p:sp>
          <p:nvSpPr>
            <p:cNvPr id="29750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51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1" name="Group 38"/>
          <p:cNvGrpSpPr>
            <a:grpSpLocks noChangeAspect="1"/>
          </p:cNvGrpSpPr>
          <p:nvPr/>
        </p:nvGrpSpPr>
        <p:grpSpPr bwMode="auto">
          <a:xfrm>
            <a:off x="3913188" y="2905125"/>
            <a:ext cx="201612" cy="228600"/>
            <a:chOff x="1824" y="1728"/>
            <a:chExt cx="1392" cy="1392"/>
          </a:xfrm>
        </p:grpSpPr>
        <p:sp>
          <p:nvSpPr>
            <p:cNvPr id="29748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9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2" name="Group 41"/>
          <p:cNvGrpSpPr>
            <a:grpSpLocks noChangeAspect="1"/>
          </p:cNvGrpSpPr>
          <p:nvPr/>
        </p:nvGrpSpPr>
        <p:grpSpPr bwMode="auto">
          <a:xfrm>
            <a:off x="3465513" y="2479676"/>
            <a:ext cx="203200" cy="227013"/>
            <a:chOff x="1824" y="1728"/>
            <a:chExt cx="1392" cy="1392"/>
          </a:xfrm>
        </p:grpSpPr>
        <p:sp>
          <p:nvSpPr>
            <p:cNvPr id="29746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7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3" name="Group 44"/>
          <p:cNvGrpSpPr>
            <a:grpSpLocks noChangeAspect="1"/>
          </p:cNvGrpSpPr>
          <p:nvPr/>
        </p:nvGrpSpPr>
        <p:grpSpPr bwMode="auto">
          <a:xfrm>
            <a:off x="3009900" y="2157413"/>
            <a:ext cx="203200" cy="228600"/>
            <a:chOff x="1824" y="1728"/>
            <a:chExt cx="1392" cy="1392"/>
          </a:xfrm>
        </p:grpSpPr>
        <p:sp>
          <p:nvSpPr>
            <p:cNvPr id="29744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5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4" name="Group 47"/>
          <p:cNvGrpSpPr>
            <a:grpSpLocks noChangeAspect="1"/>
          </p:cNvGrpSpPr>
          <p:nvPr/>
        </p:nvGrpSpPr>
        <p:grpSpPr bwMode="auto">
          <a:xfrm>
            <a:off x="4508501" y="2870201"/>
            <a:ext cx="201613" cy="227013"/>
            <a:chOff x="1824" y="1728"/>
            <a:chExt cx="1392" cy="1392"/>
          </a:xfrm>
        </p:grpSpPr>
        <p:sp>
          <p:nvSpPr>
            <p:cNvPr id="29742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3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5" name="Group 50"/>
          <p:cNvGrpSpPr>
            <a:grpSpLocks noChangeAspect="1"/>
          </p:cNvGrpSpPr>
          <p:nvPr/>
        </p:nvGrpSpPr>
        <p:grpSpPr bwMode="auto">
          <a:xfrm>
            <a:off x="4322763" y="1766888"/>
            <a:ext cx="201612" cy="227012"/>
            <a:chOff x="1824" y="1728"/>
            <a:chExt cx="1392" cy="1392"/>
          </a:xfrm>
        </p:grpSpPr>
        <p:sp>
          <p:nvSpPr>
            <p:cNvPr id="29740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1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6" name="Group 53"/>
          <p:cNvGrpSpPr>
            <a:grpSpLocks noChangeAspect="1"/>
          </p:cNvGrpSpPr>
          <p:nvPr/>
        </p:nvGrpSpPr>
        <p:grpSpPr bwMode="auto">
          <a:xfrm>
            <a:off x="4648201" y="2206625"/>
            <a:ext cx="201613" cy="230188"/>
            <a:chOff x="1824" y="1728"/>
            <a:chExt cx="1392" cy="1392"/>
          </a:xfrm>
        </p:grpSpPr>
        <p:sp>
          <p:nvSpPr>
            <p:cNvPr id="29738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9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7" name="Group 56"/>
          <p:cNvGrpSpPr>
            <a:grpSpLocks noChangeAspect="1"/>
          </p:cNvGrpSpPr>
          <p:nvPr/>
        </p:nvGrpSpPr>
        <p:grpSpPr bwMode="auto">
          <a:xfrm>
            <a:off x="3368675" y="3054351"/>
            <a:ext cx="203200" cy="227013"/>
            <a:chOff x="1824" y="1728"/>
            <a:chExt cx="1392" cy="1392"/>
          </a:xfrm>
        </p:grpSpPr>
        <p:sp>
          <p:nvSpPr>
            <p:cNvPr id="29736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7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8" name="Group 59"/>
          <p:cNvGrpSpPr>
            <a:grpSpLocks noChangeAspect="1"/>
          </p:cNvGrpSpPr>
          <p:nvPr/>
        </p:nvGrpSpPr>
        <p:grpSpPr bwMode="auto">
          <a:xfrm>
            <a:off x="3876675" y="2147888"/>
            <a:ext cx="203200" cy="228600"/>
            <a:chOff x="1824" y="1728"/>
            <a:chExt cx="1392" cy="1392"/>
          </a:xfrm>
        </p:grpSpPr>
        <p:sp>
          <p:nvSpPr>
            <p:cNvPr id="29734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5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9709" name="Picture 63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223964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10" name="Group 64"/>
          <p:cNvGrpSpPr>
            <a:grpSpLocks noChangeAspect="1"/>
          </p:cNvGrpSpPr>
          <p:nvPr/>
        </p:nvGrpSpPr>
        <p:grpSpPr bwMode="auto">
          <a:xfrm>
            <a:off x="8153401" y="1870075"/>
            <a:ext cx="201613" cy="228600"/>
            <a:chOff x="1824" y="1728"/>
            <a:chExt cx="1392" cy="1392"/>
          </a:xfrm>
        </p:grpSpPr>
        <p:sp>
          <p:nvSpPr>
            <p:cNvPr id="29732" name="Line 6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3" name="Line 6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1" name="Group 67"/>
          <p:cNvGrpSpPr>
            <a:grpSpLocks noChangeAspect="1"/>
          </p:cNvGrpSpPr>
          <p:nvPr/>
        </p:nvGrpSpPr>
        <p:grpSpPr bwMode="auto">
          <a:xfrm>
            <a:off x="8596313" y="1592264"/>
            <a:ext cx="201612" cy="230187"/>
            <a:chOff x="1824" y="1728"/>
            <a:chExt cx="1392" cy="1392"/>
          </a:xfrm>
        </p:grpSpPr>
        <p:sp>
          <p:nvSpPr>
            <p:cNvPr id="29730" name="Line 6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1" name="Line 6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2" name="Group 70"/>
          <p:cNvGrpSpPr>
            <a:grpSpLocks noChangeAspect="1"/>
          </p:cNvGrpSpPr>
          <p:nvPr/>
        </p:nvGrpSpPr>
        <p:grpSpPr bwMode="auto">
          <a:xfrm>
            <a:off x="9139238" y="1947864"/>
            <a:ext cx="201612" cy="230187"/>
            <a:chOff x="1824" y="1728"/>
            <a:chExt cx="1392" cy="1392"/>
          </a:xfrm>
        </p:grpSpPr>
        <p:sp>
          <p:nvSpPr>
            <p:cNvPr id="29728" name="Line 7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9" name="Line 7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3" name="Group 73"/>
          <p:cNvGrpSpPr>
            <a:grpSpLocks noChangeAspect="1"/>
          </p:cNvGrpSpPr>
          <p:nvPr/>
        </p:nvGrpSpPr>
        <p:grpSpPr bwMode="auto">
          <a:xfrm>
            <a:off x="8372476" y="2457450"/>
            <a:ext cx="201613" cy="230188"/>
            <a:chOff x="1824" y="1728"/>
            <a:chExt cx="1392" cy="1392"/>
          </a:xfrm>
        </p:grpSpPr>
        <p:sp>
          <p:nvSpPr>
            <p:cNvPr id="29726" name="Line 7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7" name="Line 7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4" name="Group 76"/>
          <p:cNvGrpSpPr>
            <a:grpSpLocks noChangeAspect="1"/>
          </p:cNvGrpSpPr>
          <p:nvPr/>
        </p:nvGrpSpPr>
        <p:grpSpPr bwMode="auto">
          <a:xfrm>
            <a:off x="8609013" y="2878138"/>
            <a:ext cx="201612" cy="228600"/>
            <a:chOff x="1824" y="1728"/>
            <a:chExt cx="1392" cy="1392"/>
          </a:xfrm>
        </p:grpSpPr>
        <p:sp>
          <p:nvSpPr>
            <p:cNvPr id="29724" name="Line 7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5" name="Line 7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5" name="Group 79"/>
          <p:cNvGrpSpPr>
            <a:grpSpLocks noChangeAspect="1"/>
          </p:cNvGrpSpPr>
          <p:nvPr/>
        </p:nvGrpSpPr>
        <p:grpSpPr bwMode="auto">
          <a:xfrm>
            <a:off x="9004301" y="3168650"/>
            <a:ext cx="201613" cy="230188"/>
            <a:chOff x="1824" y="1728"/>
            <a:chExt cx="1392" cy="1392"/>
          </a:xfrm>
        </p:grpSpPr>
        <p:sp>
          <p:nvSpPr>
            <p:cNvPr id="29722" name="Line 8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3" name="Line 8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6" name="Group 82"/>
          <p:cNvGrpSpPr>
            <a:grpSpLocks noChangeAspect="1"/>
          </p:cNvGrpSpPr>
          <p:nvPr/>
        </p:nvGrpSpPr>
        <p:grpSpPr bwMode="auto">
          <a:xfrm>
            <a:off x="9053513" y="2633663"/>
            <a:ext cx="201612" cy="228600"/>
            <a:chOff x="1824" y="1728"/>
            <a:chExt cx="1392" cy="1392"/>
          </a:xfrm>
        </p:grpSpPr>
        <p:sp>
          <p:nvSpPr>
            <p:cNvPr id="29720" name="Line 8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1" name="Line 8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9717" name="Line 85"/>
          <p:cNvSpPr>
            <a:spLocks noChangeShapeType="1"/>
          </p:cNvSpPr>
          <p:nvPr/>
        </p:nvSpPr>
        <p:spPr bwMode="auto">
          <a:xfrm>
            <a:off x="6040439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18" name="Text Box 107"/>
          <p:cNvSpPr txBox="1">
            <a:spLocks noChangeArrowheads="1"/>
          </p:cNvSpPr>
          <p:nvPr/>
        </p:nvSpPr>
        <p:spPr bwMode="auto">
          <a:xfrm>
            <a:off x="6130926" y="1749753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29719" name="Rectangle 10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61517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816748"/>
            <a:ext cx="102108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Need to compare </a:t>
            </a:r>
            <a:r>
              <a:rPr lang="en-US" sz="2800" i="1" dirty="0"/>
              <a:t>feature descriptors</a:t>
            </a:r>
            <a:r>
              <a:rPr lang="en-US" sz="2800" dirty="0"/>
              <a:t> of local patches surrounding interest points</a:t>
            </a:r>
            <a:endParaRPr lang="en-US" sz="2800" i="1" dirty="0"/>
          </a:p>
        </p:txBody>
      </p:sp>
      <p:pic>
        <p:nvPicPr>
          <p:cNvPr id="30724" name="Picture 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Group 5"/>
          <p:cNvGrpSpPr>
            <a:grpSpLocks noChangeAspect="1"/>
          </p:cNvGrpSpPr>
          <p:nvPr/>
        </p:nvGrpSpPr>
        <p:grpSpPr bwMode="auto">
          <a:xfrm>
            <a:off x="2795588" y="2786063"/>
            <a:ext cx="201612" cy="227012"/>
            <a:chOff x="1824" y="1728"/>
            <a:chExt cx="1392" cy="1392"/>
          </a:xfrm>
        </p:grpSpPr>
        <p:sp>
          <p:nvSpPr>
            <p:cNvPr id="30794" name="Line 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5" name="Line 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6" name="Group 8"/>
          <p:cNvGrpSpPr>
            <a:grpSpLocks noChangeAspect="1"/>
          </p:cNvGrpSpPr>
          <p:nvPr/>
        </p:nvGrpSpPr>
        <p:grpSpPr bwMode="auto">
          <a:xfrm>
            <a:off x="3913188" y="2905125"/>
            <a:ext cx="201612" cy="228600"/>
            <a:chOff x="1824" y="1728"/>
            <a:chExt cx="1392" cy="1392"/>
          </a:xfrm>
        </p:grpSpPr>
        <p:sp>
          <p:nvSpPr>
            <p:cNvPr id="30792" name="Line 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3" name="Line 1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7" name="Group 11"/>
          <p:cNvGrpSpPr>
            <a:grpSpLocks noChangeAspect="1"/>
          </p:cNvGrpSpPr>
          <p:nvPr/>
        </p:nvGrpSpPr>
        <p:grpSpPr bwMode="auto">
          <a:xfrm>
            <a:off x="3465513" y="2479676"/>
            <a:ext cx="203200" cy="227013"/>
            <a:chOff x="1824" y="1728"/>
            <a:chExt cx="1392" cy="1392"/>
          </a:xfrm>
        </p:grpSpPr>
        <p:sp>
          <p:nvSpPr>
            <p:cNvPr id="30790" name="Line 1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1" name="Line 1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8" name="Group 14"/>
          <p:cNvGrpSpPr>
            <a:grpSpLocks noChangeAspect="1"/>
          </p:cNvGrpSpPr>
          <p:nvPr/>
        </p:nvGrpSpPr>
        <p:grpSpPr bwMode="auto">
          <a:xfrm>
            <a:off x="3009900" y="2157413"/>
            <a:ext cx="203200" cy="228600"/>
            <a:chOff x="1824" y="1728"/>
            <a:chExt cx="1392" cy="1392"/>
          </a:xfrm>
        </p:grpSpPr>
        <p:sp>
          <p:nvSpPr>
            <p:cNvPr id="30788" name="Line 1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9" name="Line 1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9" name="Group 17"/>
          <p:cNvGrpSpPr>
            <a:grpSpLocks noChangeAspect="1"/>
          </p:cNvGrpSpPr>
          <p:nvPr/>
        </p:nvGrpSpPr>
        <p:grpSpPr bwMode="auto">
          <a:xfrm>
            <a:off x="4508501" y="2870201"/>
            <a:ext cx="201613" cy="227013"/>
            <a:chOff x="1824" y="1728"/>
            <a:chExt cx="1392" cy="1392"/>
          </a:xfrm>
        </p:grpSpPr>
        <p:sp>
          <p:nvSpPr>
            <p:cNvPr id="30786" name="Line 1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7" name="Line 1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0" name="Group 20"/>
          <p:cNvGrpSpPr>
            <a:grpSpLocks noChangeAspect="1"/>
          </p:cNvGrpSpPr>
          <p:nvPr/>
        </p:nvGrpSpPr>
        <p:grpSpPr bwMode="auto">
          <a:xfrm>
            <a:off x="4322763" y="1766888"/>
            <a:ext cx="201612" cy="227012"/>
            <a:chOff x="1824" y="1728"/>
            <a:chExt cx="1392" cy="1392"/>
          </a:xfrm>
        </p:grpSpPr>
        <p:sp>
          <p:nvSpPr>
            <p:cNvPr id="30784" name="Line 2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5" name="Line 2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1" name="Group 23"/>
          <p:cNvGrpSpPr>
            <a:grpSpLocks noChangeAspect="1"/>
          </p:cNvGrpSpPr>
          <p:nvPr/>
        </p:nvGrpSpPr>
        <p:grpSpPr bwMode="auto">
          <a:xfrm>
            <a:off x="4648201" y="2206625"/>
            <a:ext cx="201613" cy="230188"/>
            <a:chOff x="1824" y="1728"/>
            <a:chExt cx="1392" cy="1392"/>
          </a:xfrm>
        </p:grpSpPr>
        <p:sp>
          <p:nvSpPr>
            <p:cNvPr id="30782" name="Line 2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3" name="Line 2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2" name="Group 26"/>
          <p:cNvGrpSpPr>
            <a:grpSpLocks noChangeAspect="1"/>
          </p:cNvGrpSpPr>
          <p:nvPr/>
        </p:nvGrpSpPr>
        <p:grpSpPr bwMode="auto">
          <a:xfrm>
            <a:off x="3368675" y="3054351"/>
            <a:ext cx="203200" cy="227013"/>
            <a:chOff x="1824" y="1728"/>
            <a:chExt cx="1392" cy="1392"/>
          </a:xfrm>
        </p:grpSpPr>
        <p:sp>
          <p:nvSpPr>
            <p:cNvPr id="30780" name="Line 2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1" name="Line 2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3" name="Group 29"/>
          <p:cNvGrpSpPr>
            <a:grpSpLocks noChangeAspect="1"/>
          </p:cNvGrpSpPr>
          <p:nvPr/>
        </p:nvGrpSpPr>
        <p:grpSpPr bwMode="auto">
          <a:xfrm>
            <a:off x="3876675" y="2147888"/>
            <a:ext cx="203200" cy="228600"/>
            <a:chOff x="1824" y="1728"/>
            <a:chExt cx="1392" cy="1392"/>
          </a:xfrm>
        </p:grpSpPr>
        <p:sp>
          <p:nvSpPr>
            <p:cNvPr id="30778" name="Line 3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9" name="Line 3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734" name="Picture 32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223964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35" name="Group 33"/>
          <p:cNvGrpSpPr>
            <a:grpSpLocks noChangeAspect="1"/>
          </p:cNvGrpSpPr>
          <p:nvPr/>
        </p:nvGrpSpPr>
        <p:grpSpPr bwMode="auto">
          <a:xfrm>
            <a:off x="8153401" y="1870075"/>
            <a:ext cx="201613" cy="228600"/>
            <a:chOff x="1824" y="1728"/>
            <a:chExt cx="1392" cy="1392"/>
          </a:xfrm>
        </p:grpSpPr>
        <p:sp>
          <p:nvSpPr>
            <p:cNvPr id="30776" name="Line 3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7" name="Line 3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6" name="Group 36"/>
          <p:cNvGrpSpPr>
            <a:grpSpLocks noChangeAspect="1"/>
          </p:cNvGrpSpPr>
          <p:nvPr/>
        </p:nvGrpSpPr>
        <p:grpSpPr bwMode="auto">
          <a:xfrm>
            <a:off x="8596313" y="1592264"/>
            <a:ext cx="201612" cy="230187"/>
            <a:chOff x="1824" y="1728"/>
            <a:chExt cx="1392" cy="1392"/>
          </a:xfrm>
        </p:grpSpPr>
        <p:sp>
          <p:nvSpPr>
            <p:cNvPr id="30774" name="Line 3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5" name="Line 3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7" name="Group 39"/>
          <p:cNvGrpSpPr>
            <a:grpSpLocks noChangeAspect="1"/>
          </p:cNvGrpSpPr>
          <p:nvPr/>
        </p:nvGrpSpPr>
        <p:grpSpPr bwMode="auto">
          <a:xfrm>
            <a:off x="9139238" y="1947864"/>
            <a:ext cx="201612" cy="230187"/>
            <a:chOff x="1824" y="1728"/>
            <a:chExt cx="1392" cy="1392"/>
          </a:xfrm>
        </p:grpSpPr>
        <p:sp>
          <p:nvSpPr>
            <p:cNvPr id="30772" name="Line 4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3" name="Line 4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8" name="Group 42"/>
          <p:cNvGrpSpPr>
            <a:grpSpLocks noChangeAspect="1"/>
          </p:cNvGrpSpPr>
          <p:nvPr/>
        </p:nvGrpSpPr>
        <p:grpSpPr bwMode="auto">
          <a:xfrm>
            <a:off x="8372476" y="2457450"/>
            <a:ext cx="201613" cy="230188"/>
            <a:chOff x="1824" y="1728"/>
            <a:chExt cx="1392" cy="1392"/>
          </a:xfrm>
        </p:grpSpPr>
        <p:sp>
          <p:nvSpPr>
            <p:cNvPr id="30770" name="Line 4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1" name="Line 4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9" name="Group 45"/>
          <p:cNvGrpSpPr>
            <a:grpSpLocks noChangeAspect="1"/>
          </p:cNvGrpSpPr>
          <p:nvPr/>
        </p:nvGrpSpPr>
        <p:grpSpPr bwMode="auto">
          <a:xfrm>
            <a:off x="8609013" y="2878138"/>
            <a:ext cx="201612" cy="228600"/>
            <a:chOff x="1824" y="1728"/>
            <a:chExt cx="1392" cy="1392"/>
          </a:xfrm>
        </p:grpSpPr>
        <p:sp>
          <p:nvSpPr>
            <p:cNvPr id="30768" name="Line 4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9" name="Line 4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0" name="Group 48"/>
          <p:cNvGrpSpPr>
            <a:grpSpLocks noChangeAspect="1"/>
          </p:cNvGrpSpPr>
          <p:nvPr/>
        </p:nvGrpSpPr>
        <p:grpSpPr bwMode="auto">
          <a:xfrm>
            <a:off x="9004301" y="3168650"/>
            <a:ext cx="201613" cy="230188"/>
            <a:chOff x="1824" y="1728"/>
            <a:chExt cx="1392" cy="1392"/>
          </a:xfrm>
        </p:grpSpPr>
        <p:sp>
          <p:nvSpPr>
            <p:cNvPr id="30766" name="Line 4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7" name="Line 5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1" name="Group 51"/>
          <p:cNvGrpSpPr>
            <a:grpSpLocks noChangeAspect="1"/>
          </p:cNvGrpSpPr>
          <p:nvPr/>
        </p:nvGrpSpPr>
        <p:grpSpPr bwMode="auto">
          <a:xfrm>
            <a:off x="9053513" y="2633663"/>
            <a:ext cx="201612" cy="228600"/>
            <a:chOff x="1824" y="1728"/>
            <a:chExt cx="1392" cy="1392"/>
          </a:xfrm>
        </p:grpSpPr>
        <p:sp>
          <p:nvSpPr>
            <p:cNvPr id="30764" name="Line 5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5" name="Line 5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0742" name="Line 54"/>
          <p:cNvSpPr>
            <a:spLocks noChangeShapeType="1"/>
          </p:cNvSpPr>
          <p:nvPr/>
        </p:nvSpPr>
        <p:spPr bwMode="auto">
          <a:xfrm>
            <a:off x="6040439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0743" name="Group 55"/>
          <p:cNvGrpSpPr>
            <a:grpSpLocks/>
          </p:cNvGrpSpPr>
          <p:nvPr/>
        </p:nvGrpSpPr>
        <p:grpSpPr bwMode="auto">
          <a:xfrm>
            <a:off x="2946400" y="3910014"/>
            <a:ext cx="882650" cy="1006475"/>
            <a:chOff x="2734" y="1800"/>
            <a:chExt cx="432" cy="439"/>
          </a:xfrm>
        </p:grpSpPr>
        <p:sp>
          <p:nvSpPr>
            <p:cNvPr id="30758" name="Line 56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9" name="Line 57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0" name="Line 58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1" name="Line 59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2" name="Line 60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3" name="Rectangle 61"/>
            <p:cNvSpPr>
              <a:spLocks noChangeArrowheads="1"/>
            </p:cNvSpPr>
            <p:nvPr/>
          </p:nvSpPr>
          <p:spPr bwMode="auto">
            <a:xfrm>
              <a:off x="2734" y="1800"/>
              <a:ext cx="432" cy="4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grpSp>
        <p:nvGrpSpPr>
          <p:cNvPr id="30744" name="Group 62"/>
          <p:cNvGrpSpPr>
            <a:grpSpLocks/>
          </p:cNvGrpSpPr>
          <p:nvPr/>
        </p:nvGrpSpPr>
        <p:grpSpPr bwMode="auto">
          <a:xfrm>
            <a:off x="8311249" y="3907011"/>
            <a:ext cx="890804" cy="1016359"/>
            <a:chOff x="2732" y="1799"/>
            <a:chExt cx="437" cy="443"/>
          </a:xfrm>
        </p:grpSpPr>
        <p:sp>
          <p:nvSpPr>
            <p:cNvPr id="30752" name="Line 63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3" name="Line 64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4" name="Line 65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5" name="Line 66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6" name="Line 67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7" name="Rectangle 68"/>
            <p:cNvSpPr>
              <a:spLocks noChangeArrowheads="1"/>
            </p:cNvSpPr>
            <p:nvPr/>
          </p:nvSpPr>
          <p:spPr bwMode="auto">
            <a:xfrm>
              <a:off x="2732" y="1799"/>
              <a:ext cx="437" cy="44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sp>
        <p:nvSpPr>
          <p:cNvPr id="30745" name="Freeform 69"/>
          <p:cNvSpPr>
            <a:spLocks/>
          </p:cNvSpPr>
          <p:nvPr/>
        </p:nvSpPr>
        <p:spPr bwMode="auto">
          <a:xfrm>
            <a:off x="3465514" y="3337868"/>
            <a:ext cx="184731" cy="461665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6" name="Freeform 70"/>
          <p:cNvSpPr>
            <a:spLocks/>
          </p:cNvSpPr>
          <p:nvPr/>
        </p:nvSpPr>
        <p:spPr bwMode="auto">
          <a:xfrm>
            <a:off x="9105901" y="3443437"/>
            <a:ext cx="184731" cy="461665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7" name="Text Box 71"/>
          <p:cNvSpPr txBox="1">
            <a:spLocks noChangeArrowheads="1"/>
          </p:cNvSpPr>
          <p:nvPr/>
        </p:nvSpPr>
        <p:spPr bwMode="auto">
          <a:xfrm>
            <a:off x="6074008" y="4165104"/>
            <a:ext cx="575799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/>
              <a:t>=</a:t>
            </a:r>
            <a:endParaRPr lang="en-US" b="0"/>
          </a:p>
        </p:txBody>
      </p:sp>
      <p:sp>
        <p:nvSpPr>
          <p:cNvPr id="30748" name="Text Box 72"/>
          <p:cNvSpPr txBox="1">
            <a:spLocks noChangeArrowheads="1"/>
          </p:cNvSpPr>
          <p:nvPr/>
        </p:nvSpPr>
        <p:spPr bwMode="auto">
          <a:xfrm>
            <a:off x="6115051" y="3924628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30749" name="Text Box 73"/>
          <p:cNvSpPr txBox="1">
            <a:spLocks noChangeArrowheads="1"/>
          </p:cNvSpPr>
          <p:nvPr/>
        </p:nvSpPr>
        <p:spPr bwMode="auto">
          <a:xfrm>
            <a:off x="2774950" y="497840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0" name="Text Box 74"/>
          <p:cNvSpPr txBox="1">
            <a:spLocks noChangeArrowheads="1"/>
          </p:cNvSpPr>
          <p:nvPr/>
        </p:nvSpPr>
        <p:spPr bwMode="auto">
          <a:xfrm>
            <a:off x="8153400" y="499745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1" name="Text Box 75"/>
          <p:cNvSpPr txBox="1">
            <a:spLocks noChangeArrowheads="1"/>
          </p:cNvSpPr>
          <p:nvPr/>
        </p:nvSpPr>
        <p:spPr bwMode="auto">
          <a:xfrm>
            <a:off x="6130926" y="1749753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4274771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Recall: feature detection vs. feature description</a:t>
            </a:r>
          </a:p>
        </p:txBody>
      </p:sp>
      <p:pic>
        <p:nvPicPr>
          <p:cNvPr id="17" name="Picture 4" descr="sift-f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7852" y="2209800"/>
            <a:ext cx="842534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2581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feature descriptors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Simplest descriptor: vector of raw intensity values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How to compare two such vectors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1"/>
                <a:r>
                  <a:rPr lang="en-US" sz="2400" b="1" dirty="0"/>
                  <a:t>Sum of squared differences</a:t>
                </a:r>
                <a:r>
                  <a:rPr lang="en-US" sz="2400" dirty="0"/>
                  <a:t> (SSD):</a:t>
                </a:r>
                <a:br>
                  <a:rPr lang="en-US" sz="2400" dirty="0"/>
                </a:b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SSD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b="1" dirty="0"/>
                  <a:t>Normalized correlation</a:t>
                </a:r>
                <a:r>
                  <a:rPr lang="en-US" sz="2400" dirty="0"/>
                  <a:t>: dot product between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normalized to have zero mean and unit norm:</a:t>
                </a:r>
              </a:p>
              <a:p>
                <a:pPr marL="457200" lvl="1" indent="0">
                  <a:buNone/>
                </a:pPr>
                <a:br>
                  <a:rPr lang="en-US" sz="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e>
                                          </m:acc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𝒗</m:t>
                                              </m:r>
                                            </m:e>
                                          </m:acc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dirty="0"/>
                  <a:t>Why would we prefer normalized correlation over SSD?</a:t>
                </a:r>
              </a:p>
            </p:txBody>
          </p:sp>
        </mc:Choice>
        <mc:Fallback xmlns="">
          <p:sp>
            <p:nvSpPr>
              <p:cNvPr id="81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123" b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3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Disadvantage of intensity vectors as descriptors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Small deformations can affect the matching score a lot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2838450"/>
            <a:ext cx="78009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014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2663" y="3705224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771" name="Rectangle 5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Descriptor computation:</a:t>
                </a:r>
              </a:p>
              <a:p>
                <a:pPr lvl="1"/>
                <a:r>
                  <a:rPr lang="en-US" sz="2400" dirty="0"/>
                  <a:t>Divide patch into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sub-patches</a:t>
                </a:r>
              </a:p>
              <a:p>
                <a:pPr lvl="1"/>
                <a:r>
                  <a:rPr lang="en-US" sz="2400" dirty="0"/>
                  <a:t>Compute histogram of gradient orientations (8 reference angles) inside each sub-patch</a:t>
                </a:r>
              </a:p>
              <a:p>
                <a:pPr lvl="1"/>
                <a:r>
                  <a:rPr lang="en-US" sz="2400" dirty="0"/>
                  <a:t>Resulting descriptor: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×8=128</m:t>
                    </m:r>
                  </m:oMath>
                </a14:m>
                <a:r>
                  <a:rPr lang="en-US" sz="2400" dirty="0"/>
                  <a:t> dimensions</a:t>
                </a:r>
              </a:p>
            </p:txBody>
          </p:sp>
        </mc:Choice>
        <mc:Fallback xmlns="">
          <p:sp>
            <p:nvSpPr>
              <p:cNvPr id="32771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pic>
        <p:nvPicPr>
          <p:cNvPr id="32773" name="Picture 7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733798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84586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30217"/>
              </p:ext>
            </p:extLst>
          </p:nvPr>
        </p:nvGraphicFramePr>
        <p:xfrm>
          <a:off x="3522664" y="3727449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801" name="AutoShape 38"/>
          <p:cNvSpPr>
            <a:spLocks noChangeArrowheads="1"/>
          </p:cNvSpPr>
          <p:nvPr/>
        </p:nvSpPr>
        <p:spPr bwMode="auto">
          <a:xfrm>
            <a:off x="5791201" y="4343398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7DD952C-2080-BD49-9701-693088857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6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397147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Large-scale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Inverted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Vocabulary trees</a:t>
            </a:r>
          </a:p>
        </p:txBody>
      </p:sp>
    </p:spTree>
    <p:extLst>
      <p:ext uri="{BB962C8B-B14F-4D97-AF65-F5344CB8AC3E}">
        <p14:creationId xmlns:p14="http://schemas.microsoft.com/office/powerpoint/2010/main" val="7841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Descriptor computation:</a:t>
                </a:r>
              </a:p>
              <a:p>
                <a:pPr lvl="1"/>
                <a:r>
                  <a:rPr lang="en-US" sz="2400" dirty="0"/>
                  <a:t>Divide patch into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sub-patches</a:t>
                </a:r>
              </a:p>
              <a:p>
                <a:pPr lvl="1"/>
                <a:r>
                  <a:rPr lang="en-US" sz="2400" dirty="0"/>
                  <a:t>Compute histogram of gradient orientations (8 reference angles) inside each sub-patch</a:t>
                </a:r>
              </a:p>
              <a:p>
                <a:pPr lvl="1"/>
                <a:r>
                  <a:rPr lang="en-US" sz="2400" dirty="0"/>
                  <a:t>Resulting descriptor: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8=128</m:t>
                    </m:r>
                  </m:oMath>
                </a14:m>
                <a:r>
                  <a:rPr lang="en-US" sz="2400" dirty="0"/>
                  <a:t> dimensions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Tx/>
                  <a:buChar char="•"/>
                </a:pPr>
                <a:r>
                  <a:rPr lang="en-US" altLang="ko-KR" sz="2800" dirty="0">
                    <a:ea typeface="굴림" pitchFamily="34" charset="-127"/>
                  </a:rPr>
                  <a:t>What are the advantages of SIFT descriptor over raw pixel values?</a:t>
                </a:r>
                <a:endParaRPr lang="en-US" sz="2800" dirty="0"/>
              </a:p>
              <a:p>
                <a:pPr lvl="1"/>
                <a:r>
                  <a:rPr lang="en-US" altLang="ko-KR" sz="2400" dirty="0">
                    <a:ea typeface="굴림" pitchFamily="34" charset="-127"/>
                  </a:rPr>
                  <a:t>Gradients are less sensitive to illumination change</a:t>
                </a:r>
              </a:p>
              <a:p>
                <a:pPr lvl="1"/>
                <a:r>
                  <a:rPr lang="en-US" sz="2400" dirty="0"/>
                  <a:t>Pooling of gradients over the sub-patches achieves robustness to small shifts, but still preserves some spatial information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379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28E4CF0-B0B7-6E4B-AB34-34FFB7497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3470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 l="11906" t="10825" r="12073" b="10780"/>
          <a:stretch>
            <a:fillRect/>
          </a:stretch>
        </p:blipFill>
        <p:spPr bwMode="auto">
          <a:xfrm>
            <a:off x="3200401" y="2441576"/>
            <a:ext cx="25177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 cstate="print"/>
          <a:srcRect l="12590" t="9528" r="12910" b="9253"/>
          <a:stretch>
            <a:fillRect/>
          </a:stretch>
        </p:blipFill>
        <p:spPr bwMode="auto">
          <a:xfrm>
            <a:off x="6581776" y="2438400"/>
            <a:ext cx="25622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5791200" y="3700463"/>
            <a:ext cx="681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948363" y="3059113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82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For each patch in one image, find a short list of patches in the other image that could match it based solely on appearance</a:t>
            </a:r>
          </a:p>
        </p:txBody>
      </p:sp>
    </p:spTree>
    <p:extLst>
      <p:ext uri="{BB962C8B-B14F-4D97-AF65-F5344CB8AC3E}">
        <p14:creationId xmlns:p14="http://schemas.microsoft.com/office/powerpoint/2010/main" val="1045320117"/>
      </p:ext>
    </p:extLst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Rejection of ambiguous matches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8453"/>
            <a:ext cx="9067800" cy="33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1216" y="6553201"/>
            <a:ext cx="159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latin typeface="+mn-lt"/>
              </a:rPr>
              <a:t>Source: Y. Furukawa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B0EF7-BE6F-824A-9E9A-19102EE1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1036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800" b="0" kern="0" dirty="0"/>
              <a:t>How can we tell which putative matches are more reliable?</a:t>
            </a:r>
          </a:p>
          <a:p>
            <a:pPr>
              <a:buFontTx/>
              <a:buChar char="•"/>
            </a:pPr>
            <a:r>
              <a:rPr lang="en-US" sz="2800" b="0" kern="0" dirty="0"/>
              <a:t>Heuristic: compare distance of </a:t>
            </a:r>
            <a:r>
              <a:rPr lang="en-US" sz="2800" b="1" kern="0" dirty="0"/>
              <a:t>nearest</a:t>
            </a:r>
            <a:r>
              <a:rPr lang="en-US" sz="2800" b="0" kern="0" dirty="0"/>
              <a:t> neighbor to that of </a:t>
            </a:r>
            <a:r>
              <a:rPr lang="en-US" sz="2800" b="1" kern="0" dirty="0"/>
              <a:t>second</a:t>
            </a:r>
            <a:r>
              <a:rPr lang="en-US" sz="2800" b="0" kern="0" dirty="0"/>
              <a:t> </a:t>
            </a:r>
            <a:r>
              <a:rPr lang="en-US" sz="2800" kern="0" dirty="0"/>
              <a:t>nearest</a:t>
            </a:r>
            <a:r>
              <a:rPr lang="en-US" sz="2800" b="0" kern="0" dirty="0"/>
              <a:t> neighbor</a:t>
            </a:r>
          </a:p>
          <a:p>
            <a:pPr marL="457200" lvl="1" indent="0">
              <a:buNone/>
            </a:pP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5756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Rejection of ambiguous matches</a:t>
            </a:r>
            <a:endParaRPr lang="en-US" dirty="0"/>
          </a:p>
        </p:txBody>
      </p:sp>
      <p:pic>
        <p:nvPicPr>
          <p:cNvPr id="35843" name="Picture 4" descr="plot-p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425825"/>
            <a:ext cx="38862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2514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How can we tell which putative matches are more reliable?</a:t>
            </a:r>
          </a:p>
          <a:p>
            <a:pPr>
              <a:buFontTx/>
              <a:buChar char="•"/>
            </a:pPr>
            <a:r>
              <a:rPr lang="en-US" sz="2800" dirty="0"/>
              <a:t>Heuristic: compare distance of </a:t>
            </a:r>
            <a:r>
              <a:rPr lang="en-US" sz="2800" b="1" dirty="0"/>
              <a:t>nearest</a:t>
            </a:r>
            <a:r>
              <a:rPr lang="en-US" sz="2800" dirty="0"/>
              <a:t> neighbor to that of </a:t>
            </a:r>
            <a:r>
              <a:rPr lang="en-US" sz="2800" b="1" dirty="0"/>
              <a:t>second</a:t>
            </a:r>
            <a:r>
              <a:rPr lang="en-US" sz="2800" dirty="0"/>
              <a:t> </a:t>
            </a:r>
            <a:r>
              <a:rPr lang="en-US" sz="2800" b="1" dirty="0"/>
              <a:t>nearest </a:t>
            </a:r>
            <a:r>
              <a:rPr lang="en-US" sz="2800" dirty="0"/>
              <a:t>neighbor</a:t>
            </a:r>
          </a:p>
          <a:p>
            <a:pPr lvl="1"/>
            <a:r>
              <a:rPr lang="en-US" sz="2400" dirty="0"/>
              <a:t>Ratio of closest distance to second-closest distance will be </a:t>
            </a:r>
            <a:r>
              <a:rPr lang="en-US" sz="2400" dirty="0">
                <a:solidFill>
                  <a:srgbClr val="C00000"/>
                </a:solidFill>
              </a:rPr>
              <a:t>high</a:t>
            </a:r>
            <a:r>
              <a:rPr lang="en-US" sz="2400" dirty="0"/>
              <a:t> for features that are </a:t>
            </a:r>
            <a:r>
              <a:rPr lang="en-US" sz="2400" dirty="0">
                <a:solidFill>
                  <a:srgbClr val="C00000"/>
                </a:solidFill>
              </a:rPr>
              <a:t>not</a:t>
            </a:r>
            <a:r>
              <a:rPr lang="en-US" sz="2400" dirty="0"/>
              <a:t> distinctive</a:t>
            </a:r>
            <a:endParaRPr lang="en-US" altLang="ko-KR" sz="2400" dirty="0">
              <a:ea typeface="굴림" pitchFamily="34" charset="-127"/>
            </a:endParaRPr>
          </a:p>
          <a:p>
            <a:pPr lvl="1"/>
            <a:endParaRPr lang="en-US" dirty="0"/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6553200" y="4321314"/>
            <a:ext cx="396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b="0" dirty="0">
                <a:latin typeface="Arial" pitchFamily="34" charset="0"/>
                <a:cs typeface="Arial" pitchFamily="34" charset="0"/>
              </a:rPr>
              <a:t>Threshold of 0.8 found to provide good separation</a:t>
            </a:r>
          </a:p>
        </p:txBody>
      </p:sp>
    </p:spTree>
    <p:extLst>
      <p:ext uri="{BB962C8B-B14F-4D97-AF65-F5344CB8AC3E}">
        <p14:creationId xmlns:p14="http://schemas.microsoft.com/office/powerpoint/2010/main" val="185417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uiExpand="1" build="p"/>
      <p:bldP spid="35845" grpId="0"/>
      <p:bldP spid="3584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alignment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Even after filtering out ambiguous matches, the set of putative matches still contains a very high percentage of outliers</a:t>
            </a:r>
            <a:br>
              <a:rPr lang="en-US" dirty="0"/>
            </a:br>
            <a:endParaRPr lang="en-US" dirty="0"/>
          </a:p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Solution: RANSAC</a:t>
            </a:r>
          </a:p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RANSAC loop: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Randomly select a </a:t>
            </a:r>
            <a:r>
              <a:rPr lang="en-US" sz="2400" i="1" dirty="0"/>
              <a:t>seed group</a:t>
            </a:r>
            <a:r>
              <a:rPr lang="en-US" sz="2400" dirty="0"/>
              <a:t> of matches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Compute transformation from seed group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Find </a:t>
            </a:r>
            <a:r>
              <a:rPr lang="en-US" sz="2400" i="1" dirty="0"/>
              <a:t>inliers </a:t>
            </a:r>
            <a:r>
              <a:rPr lang="en-US" sz="2400" dirty="0"/>
              <a:t>to this transformation 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If the number of inliers is sufficiently large, re-compute least-squares estimate of transformation on all of the inliers</a:t>
            </a:r>
            <a:endParaRPr lang="en-US" dirty="0"/>
          </a:p>
          <a:p>
            <a:pPr marL="533400" indent="-533400">
              <a:buFont typeface="Arial" panose="020B0604020202020204" pitchFamily="34" charset="0"/>
              <a:buChar char="•"/>
            </a:pPr>
            <a:r>
              <a:rPr lang="en-US" dirty="0"/>
              <a:t>At the end, keep the transformation with the largest number of inliers</a:t>
            </a:r>
          </a:p>
        </p:txBody>
      </p:sp>
    </p:spTree>
    <p:extLst>
      <p:ext uri="{BB962C8B-B14F-4D97-AF65-F5344CB8AC3E}">
        <p14:creationId xmlns:p14="http://schemas.microsoft.com/office/powerpoint/2010/main" val="3130704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Putative matches</a:t>
            </a:r>
          </a:p>
        </p:txBody>
      </p:sp>
    </p:spTree>
    <p:extLst>
      <p:ext uri="{BB962C8B-B14F-4D97-AF65-F5344CB8AC3E}">
        <p14:creationId xmlns:p14="http://schemas.microsoft.com/office/powerpoint/2010/main" val="2414337490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</a:t>
            </a:r>
            <a:r>
              <a:rPr lang="en-US" b="0" i="1"/>
              <a:t>one</a:t>
            </a:r>
            <a:r>
              <a:rPr lang="en-US" b="0"/>
              <a:t> match, count </a:t>
            </a:r>
            <a:r>
              <a:rPr lang="en-US" b="0" i="1"/>
              <a:t>inliers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444294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</a:t>
            </a:r>
            <a:r>
              <a:rPr lang="en-US" b="0" i="1"/>
              <a:t>one</a:t>
            </a:r>
            <a:r>
              <a:rPr lang="en-US" b="0"/>
              <a:t> match, count </a:t>
            </a:r>
            <a:r>
              <a:rPr lang="en-US" b="0" i="1"/>
              <a:t>inliers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428665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translation with the most inliers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5334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19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7AEE-3729-CA48-958C-9B5A216B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to RANSAC: Voting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98083-BAC6-3A45-881E-0FDC93971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 single SIFT match can vote for translation, rotation, and scale parameters of a transformation between two images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Votes are accumulated in a 4D coarsely discretized parameter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Clusters of matches falling into the same bin undergo a more precise verification procedure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E3CF1BD-E7F6-BE4B-B6C8-C6D4E8D5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12468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2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pic>
        <p:nvPicPr>
          <p:cNvPr id="11" name="Picture 4" descr="sift-feat">
            <a:extLst>
              <a:ext uri="{FF2B5EF4-FFF2-40B4-BE49-F238E27FC236}">
                <a16:creationId xmlns:a16="http://schemas.microsoft.com/office/drawing/2014/main" id="{E7111A76-D336-8C4F-8462-06CBFA05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86543"/>
            <a:ext cx="8077200" cy="321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2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Panorama stitching</a:t>
            </a:r>
          </a:p>
        </p:txBody>
      </p:sp>
      <p:grpSp>
        <p:nvGrpSpPr>
          <p:cNvPr id="1028" name="Group 19"/>
          <p:cNvGrpSpPr>
            <a:grpSpLocks/>
          </p:cNvGrpSpPr>
          <p:nvPr/>
        </p:nvGrpSpPr>
        <p:grpSpPr bwMode="auto">
          <a:xfrm>
            <a:off x="2286000" y="1143000"/>
            <a:ext cx="7620000" cy="1524000"/>
            <a:chOff x="144" y="624"/>
            <a:chExt cx="5520" cy="1092"/>
          </a:xfrm>
        </p:grpSpPr>
        <p:pic>
          <p:nvPicPr>
            <p:cNvPr id="1032" name="Picture 13" descr="homograph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624"/>
              <a:ext cx="2184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14" descr="imag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624"/>
              <a:ext cx="1496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5" descr="imag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9" y="624"/>
              <a:ext cx="1497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AutoShape 18"/>
            <p:cNvSpPr>
              <a:spLocks noChangeArrowheads="1"/>
            </p:cNvSpPr>
            <p:nvPr/>
          </p:nvSpPr>
          <p:spPr bwMode="auto">
            <a:xfrm>
              <a:off x="3096" y="960"/>
              <a:ext cx="456" cy="336"/>
            </a:xfrm>
            <a:prstGeom prst="rightArrow">
              <a:avLst>
                <a:gd name="adj1" fmla="val 50000"/>
                <a:gd name="adj2" fmla="val 339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971800"/>
            <a:ext cx="39985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6443246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  <a:hlinkClick r:id="rId7"/>
              </a:rPr>
              <a:t>http://</a:t>
            </a:r>
            <a:r>
              <a:rPr lang="en-US" sz="1600" b="0" dirty="0" err="1">
                <a:latin typeface="+mn-lt"/>
                <a:hlinkClick r:id="rId7"/>
              </a:rPr>
              <a:t>matthewalunbrown.com</a:t>
            </a:r>
            <a:r>
              <a:rPr lang="en-US" sz="1600" b="0" dirty="0">
                <a:latin typeface="+mn-lt"/>
                <a:hlinkClick r:id="rId7"/>
              </a:rPr>
              <a:t>/</a:t>
            </a:r>
            <a:r>
              <a:rPr lang="en-US" sz="1600" b="0" dirty="0" err="1">
                <a:latin typeface="+mn-lt"/>
                <a:hlinkClick r:id="rId7"/>
              </a:rPr>
              <a:t>autostitch</a:t>
            </a:r>
            <a:r>
              <a:rPr lang="en-US" sz="1600" b="0" dirty="0">
                <a:latin typeface="+mn-lt"/>
                <a:hlinkClick r:id="rId7"/>
              </a:rPr>
              <a:t>/</a:t>
            </a:r>
            <a:r>
              <a:rPr lang="en-US" sz="1600" b="0" dirty="0" err="1">
                <a:latin typeface="+mn-lt"/>
                <a:hlinkClick r:id="rId7"/>
              </a:rPr>
              <a:t>autostitch.html</a:t>
            </a:r>
            <a:endParaRPr lang="en-US" sz="1600" b="0" dirty="0">
              <a:latin typeface="+mn-l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90E-F6FD-E264-3099-B6776E9A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strategies if you don’t know correspondence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08342-73AB-B5E6-D620-8349EC27C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Iterated closest points:</a:t>
            </a:r>
          </a:p>
          <a:p>
            <a:r>
              <a:rPr lang="en-US" dirty="0"/>
              <a:t>	Start with some transformation</a:t>
            </a:r>
          </a:p>
          <a:p>
            <a:r>
              <a:rPr lang="en-US" dirty="0"/>
              <a:t>    Iterate: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each point in transformed source, find nearest neighbor in target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Reestimate</a:t>
            </a:r>
            <a:r>
              <a:rPr lang="en-US" dirty="0"/>
              <a:t> transformation using those correspondences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Apply new transform to transformed source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r>
              <a:rPr lang="en-US" dirty="0"/>
              <a:t>		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27206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90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So far, we’ve assumed that we are given a set of correspondences between the two images we want to align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What if there are outliers?</a:t>
            </a:r>
          </a:p>
        </p:txBody>
      </p:sp>
      <p:graphicFrame>
        <p:nvGraphicFramePr>
          <p:cNvPr id="4" name="Object 33"/>
          <p:cNvGraphicFramePr>
            <a:graphicFrameLocks noChangeAspect="1"/>
          </p:cNvGraphicFramePr>
          <p:nvPr/>
        </p:nvGraphicFramePr>
        <p:xfrm>
          <a:off x="7319092" y="35401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7200" imgH="228600" progId="Equation.3">
                  <p:embed/>
                </p:oleObj>
              </mc:Choice>
              <mc:Fallback>
                <p:oleObj name="Equation" r:id="rId3" imgW="457200" imgH="228600" progId="Equation.3">
                  <p:embed/>
                  <p:pic>
                    <p:nvPicPr>
                      <p:cNvPr id="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092" y="35401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17"/>
          <p:cNvSpPr>
            <a:spLocks noChangeShapeType="1"/>
          </p:cNvSpPr>
          <p:nvPr/>
        </p:nvSpPr>
        <p:spPr bwMode="auto">
          <a:xfrm flipV="1">
            <a:off x="5871292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356692" y="3276601"/>
            <a:ext cx="2241550" cy="2320925"/>
            <a:chOff x="3052" y="698"/>
            <a:chExt cx="1412" cy="1462"/>
          </a:xfrm>
        </p:grpSpPr>
        <p:sp>
          <p:nvSpPr>
            <p:cNvPr id="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7090492" y="3540126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7"/>
          <p:cNvSpPr>
            <a:spLocks noChangeAspect="1" noChangeArrowheads="1"/>
          </p:cNvSpPr>
          <p:nvPr/>
        </p:nvSpPr>
        <p:spPr bwMode="auto">
          <a:xfrm>
            <a:off x="7962030" y="3878263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8"/>
          <p:cNvSpPr>
            <a:spLocks noChangeAspect="1" noChangeArrowheads="1"/>
          </p:cNvSpPr>
          <p:nvPr/>
        </p:nvSpPr>
        <p:spPr bwMode="auto">
          <a:xfrm>
            <a:off x="7960443" y="5021263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9"/>
          <p:cNvSpPr>
            <a:spLocks noChangeAspect="1" noChangeArrowheads="1"/>
          </p:cNvSpPr>
          <p:nvPr/>
        </p:nvSpPr>
        <p:spPr bwMode="auto">
          <a:xfrm>
            <a:off x="7579443" y="4598988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30"/>
          <p:cNvSpPr>
            <a:spLocks noChangeAspect="1" noChangeArrowheads="1"/>
          </p:cNvSpPr>
          <p:nvPr/>
        </p:nvSpPr>
        <p:spPr bwMode="auto">
          <a:xfrm>
            <a:off x="7274643" y="4184651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1"/>
          <p:cNvSpPr>
            <a:spLocks noChangeAspect="1" noChangeArrowheads="1"/>
          </p:cNvSpPr>
          <p:nvPr/>
        </p:nvSpPr>
        <p:spPr bwMode="auto">
          <a:xfrm>
            <a:off x="8146180" y="4260851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35"/>
          <p:cNvGraphicFramePr>
            <a:graphicFrameLocks noChangeAspect="1"/>
          </p:cNvGraphicFramePr>
          <p:nvPr/>
        </p:nvGraphicFramePr>
        <p:xfrm>
          <a:off x="3661492" y="33115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28600" progId="Equation.3">
                  <p:embed/>
                </p:oleObj>
              </mc:Choice>
              <mc:Fallback>
                <p:oleObj name="Equation" r:id="rId5" imgW="457200" imgH="228600" progId="Equation.3">
                  <p:embed/>
                  <p:pic>
                    <p:nvPicPr>
                      <p:cNvPr id="1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1492" y="33115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63101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bustness is a serious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Robustness is a serious problem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805" y="1375172"/>
            <a:ext cx="7161609" cy="5161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Key issue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issue:</a:t>
            </a:r>
          </a:p>
        </p:txBody>
      </p:sp>
      <p:sp>
        <p:nvSpPr>
          <p:cNvPr id="56" name="Squaring a large number produces a huge numb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Squaring a large number produces a huge number</a:t>
            </a:r>
          </a:p>
          <a:p>
            <a:endParaRPr dirty="0"/>
          </a:p>
          <a:p>
            <a:r>
              <a:rPr dirty="0"/>
              <a:t>A few wildly mismatch</a:t>
            </a:r>
            <a:r>
              <a:rPr lang="en-US" dirty="0"/>
              <a:t>ed</a:t>
            </a:r>
            <a:r>
              <a:rPr dirty="0"/>
              <a:t> points can throw off </a:t>
            </a:r>
            <a:r>
              <a:rPr lang="en-US" dirty="0"/>
              <a:t>alignment</a:t>
            </a:r>
            <a:endParaRPr dirty="0"/>
          </a:p>
          <a:p>
            <a:endParaRPr dirty="0"/>
          </a:p>
          <a:p>
            <a:r>
              <a:rPr dirty="0"/>
              <a:t>Fixes:</a:t>
            </a:r>
          </a:p>
          <a:p>
            <a:pPr lvl="1"/>
            <a:r>
              <a:rPr dirty="0"/>
              <a:t>remove matches with “large” distances</a:t>
            </a:r>
          </a:p>
          <a:p>
            <a:pPr lvl="2"/>
            <a:r>
              <a:rPr dirty="0"/>
              <a:t>actually, quite good</a:t>
            </a:r>
          </a:p>
          <a:p>
            <a:pPr lvl="2"/>
            <a:r>
              <a:rPr dirty="0"/>
              <a:t>but what happens if new such pairs emerge?</a:t>
            </a:r>
          </a:p>
          <a:p>
            <a:pPr lvl="1"/>
            <a:r>
              <a:rPr dirty="0"/>
              <a:t>apply </a:t>
            </a:r>
            <a:r>
              <a:rPr lang="en-US" dirty="0"/>
              <a:t>a robust loss</a:t>
            </a:r>
            <a:endParaRPr dirty="0"/>
          </a:p>
          <a:p>
            <a:pPr lvl="2"/>
            <a:r>
              <a:rPr lang="en-US" dirty="0"/>
              <a:t>minimize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AAB0E-A012-E32F-CC5C-A1A62C89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816600"/>
            <a:ext cx="7569200" cy="1003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8502"/>
            <a:ext cx="9906000" cy="67650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705766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63B0-5B4C-CCCF-D5F3-FE769738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D43ED-600D-C9AD-4C22-863BA009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39" y="1143000"/>
            <a:ext cx="8913921" cy="3782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CF3C0-E026-75A0-0AE4-6367866FDEB1}"/>
              </a:ext>
            </a:extLst>
          </p:cNvPr>
          <p:cNvSpPr txBox="1"/>
          <p:nvPr/>
        </p:nvSpPr>
        <p:spPr>
          <a:xfrm>
            <a:off x="3276600" y="5715000"/>
            <a:ext cx="3287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Weights (assume known)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1087BF-29E5-F30D-1F0B-EA06E33B9533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5800" y="4876800"/>
            <a:ext cx="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53960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4122CE-0B13-26B5-E9AA-6E4E173E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2575"/>
            <a:ext cx="9169693" cy="5869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D9CC-845F-9DD7-7198-44E5580F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6BAC6-C87D-26D3-F0B8-15BD8ADDE45F}"/>
              </a:ext>
            </a:extLst>
          </p:cNvPr>
          <p:cNvSpPr txBox="1"/>
          <p:nvPr/>
        </p:nvSpPr>
        <p:spPr>
          <a:xfrm>
            <a:off x="7239000" y="2468218"/>
            <a:ext cx="441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Trace=sum of diagonal elements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28997-CE91-8096-A89F-F9D42FADE3C9}"/>
              </a:ext>
            </a:extLst>
          </p:cNvPr>
          <p:cNvSpPr txBox="1"/>
          <p:nvPr/>
        </p:nvSpPr>
        <p:spPr>
          <a:xfrm>
            <a:off x="9753600" y="3330465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 this!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36B3E-3735-6E94-6795-6CB170A01741}"/>
              </a:ext>
            </a:extLst>
          </p:cNvPr>
          <p:cNvSpPr txBox="1"/>
          <p:nvPr/>
        </p:nvSpPr>
        <p:spPr>
          <a:xfrm>
            <a:off x="7543800" y="4724400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this!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6D7BB-D972-48CE-8A0E-12A04D49C662}"/>
              </a:ext>
            </a:extLst>
          </p:cNvPr>
          <p:cNvSpPr txBox="1"/>
          <p:nvPr/>
        </p:nvSpPr>
        <p:spPr>
          <a:xfrm>
            <a:off x="6786343" y="5761607"/>
            <a:ext cx="531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the same solution we had before</a:t>
            </a:r>
          </a:p>
        </p:txBody>
      </p:sp>
    </p:spTree>
    <p:extLst>
      <p:ext uri="{BB962C8B-B14F-4D97-AF65-F5344CB8AC3E}">
        <p14:creationId xmlns:p14="http://schemas.microsoft.com/office/powerpoint/2010/main" val="3185012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D9CC-845F-9DD7-7198-44E5580F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6CAA-43FE-CB03-E857-5E703F42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translation is easy to estimate </a:t>
            </a:r>
          </a:p>
          <a:p>
            <a:r>
              <a:rPr lang="en-US" dirty="0"/>
              <a:t>		(difference between weighted centers of gravity)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8444A-1A5B-5DF0-018C-AC9C45A03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75" y="2286000"/>
            <a:ext cx="9709249" cy="43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359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818EFC-39F8-F540-CDBB-5EF841AC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2575"/>
            <a:ext cx="9169693" cy="5869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D9CC-845F-9DD7-7198-44E5580F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affine transformation, harder linear algebra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48DCF-A909-FBE8-6D40-37ACE664064A}"/>
              </a:ext>
            </a:extLst>
          </p:cNvPr>
          <p:cNvSpPr txBox="1"/>
          <p:nvPr/>
        </p:nvSpPr>
        <p:spPr>
          <a:xfrm>
            <a:off x="5715000" y="4262735"/>
            <a:ext cx="124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F353B-3D72-71BD-7591-C1337D86FD1C}"/>
              </a:ext>
            </a:extLst>
          </p:cNvPr>
          <p:cNvSpPr txBox="1"/>
          <p:nvPr/>
        </p:nvSpPr>
        <p:spPr>
          <a:xfrm>
            <a:off x="7467600" y="4262736"/>
            <a:ext cx="196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D407A-E821-1A60-468E-3A4B29C22707}"/>
              </a:ext>
            </a:extLst>
          </p:cNvPr>
          <p:cNvSpPr txBox="1"/>
          <p:nvPr/>
        </p:nvSpPr>
        <p:spPr>
          <a:xfrm>
            <a:off x="3535041" y="4176090"/>
            <a:ext cx="192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4E6FAE-4C30-289C-2671-A17BCC6C05AC}"/>
              </a:ext>
            </a:extLst>
          </p:cNvPr>
          <p:cNvSpPr txBox="1"/>
          <p:nvPr/>
        </p:nvSpPr>
        <p:spPr>
          <a:xfrm>
            <a:off x="2492928" y="5032765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we want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F15919-F906-8FE5-0796-85604EC7082D}"/>
              </a:ext>
            </a:extLst>
          </p:cNvPr>
          <p:cNvCxnSpPr>
            <a:cxnSpLocks/>
          </p:cNvCxnSpPr>
          <p:nvPr/>
        </p:nvCxnSpPr>
        <p:spPr bwMode="auto">
          <a:xfrm>
            <a:off x="6781800" y="4671391"/>
            <a:ext cx="99161" cy="205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898BEC-8C87-B8CD-18E7-2A9D48584D9E}"/>
              </a:ext>
            </a:extLst>
          </p:cNvPr>
          <p:cNvCxnSpPr/>
          <p:nvPr/>
        </p:nvCxnSpPr>
        <p:spPr bwMode="auto">
          <a:xfrm flipH="1">
            <a:off x="7302353" y="4619462"/>
            <a:ext cx="863893" cy="3092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25425D-E51F-FC2F-4A6C-EEB1EBC05B9F}"/>
              </a:ext>
            </a:extLst>
          </p:cNvPr>
          <p:cNvCxnSpPr/>
          <p:nvPr/>
        </p:nvCxnSpPr>
        <p:spPr bwMode="auto">
          <a:xfrm>
            <a:off x="5257800" y="4652664"/>
            <a:ext cx="0" cy="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3431E3-F56F-A07D-7892-D63A030DFA53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 flipV="1">
            <a:off x="4577153" y="5032765"/>
            <a:ext cx="0" cy="2308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6873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contemporary and historic images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68500"/>
            <a:ext cx="44021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685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5D66AD-5913-674F-A4F1-00F6693DAC63}"/>
              </a:ext>
            </a:extLst>
          </p:cNvPr>
          <p:cNvSpPr/>
          <p:nvPr/>
        </p:nvSpPr>
        <p:spPr>
          <a:xfrm>
            <a:off x="11277600" y="6477000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+mn-lt"/>
                <a:hlinkClick r:id="rId5"/>
              </a:rPr>
              <a:t>Source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Iteratively reweighted least squares:</a:t>
            </a:r>
          </a:p>
          <a:p>
            <a:endParaRPr lang="en-US" dirty="0"/>
          </a:p>
          <a:p>
            <a:r>
              <a:rPr lang="en-US" dirty="0"/>
              <a:t>     iterate: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Align using weights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Adjust weights</a:t>
            </a:r>
          </a:p>
          <a:p>
            <a:pPr marL="0" indent="0"/>
            <a:r>
              <a:rPr lang="en-US" dirty="0"/>
              <a:t>But how?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Using a robust loss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	minimize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But 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B575-18C0-6FF7-7546-2AB70338F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670550"/>
            <a:ext cx="7569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277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8502"/>
            <a:ext cx="9906000" cy="67650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631320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least squares minimizes: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at a solution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Robust loss minimizes: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at a solution</a:t>
            </a:r>
          </a:p>
          <a:p>
            <a:endParaRPr lang="en-US" dirty="0"/>
          </a:p>
          <a:p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D0C54-7E6A-A056-5B45-94B32670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38450"/>
            <a:ext cx="33782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51482-A001-BC0C-14C4-C14AF4EA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435100"/>
            <a:ext cx="5143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017B3-7453-E932-AF80-5215D649B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4032250"/>
            <a:ext cx="50546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4CE72-ACEF-75B4-50C7-664A05D1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5524500"/>
            <a:ext cx="3302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93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least squares minimizes: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at a solution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Robust loss minimizes: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at a solution</a:t>
            </a:r>
          </a:p>
          <a:p>
            <a:endParaRPr lang="en-US" dirty="0"/>
          </a:p>
          <a:p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D0C54-7E6A-A056-5B45-94B32670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38450"/>
            <a:ext cx="33782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51482-A001-BC0C-14C4-C14AF4EA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1619249"/>
            <a:ext cx="5143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017B3-7453-E932-AF80-5215D649B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4057651"/>
            <a:ext cx="50546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4CE72-ACEF-75B4-50C7-664A05D1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5524500"/>
            <a:ext cx="3302000" cy="6731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F4D97D-DCE3-88A0-EC06-F2FA7FC31B3A}"/>
              </a:ext>
            </a:extLst>
          </p:cNvPr>
          <p:cNvCxnSpPr/>
          <p:nvPr/>
        </p:nvCxnSpPr>
        <p:spPr bwMode="auto">
          <a:xfrm>
            <a:off x="4114800" y="3429000"/>
            <a:ext cx="914400" cy="2095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554315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Iteratively reweighted least squares:</a:t>
            </a:r>
          </a:p>
          <a:p>
            <a:endParaRPr lang="en-US" dirty="0"/>
          </a:p>
          <a:p>
            <a:r>
              <a:rPr lang="en-US" dirty="0"/>
              <a:t>     start with weights=1</a:t>
            </a:r>
          </a:p>
          <a:p>
            <a:r>
              <a:rPr lang="en-US" dirty="0"/>
              <a:t>     iterate: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Align using weights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Set weights to 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Any solution to a robust loss will certainly be a stationary point of this iteration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B7C15-E541-D08C-185F-5BB86AA6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048000"/>
            <a:ext cx="241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38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284F-711A-09D9-0D05-8A8F3E7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C24-FE4C-DCDC-F073-8ECA6AC7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Robust loss is absolute value, so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Write s for squared distance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have</a:t>
            </a:r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6C33243-BEB6-7116-CFCE-254AAA49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562100"/>
            <a:ext cx="7632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509BD-9684-3565-3772-6F927845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50" y="3213100"/>
            <a:ext cx="1346200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8B261-D26E-EC04-E80C-DCDC00B4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4597400"/>
            <a:ext cx="12319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85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4528-4E7B-580F-1A08-37BF530A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in iteration?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98EF-AFAA-AE15-66F6-A36E965FA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Iterate</a:t>
            </a:r>
          </a:p>
          <a:p>
            <a:r>
              <a:rPr lang="en-US" dirty="0"/>
              <a:t>	compute weighted transformation</a:t>
            </a:r>
          </a:p>
          <a:p>
            <a:r>
              <a:rPr lang="en-US" dirty="0"/>
              <a:t>	If transformed source point is close to target, weight pair up</a:t>
            </a:r>
          </a:p>
          <a:p>
            <a:r>
              <a:rPr lang="en-US" dirty="0"/>
              <a:t>	If transformed source point is far from target, weight pair down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transformed target lies on source, divide by zero!</a:t>
            </a:r>
          </a:p>
        </p:txBody>
      </p:sp>
    </p:spTree>
    <p:extLst>
      <p:ext uri="{BB962C8B-B14F-4D97-AF65-F5344CB8AC3E}">
        <p14:creationId xmlns:p14="http://schemas.microsoft.com/office/powerpoint/2010/main" val="36878962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Homographies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Large-scale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Inverted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Vocabulary trees</a:t>
            </a:r>
          </a:p>
        </p:txBody>
      </p:sp>
    </p:spTree>
    <p:extLst>
      <p:ext uri="{BB962C8B-B14F-4D97-AF65-F5344CB8AC3E}">
        <p14:creationId xmlns:p14="http://schemas.microsoft.com/office/powerpoint/2010/main" val="20189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Scalability: Alignment to large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What if we need to align a test image with thousands or millions of images in a model database?</a:t>
            </a:r>
          </a:p>
          <a:p>
            <a:pPr lvl="1"/>
            <a:r>
              <a:rPr lang="en-US" sz="2400" dirty="0"/>
              <a:t>Efficient putative match generation: approximate descriptor similarity search, inverted indices</a:t>
            </a:r>
          </a:p>
          <a:p>
            <a:pPr lvl="1"/>
            <a:endParaRPr lang="en-US" dirty="0"/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238501"/>
            <a:ext cx="38798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n 5"/>
          <p:cNvSpPr/>
          <p:nvPr/>
        </p:nvSpPr>
        <p:spPr bwMode="auto">
          <a:xfrm>
            <a:off x="2057400" y="3390900"/>
            <a:ext cx="2362200" cy="2895600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br>
              <a:rPr lang="en-US" dirty="0">
                <a:latin typeface="Arial" pitchFamily="34" charset="0"/>
                <a:cs typeface="Arial" pitchFamily="34" charset="0"/>
              </a:rPr>
            </a:b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Model database</a:t>
            </a:r>
          </a:p>
        </p:txBody>
      </p:sp>
      <p:sp>
        <p:nvSpPr>
          <p:cNvPr id="48134" name="Right Arrow 6"/>
          <p:cNvSpPr>
            <a:spLocks noChangeArrowheads="1"/>
          </p:cNvSpPr>
          <p:nvPr/>
        </p:nvSpPr>
        <p:spPr bwMode="auto">
          <a:xfrm flipH="1">
            <a:off x="4724400" y="4457700"/>
            <a:ext cx="13716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5194300" y="3238501"/>
            <a:ext cx="7493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/>
              <a:t>?</a:t>
            </a:r>
          </a:p>
        </p:txBody>
      </p:sp>
      <p:sp>
        <p:nvSpPr>
          <p:cNvPr id="48136" name="Text Box 22"/>
          <p:cNvSpPr txBox="1">
            <a:spLocks noChangeArrowheads="1"/>
          </p:cNvSpPr>
          <p:nvPr/>
        </p:nvSpPr>
        <p:spPr bwMode="auto">
          <a:xfrm>
            <a:off x="7696201" y="28194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</a:rPr>
              <a:t>Test image</a:t>
            </a:r>
          </a:p>
        </p:txBody>
      </p:sp>
    </p:spTree>
    <p:extLst>
      <p:ext uri="{BB962C8B-B14F-4D97-AF65-F5344CB8AC3E}">
        <p14:creationId xmlns:p14="http://schemas.microsoft.com/office/powerpoint/2010/main" val="36926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1717"/>
            <a:ext cx="7334250" cy="46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visual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33478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latin typeface="+mn-lt"/>
              </a:rPr>
              <a:t>Figure from: Kristen </a:t>
            </a:r>
            <a:r>
              <a:rPr lang="en-US" sz="1400" b="0" dirty="0" err="1">
                <a:latin typeface="+mn-lt"/>
              </a:rPr>
              <a:t>Grauman</a:t>
            </a:r>
            <a:r>
              <a:rPr lang="en-US" sz="1400" b="0" dirty="0">
                <a:latin typeface="+mn-lt"/>
              </a:rPr>
              <a:t> and Bastian </a:t>
            </a:r>
            <a:r>
              <a:rPr lang="en-US" sz="1400" b="0" dirty="0" err="1">
                <a:latin typeface="+mn-lt"/>
              </a:rPr>
              <a:t>Leibe</a:t>
            </a:r>
            <a:r>
              <a:rPr lang="en-US" sz="1400" b="0" dirty="0">
                <a:latin typeface="+mn-lt"/>
              </a:rPr>
              <a:t>, </a:t>
            </a:r>
            <a:r>
              <a:rPr lang="en-US" sz="1400" b="0" dirty="0">
                <a:latin typeface="+mn-lt"/>
                <a:hlinkClick r:id="rId3"/>
              </a:rPr>
              <a:t>Visual Object Recognition</a:t>
            </a:r>
            <a:r>
              <a:rPr lang="en-US" sz="1400" b="0" dirty="0">
                <a:latin typeface="+mn-lt"/>
              </a:rPr>
              <a:t>, Synthesis Lectures on Artificial Intelligence and Machine Learning, April 2011, Vol. 5, No. 2</a:t>
            </a:r>
            <a:r>
              <a:rPr lang="en-US" sz="1400" b="0">
                <a:latin typeface="+mn-lt"/>
              </a:rPr>
              <a:t>, pp. </a:t>
            </a:r>
            <a:r>
              <a:rPr lang="en-US" sz="1400" b="0" dirty="0">
                <a:latin typeface="+mn-lt"/>
              </a:rPr>
              <a:t>1-181</a:t>
            </a:r>
            <a:endParaRPr lang="en-US" sz="1400" dirty="0"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06979" y="3527896"/>
            <a:ext cx="2415988" cy="23395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6718" y="3111592"/>
            <a:ext cx="2056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Inverted indexing</a:t>
            </a: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 bwMode="auto">
          <a:xfrm>
            <a:off x="8822968" y="4697648"/>
            <a:ext cx="64488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372600" y="4267201"/>
            <a:ext cx="1276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Reranking</a:t>
            </a:r>
            <a:r>
              <a:rPr lang="en-US" sz="1600" dirty="0">
                <a:latin typeface="+mn-lt"/>
              </a:rPr>
              <a:t>/</a:t>
            </a:r>
          </a:p>
          <a:p>
            <a:pPr algn="ctr"/>
            <a:r>
              <a:rPr lang="en-US" sz="1600" dirty="0">
                <a:latin typeface="+mn-lt"/>
              </a:rPr>
              <a:t>Geometric verification</a:t>
            </a:r>
          </a:p>
        </p:txBody>
      </p:sp>
    </p:spTree>
    <p:extLst>
      <p:ext uri="{BB962C8B-B14F-4D97-AF65-F5344CB8AC3E}">
        <p14:creationId xmlns:p14="http://schemas.microsoft.com/office/powerpoint/2010/main" val="32100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7AEE-3729-CA48-958C-9B5A216B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Instance recognition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2170C68-5D63-9C47-B12C-D79E161B6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665" y="1223142"/>
            <a:ext cx="2841535" cy="23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4765F-401A-5646-92E5-390A8BC0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79" y="1291194"/>
            <a:ext cx="1377430" cy="2214005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E3CF1BD-E7F6-BE4B-B6C8-C6D4E8D5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16189"/>
            <a:ext cx="1143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6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6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60 (2), pp. 91-110, 2004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FCD1B-7169-8B4A-99FB-C6441AE77712}"/>
              </a:ext>
            </a:extLst>
          </p:cNvPr>
          <p:cNvSpPr txBox="1"/>
          <p:nvPr/>
        </p:nvSpPr>
        <p:spPr>
          <a:xfrm>
            <a:off x="2133600" y="89033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Model images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5E467-0566-0D45-95CA-A878D2FCEB55}"/>
              </a:ext>
            </a:extLst>
          </p:cNvPr>
          <p:cNvSpPr txBox="1"/>
          <p:nvPr/>
        </p:nvSpPr>
        <p:spPr>
          <a:xfrm>
            <a:off x="7157779" y="838200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Test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ADDDE7-236D-BD40-9EF4-E881B93D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14" y="3666527"/>
            <a:ext cx="1352164" cy="2660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1B8F7-92ED-CB41-BB79-C669B4A21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29443"/>
            <a:ext cx="5029200" cy="25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845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indexing?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943600"/>
            <a:ext cx="10820400" cy="685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Idea: find a set of </a:t>
            </a:r>
            <a:r>
              <a:rPr lang="en-US" i="1" dirty="0"/>
              <a:t>visual </a:t>
            </a:r>
            <a:r>
              <a:rPr lang="en-US" i="1" dirty="0" err="1"/>
              <a:t>codewords</a:t>
            </a:r>
            <a:r>
              <a:rPr lang="en-US" dirty="0"/>
              <a:t> to which descriptors can be </a:t>
            </a:r>
            <a:r>
              <a:rPr lang="en-US" i="1" dirty="0"/>
              <a:t>quantized</a:t>
            </a:r>
          </a:p>
          <a:p>
            <a:pPr marL="0" indent="0"/>
            <a:endParaRPr lang="en-US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3668B2-43CD-7E4E-8E69-B13BB69A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1717"/>
            <a:ext cx="7334250" cy="46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Visual codebook for implicit shape models</a:t>
            </a:r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6019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495550" y="1216026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3200400" y="3300115"/>
            <a:ext cx="5633053" cy="2794312"/>
            <a:chOff x="2698" y="817"/>
            <a:chExt cx="2992" cy="1487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4" cstate="print"/>
            <a:srcRect t="8241" b="11539"/>
            <a:stretch>
              <a:fillRect/>
            </a:stretch>
          </p:blipFill>
          <p:spPr bwMode="auto">
            <a:xfrm>
              <a:off x="2698" y="1567"/>
              <a:ext cx="2055" cy="1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 b="13483"/>
            <a:stretch>
              <a:fillRect/>
            </a:stretch>
          </p:blipFill>
          <p:spPr bwMode="auto">
            <a:xfrm>
              <a:off x="2698" y="1258"/>
              <a:ext cx="1588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 t="3529" b="8824"/>
            <a:stretch>
              <a:fillRect/>
            </a:stretch>
          </p:blipFill>
          <p:spPr bwMode="auto">
            <a:xfrm>
              <a:off x="2706" y="1412"/>
              <a:ext cx="1245" cy="14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 t="12370" b="12372"/>
            <a:stretch>
              <a:fillRect/>
            </a:stretch>
          </p:blipFill>
          <p:spPr bwMode="auto">
            <a:xfrm>
              <a:off x="2706" y="2012"/>
              <a:ext cx="932" cy="1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18" cstate="print"/>
            <a:srcRect l="1105" t="6061" b="15152"/>
            <a:stretch>
              <a:fillRect/>
            </a:stretch>
          </p:blipFill>
          <p:spPr bwMode="auto">
            <a:xfrm>
              <a:off x="2712" y="2148"/>
              <a:ext cx="1881" cy="15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3" name="Picture 11"/>
            <p:cNvPicPr>
              <a:picLocks noChangeAspect="1" noChangeArrowheads="1"/>
            </p:cNvPicPr>
            <p:nvPr/>
          </p:nvPicPr>
          <p:blipFill>
            <a:blip r:embed="rId19" cstate="print"/>
            <a:srcRect t="7692" b="13846"/>
            <a:stretch>
              <a:fillRect/>
            </a:stretch>
          </p:blipFill>
          <p:spPr bwMode="auto">
            <a:xfrm>
              <a:off x="2702" y="1705"/>
              <a:ext cx="1567" cy="15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4" name="Picture 12"/>
            <p:cNvPicPr>
              <a:picLocks noChangeArrowheads="1"/>
            </p:cNvPicPr>
            <p:nvPr/>
          </p:nvPicPr>
          <p:blipFill>
            <a:blip r:embed="rId20" cstate="print"/>
            <a:srcRect b="3726"/>
            <a:stretch>
              <a:fillRect/>
            </a:stretch>
          </p:blipFill>
          <p:spPr bwMode="auto">
            <a:xfrm>
              <a:off x="2705" y="1854"/>
              <a:ext cx="1077" cy="1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21" cstate="print"/>
            <a:srcRect l="702" b="7018"/>
            <a:stretch>
              <a:fillRect/>
            </a:stretch>
          </p:blipFill>
          <p:spPr bwMode="auto">
            <a:xfrm>
              <a:off x="2722" y="817"/>
              <a:ext cx="2968" cy="15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17" y="971"/>
              <a:ext cx="2962" cy="1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714" y="1116"/>
              <a:ext cx="2969" cy="1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4352948" y="2819400"/>
            <a:ext cx="326884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None/>
            </a:pPr>
            <a:r>
              <a:rPr kumimoji="1" lang="en-US" b="0" dirty="0">
                <a:latin typeface="+mn-lt"/>
              </a:rPr>
              <a:t>Appearance codebook</a:t>
            </a:r>
            <a:endParaRPr lang="en-US" b="0" dirty="0">
              <a:latin typeface="+mn-lt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66DFFBD5-BDB8-8942-8EA0-3E08F3C5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30" y="6248400"/>
            <a:ext cx="1150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</a:rPr>
              <a:t>B. </a:t>
            </a:r>
            <a:r>
              <a:rPr lang="en-US" sz="1600" b="0" dirty="0" err="1">
                <a:latin typeface="+mn-lt"/>
              </a:rPr>
              <a:t>Leibe</a:t>
            </a:r>
            <a:r>
              <a:rPr lang="en-US" sz="1600" b="0" dirty="0">
                <a:latin typeface="+mn-lt"/>
              </a:rPr>
              <a:t>, A. </a:t>
            </a:r>
            <a:r>
              <a:rPr lang="en-US" sz="1600" b="0" dirty="0" err="1">
                <a:latin typeface="+mn-lt"/>
              </a:rPr>
              <a:t>Leonardis</a:t>
            </a:r>
            <a:r>
              <a:rPr lang="en-US" sz="1600" b="0" dirty="0">
                <a:latin typeface="+mn-lt"/>
              </a:rPr>
              <a:t>, and B. Schiele, </a:t>
            </a:r>
            <a:r>
              <a:rPr lang="en-US" sz="1600" b="0" dirty="0">
                <a:latin typeface="+mn-lt"/>
                <a:hlinkClick r:id="rId24"/>
              </a:rPr>
              <a:t>Combined Object Categorization and Segmentation with an Implicit Shape Model</a:t>
            </a:r>
            <a:r>
              <a:rPr lang="en-US" sz="1600" b="0" dirty="0">
                <a:latin typeface="+mn-lt"/>
              </a:rPr>
              <a:t>, ECCV Workshop on Statistical Learning in Computer Vision 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69DC5-10DF-1A49-BE33-F2F45A04EAF5}"/>
                  </a:ext>
                </a:extLst>
              </p:cNvPr>
              <p:cNvSpPr txBox="1"/>
              <p:nvPr/>
            </p:nvSpPr>
            <p:spPr>
              <a:xfrm>
                <a:off x="2698917" y="3201845"/>
                <a:ext cx="5014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69DC5-10DF-1A49-BE33-F2F45A04E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17" y="3201845"/>
                <a:ext cx="501483" cy="4001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762FAE-DABB-4D46-B283-200F6128668D}"/>
                  </a:ext>
                </a:extLst>
              </p:cNvPr>
              <p:cNvSpPr txBox="1"/>
              <p:nvPr/>
            </p:nvSpPr>
            <p:spPr>
              <a:xfrm>
                <a:off x="2691386" y="3471270"/>
                <a:ext cx="5014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762FAE-DABB-4D46-B283-200F6128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386" y="3471270"/>
                <a:ext cx="501483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070D05-6376-7845-9149-3715F5FA6B58}"/>
                  </a:ext>
                </a:extLst>
              </p:cNvPr>
              <p:cNvSpPr txBox="1"/>
              <p:nvPr/>
            </p:nvSpPr>
            <p:spPr>
              <a:xfrm>
                <a:off x="2691385" y="5705673"/>
                <a:ext cx="533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070D05-6376-7845-9149-3715F5FA6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385" y="5705673"/>
                <a:ext cx="533544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D703C2-4E06-A94F-B588-456408C510BC}"/>
                  </a:ext>
                </a:extLst>
              </p:cNvPr>
              <p:cNvSpPr txBox="1"/>
              <p:nvPr/>
            </p:nvSpPr>
            <p:spPr>
              <a:xfrm>
                <a:off x="2667000" y="4522776"/>
                <a:ext cx="50045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D703C2-4E06-A94F-B588-456408C5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522776"/>
                <a:ext cx="500457" cy="769441"/>
              </a:xfrm>
              <a:prstGeom prst="rect">
                <a:avLst/>
              </a:prstGeom>
              <a:blipFill>
                <a:blip r:embed="rId28"/>
                <a:stretch>
                  <a:fillRect l="-2500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2892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sz="2800" dirty="0"/>
                  <a:t>We want to find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800" dirty="0"/>
                  <a:t> cluster centers and an assignment of points to cluster centers to minimize the sum of squared Euclidean distances between each point and its assigned cluster center: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BD6F1D4-B24A-8743-8BE4-A1264755F1DE}"/>
              </a:ext>
            </a:extLst>
          </p:cNvPr>
          <p:cNvSpPr txBox="1"/>
          <p:nvPr/>
        </p:nvSpPr>
        <p:spPr>
          <a:xfrm>
            <a:off x="2590800" y="422053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Sum over all points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4D2D08-C101-9A4A-9727-76C4DC9BD316}"/>
              </a:ext>
            </a:extLst>
          </p:cNvPr>
          <p:cNvCxnSpPr>
            <a:cxnSpLocks/>
          </p:cNvCxnSpPr>
          <p:nvPr/>
        </p:nvCxnSpPr>
        <p:spPr bwMode="auto">
          <a:xfrm flipV="1">
            <a:off x="3276598" y="3567861"/>
            <a:ext cx="1063486" cy="6626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04426F-9C1C-7844-9B8C-1D54F3FC0FF9}"/>
              </a:ext>
            </a:extLst>
          </p:cNvPr>
          <p:cNvSpPr txBox="1"/>
          <p:nvPr/>
        </p:nvSpPr>
        <p:spPr>
          <a:xfrm>
            <a:off x="3886198" y="42304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Sum over all clusters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F0167A-26CB-F149-BBB7-3B97338A321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571998" y="3567861"/>
            <a:ext cx="377686" cy="6626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EF3727-2C8B-5346-BC42-6385327C1914}"/>
                  </a:ext>
                </a:extLst>
              </p:cNvPr>
              <p:cNvSpPr txBox="1"/>
              <p:nvPr/>
            </p:nvSpPr>
            <p:spPr>
              <a:xfrm>
                <a:off x="4953000" y="4105870"/>
                <a:ext cx="18950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>
                    <a:latin typeface="+mn-lt"/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b="0" dirty="0">
                    <a:latin typeface="+mn-lt"/>
                  </a:rPr>
                  <a:t> is assigned to cluster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EF3727-2C8B-5346-BC42-6385327C1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105870"/>
                <a:ext cx="1895055" cy="923330"/>
              </a:xfrm>
              <a:prstGeom prst="rect">
                <a:avLst/>
              </a:prstGeom>
              <a:blipFill>
                <a:blip r:embed="rId4"/>
                <a:stretch>
                  <a:fillRect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17E0FC-DCAD-3A46-90A8-98FF5E193880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H="1" flipV="1">
            <a:off x="5681882" y="3304401"/>
            <a:ext cx="218646" cy="801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9172F9-F19C-134F-B968-C758A3FB982C}"/>
                  </a:ext>
                </a:extLst>
              </p:cNvPr>
              <p:cNvSpPr txBox="1"/>
              <p:nvPr/>
            </p:nvSpPr>
            <p:spPr>
              <a:xfrm>
                <a:off x="6573090" y="4230469"/>
                <a:ext cx="1749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>
                    <a:latin typeface="+mn-lt"/>
                  </a:rPr>
                  <a:t>Center of cluster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9172F9-F19C-134F-B968-C758A3FB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090" y="4230469"/>
                <a:ext cx="1749279" cy="646331"/>
              </a:xfrm>
              <a:prstGeom prst="rect">
                <a:avLst/>
              </a:prstGeom>
              <a:blipFill>
                <a:blip r:embed="rId5"/>
                <a:stretch>
                  <a:fillRect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5A583C-8EE6-844B-B8B1-433B1011F946}"/>
              </a:ext>
            </a:extLst>
          </p:cNvPr>
          <p:cNvCxnSpPr>
            <a:cxnSpLocks/>
            <a:stCxn id="21" idx="0"/>
          </p:cNvCxnSpPr>
          <p:nvPr/>
        </p:nvCxnSpPr>
        <p:spPr bwMode="auto">
          <a:xfrm flipH="1" flipV="1">
            <a:off x="6952414" y="3304401"/>
            <a:ext cx="495316" cy="926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093036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sz="2800" dirty="0"/>
                  <a:t>We want to find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800" dirty="0"/>
                  <a:t> cluster centers and an assignment of points to cluster centers to minimize the sum of squared Euclidean distances between each point and its assigned cluster center: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sz="2800" dirty="0"/>
                </a:br>
                <a:endParaRPr lang="en-US" sz="2800" dirty="0"/>
              </a:p>
              <a:p>
                <a:pPr marL="533400" indent="-5334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Algorithm:</a:t>
                </a:r>
              </a:p>
              <a:p>
                <a:pPr marL="933450" lvl="1" indent="-533400"/>
                <a:r>
                  <a:rPr lang="en-US" sz="2400" dirty="0"/>
                  <a:t>Randomly initialize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 cluster centers</a:t>
                </a:r>
              </a:p>
              <a:p>
                <a:pPr marL="933450" lvl="1" indent="-533400"/>
                <a:r>
                  <a:rPr lang="en-US" sz="2400" dirty="0"/>
                  <a:t>Iterate until convergence:</a:t>
                </a:r>
              </a:p>
              <a:p>
                <a:pPr marL="1333500" lvl="2" indent="-533400"/>
                <a:r>
                  <a:rPr lang="en-US" sz="2400" dirty="0"/>
                  <a:t>Assign each data point to its nearest center</a:t>
                </a:r>
              </a:p>
              <a:p>
                <a:pPr marL="1333500" lvl="2" indent="-533400"/>
                <a:r>
                  <a:rPr lang="en-US" sz="2400" dirty="0"/>
                  <a:t>Recompute each cluster center as the mean of all points assigned to it</a:t>
                </a:r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6749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9D4F-542B-33C2-C2B3-0E5EB16A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Algorithm:  K-means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668DF-A489-3D9C-7740-B9402F4F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BA027-0652-6D68-1950-46B26C1E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1" y="1019561"/>
            <a:ext cx="11212259" cy="49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164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7010400" cy="5257800"/>
          </a:xfrm>
        </p:spPr>
      </p:pic>
      <p:sp>
        <p:nvSpPr>
          <p:cNvPr id="6" name="TextBox 5"/>
          <p:cNvSpPr txBox="1"/>
          <p:nvPr/>
        </p:nvSpPr>
        <p:spPr>
          <a:xfrm>
            <a:off x="11049000" y="64008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+mn-lt"/>
                <a:hlinkClick r:id="rId3"/>
              </a:rPr>
              <a:t>Source</a:t>
            </a: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230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indexing?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943600"/>
            <a:ext cx="10820400" cy="685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Idea: find a set of </a:t>
            </a:r>
            <a:r>
              <a:rPr lang="en-US" i="1" dirty="0"/>
              <a:t>visual </a:t>
            </a:r>
            <a:r>
              <a:rPr lang="en-US" i="1" dirty="0" err="1"/>
              <a:t>codewords</a:t>
            </a:r>
            <a:r>
              <a:rPr lang="en-US" dirty="0"/>
              <a:t> to which descriptors can be </a:t>
            </a:r>
            <a:r>
              <a:rPr lang="en-US" i="1" dirty="0"/>
              <a:t>quantized</a:t>
            </a:r>
          </a:p>
          <a:p>
            <a:pPr marL="0" indent="0"/>
            <a:endParaRPr lang="en-US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3668B2-43CD-7E4E-8E69-B13BB69A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1717"/>
            <a:ext cx="7334250" cy="46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6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BAEA-1E61-5D05-B5BC-347A7AD5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K-means: 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8144-C425-FD8F-F4BE-332D0BC7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have to find the closest cluster center for each data item</a:t>
            </a:r>
          </a:p>
          <a:p>
            <a:endParaRPr lang="en-US" dirty="0"/>
          </a:p>
          <a:p>
            <a:r>
              <a:rPr lang="en-US" dirty="0"/>
              <a:t>What if dataset is huge?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Subsample, cluster sampled dataset, use cluster centers from this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This turns out to work well and save a lot of time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What if the number of cluster centers is huge?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This could happen for the extreme matching application here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Idea: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Hierarchy of cluster centers – hierarchical k-means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Make a tree whose leaves contain the images that have this codeword</a:t>
            </a:r>
          </a:p>
        </p:txBody>
      </p:sp>
    </p:spTree>
    <p:extLst>
      <p:ext uri="{BB962C8B-B14F-4D97-AF65-F5344CB8AC3E}">
        <p14:creationId xmlns:p14="http://schemas.microsoft.com/office/powerpoint/2010/main" val="34460041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772A-E857-3D66-FE70-9EDCEEEF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6F868-3B4E-3457-49BD-DC926C3D3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Dataset is:  feature descriptors</a:t>
            </a:r>
          </a:p>
          <a:p>
            <a:r>
              <a:rPr lang="en-US" dirty="0"/>
              <a:t>Hierarchical k-means(dataset)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dataset isn’t too small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Choose a small k1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Cluster the feature descriptors (or a sampled subset) to k1 cluster centers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Return ((cluster center 1, (hierarchical k-means (data that went to 1))),</a:t>
            </a:r>
          </a:p>
          <a:p>
            <a:pPr marL="457200" lvl="1" indent="0">
              <a:buNone/>
            </a:pPr>
            <a:r>
              <a:rPr lang="en-US" dirty="0"/>
              <a:t>		(cluster center 2, (hierarchical k-means (data that went to 2))),…</a:t>
            </a:r>
          </a:p>
          <a:p>
            <a:pPr marL="457200" lvl="1" indent="0">
              <a:buNone/>
            </a:pP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Return leaf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8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2"/>
          <p:cNvGrpSpPr>
            <a:grpSpLocks/>
          </p:cNvGrpSpPr>
          <p:nvPr/>
        </p:nvGrpSpPr>
        <p:grpSpPr bwMode="auto">
          <a:xfrm>
            <a:off x="3422650" y="879475"/>
            <a:ext cx="5627688" cy="4813300"/>
            <a:chOff x="1196" y="554"/>
            <a:chExt cx="3545" cy="3032"/>
          </a:xfrm>
        </p:grpSpPr>
        <p:grpSp>
          <p:nvGrpSpPr>
            <p:cNvPr id="51362" name="Group 173"/>
            <p:cNvGrpSpPr>
              <a:grpSpLocks/>
            </p:cNvGrpSpPr>
            <p:nvPr/>
          </p:nvGrpSpPr>
          <p:grpSpPr bwMode="auto">
            <a:xfrm>
              <a:off x="1761" y="1222"/>
              <a:ext cx="2055" cy="1491"/>
              <a:chOff x="1761" y="1222"/>
              <a:chExt cx="2055" cy="1491"/>
            </a:xfrm>
          </p:grpSpPr>
          <p:sp>
            <p:nvSpPr>
              <p:cNvPr id="51375" name="Line 1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61" y="1222"/>
                <a:ext cx="976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6" name="Line 175"/>
              <p:cNvSpPr>
                <a:spLocks noChangeAspect="1" noChangeShapeType="1"/>
              </p:cNvSpPr>
              <p:nvPr/>
            </p:nvSpPr>
            <p:spPr bwMode="auto">
              <a:xfrm flipV="1">
                <a:off x="2737" y="1274"/>
                <a:ext cx="1079" cy="6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7" name="Line 176"/>
              <p:cNvSpPr>
                <a:spLocks noChangeAspect="1" noChangeShapeType="1"/>
              </p:cNvSpPr>
              <p:nvPr/>
            </p:nvSpPr>
            <p:spPr bwMode="auto">
              <a:xfrm>
                <a:off x="2737" y="1942"/>
                <a:ext cx="154" cy="7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3" name="Group 177"/>
            <p:cNvGrpSpPr>
              <a:grpSpLocks/>
            </p:cNvGrpSpPr>
            <p:nvPr/>
          </p:nvGrpSpPr>
          <p:grpSpPr bwMode="auto">
            <a:xfrm>
              <a:off x="1196" y="657"/>
              <a:ext cx="1181" cy="1336"/>
              <a:chOff x="1196" y="657"/>
              <a:chExt cx="1181" cy="1336"/>
            </a:xfrm>
          </p:grpSpPr>
          <p:sp>
            <p:nvSpPr>
              <p:cNvPr id="51372" name="Line 178"/>
              <p:cNvSpPr>
                <a:spLocks noChangeAspect="1" noChangeShapeType="1"/>
              </p:cNvSpPr>
              <p:nvPr/>
            </p:nvSpPr>
            <p:spPr bwMode="auto">
              <a:xfrm>
                <a:off x="1812" y="1274"/>
                <a:ext cx="565" cy="1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3" name="Line 179"/>
              <p:cNvSpPr>
                <a:spLocks noChangeAspect="1" noChangeShapeType="1"/>
              </p:cNvSpPr>
              <p:nvPr/>
            </p:nvSpPr>
            <p:spPr bwMode="auto">
              <a:xfrm>
                <a:off x="1196" y="657"/>
                <a:ext cx="616" cy="6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4" name="Line 180"/>
              <p:cNvSpPr>
                <a:spLocks noChangeAspect="1" noChangeShapeType="1"/>
              </p:cNvSpPr>
              <p:nvPr/>
            </p:nvSpPr>
            <p:spPr bwMode="auto">
              <a:xfrm flipH="1">
                <a:off x="1555" y="1274"/>
                <a:ext cx="257" cy="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4" name="Group 181"/>
            <p:cNvGrpSpPr>
              <a:grpSpLocks/>
            </p:cNvGrpSpPr>
            <p:nvPr/>
          </p:nvGrpSpPr>
          <p:grpSpPr bwMode="auto">
            <a:xfrm>
              <a:off x="3405" y="554"/>
              <a:ext cx="1336" cy="1182"/>
              <a:chOff x="3405" y="554"/>
              <a:chExt cx="1336" cy="1182"/>
            </a:xfrm>
          </p:grpSpPr>
          <p:sp>
            <p:nvSpPr>
              <p:cNvPr id="51369" name="Line 182"/>
              <p:cNvSpPr>
                <a:spLocks noChangeAspect="1" noChangeShapeType="1"/>
              </p:cNvSpPr>
              <p:nvPr/>
            </p:nvSpPr>
            <p:spPr bwMode="auto">
              <a:xfrm>
                <a:off x="3405" y="554"/>
                <a:ext cx="411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0" name="Line 183"/>
              <p:cNvSpPr>
                <a:spLocks noChangeAspect="1" noChangeShapeType="1"/>
              </p:cNvSpPr>
              <p:nvPr/>
            </p:nvSpPr>
            <p:spPr bwMode="auto">
              <a:xfrm>
                <a:off x="3816" y="1274"/>
                <a:ext cx="925" cy="2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1" name="Line 184"/>
              <p:cNvSpPr>
                <a:spLocks noChangeAspect="1" noChangeShapeType="1"/>
              </p:cNvSpPr>
              <p:nvPr/>
            </p:nvSpPr>
            <p:spPr bwMode="auto">
              <a:xfrm flipV="1">
                <a:off x="3508" y="1274"/>
                <a:ext cx="308" cy="4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5" name="Group 185"/>
            <p:cNvGrpSpPr>
              <a:grpSpLocks/>
            </p:cNvGrpSpPr>
            <p:nvPr/>
          </p:nvGrpSpPr>
          <p:grpSpPr bwMode="auto">
            <a:xfrm>
              <a:off x="2429" y="2456"/>
              <a:ext cx="1336" cy="1130"/>
              <a:chOff x="2429" y="2456"/>
              <a:chExt cx="1336" cy="1130"/>
            </a:xfrm>
          </p:grpSpPr>
          <p:sp>
            <p:nvSpPr>
              <p:cNvPr id="51366" name="Line 1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91" y="2764"/>
                <a:ext cx="874" cy="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7" name="Line 187"/>
              <p:cNvSpPr>
                <a:spLocks noChangeAspect="1" noChangeShapeType="1"/>
              </p:cNvSpPr>
              <p:nvPr/>
            </p:nvSpPr>
            <p:spPr bwMode="auto">
              <a:xfrm flipV="1">
                <a:off x="2429" y="2764"/>
                <a:ext cx="462" cy="8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8" name="Line 188"/>
              <p:cNvSpPr>
                <a:spLocks noChangeAspect="1" noChangeShapeType="1"/>
              </p:cNvSpPr>
              <p:nvPr/>
            </p:nvSpPr>
            <p:spPr bwMode="auto">
              <a:xfrm>
                <a:off x="2583" y="2456"/>
                <a:ext cx="308" cy="3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68"/>
          <p:cNvGrpSpPr>
            <a:grpSpLocks/>
          </p:cNvGrpSpPr>
          <p:nvPr/>
        </p:nvGrpSpPr>
        <p:grpSpPr bwMode="auto">
          <a:xfrm>
            <a:off x="4319588" y="1939926"/>
            <a:ext cx="3262312" cy="2366963"/>
            <a:chOff x="1761" y="1222"/>
            <a:chExt cx="2055" cy="1491"/>
          </a:xfrm>
        </p:grpSpPr>
        <p:sp>
          <p:nvSpPr>
            <p:cNvPr id="51359" name="Line 154"/>
            <p:cNvSpPr>
              <a:spLocks noChangeAspect="1" noChangeShapeType="1"/>
            </p:cNvSpPr>
            <p:nvPr/>
          </p:nvSpPr>
          <p:spPr bwMode="auto">
            <a:xfrm flipH="1" flipV="1">
              <a:off x="1761" y="1222"/>
              <a:ext cx="976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0" name="Line 155"/>
            <p:cNvSpPr>
              <a:spLocks noChangeAspect="1" noChangeShapeType="1"/>
            </p:cNvSpPr>
            <p:nvPr/>
          </p:nvSpPr>
          <p:spPr bwMode="auto">
            <a:xfrm flipV="1">
              <a:off x="2737" y="1274"/>
              <a:ext cx="1079" cy="6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1" name="Line 156"/>
            <p:cNvSpPr>
              <a:spLocks noChangeAspect="1" noChangeShapeType="1"/>
            </p:cNvSpPr>
            <p:nvPr/>
          </p:nvSpPr>
          <p:spPr bwMode="auto">
            <a:xfrm>
              <a:off x="2737" y="1942"/>
              <a:ext cx="154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71"/>
          <p:cNvGrpSpPr>
            <a:grpSpLocks/>
          </p:cNvGrpSpPr>
          <p:nvPr/>
        </p:nvGrpSpPr>
        <p:grpSpPr bwMode="auto">
          <a:xfrm>
            <a:off x="3422650" y="1042988"/>
            <a:ext cx="1874838" cy="2120900"/>
            <a:chOff x="1196" y="657"/>
            <a:chExt cx="1181" cy="1336"/>
          </a:xfrm>
        </p:grpSpPr>
        <p:sp>
          <p:nvSpPr>
            <p:cNvPr id="51356" name="Line 163"/>
            <p:cNvSpPr>
              <a:spLocks noChangeAspect="1" noChangeShapeType="1"/>
            </p:cNvSpPr>
            <p:nvPr/>
          </p:nvSpPr>
          <p:spPr bwMode="auto">
            <a:xfrm>
              <a:off x="1812" y="1274"/>
              <a:ext cx="565" cy="1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7" name="Line 164"/>
            <p:cNvSpPr>
              <a:spLocks noChangeAspect="1" noChangeShapeType="1"/>
            </p:cNvSpPr>
            <p:nvPr/>
          </p:nvSpPr>
          <p:spPr bwMode="auto">
            <a:xfrm>
              <a:off x="1196" y="657"/>
              <a:ext cx="616" cy="6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8" name="Line 165"/>
            <p:cNvSpPr>
              <a:spLocks noChangeAspect="1" noChangeShapeType="1"/>
            </p:cNvSpPr>
            <p:nvPr/>
          </p:nvSpPr>
          <p:spPr bwMode="auto">
            <a:xfrm flipH="1">
              <a:off x="1555" y="1274"/>
              <a:ext cx="257" cy="7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70"/>
          <p:cNvGrpSpPr>
            <a:grpSpLocks/>
          </p:cNvGrpSpPr>
          <p:nvPr/>
        </p:nvGrpSpPr>
        <p:grpSpPr bwMode="auto">
          <a:xfrm>
            <a:off x="6929438" y="879476"/>
            <a:ext cx="2120900" cy="1876425"/>
            <a:chOff x="3405" y="554"/>
            <a:chExt cx="1336" cy="1182"/>
          </a:xfrm>
        </p:grpSpPr>
        <p:sp>
          <p:nvSpPr>
            <p:cNvPr id="51353" name="Line 160"/>
            <p:cNvSpPr>
              <a:spLocks noChangeAspect="1" noChangeShapeType="1"/>
            </p:cNvSpPr>
            <p:nvPr/>
          </p:nvSpPr>
          <p:spPr bwMode="auto">
            <a:xfrm>
              <a:off x="3405" y="554"/>
              <a:ext cx="411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4" name="Line 161"/>
            <p:cNvSpPr>
              <a:spLocks noChangeAspect="1" noChangeShapeType="1"/>
            </p:cNvSpPr>
            <p:nvPr/>
          </p:nvSpPr>
          <p:spPr bwMode="auto">
            <a:xfrm>
              <a:off x="3816" y="1274"/>
              <a:ext cx="925" cy="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5" name="Line 162"/>
            <p:cNvSpPr>
              <a:spLocks noChangeAspect="1" noChangeShapeType="1"/>
            </p:cNvSpPr>
            <p:nvPr/>
          </p:nvSpPr>
          <p:spPr bwMode="auto">
            <a:xfrm flipV="1">
              <a:off x="3508" y="1274"/>
              <a:ext cx="308" cy="4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69"/>
          <p:cNvGrpSpPr>
            <a:grpSpLocks/>
          </p:cNvGrpSpPr>
          <p:nvPr/>
        </p:nvGrpSpPr>
        <p:grpSpPr bwMode="auto">
          <a:xfrm>
            <a:off x="5380038" y="3898901"/>
            <a:ext cx="2120900" cy="1793875"/>
            <a:chOff x="2429" y="2456"/>
            <a:chExt cx="1336" cy="1130"/>
          </a:xfrm>
        </p:grpSpPr>
        <p:sp>
          <p:nvSpPr>
            <p:cNvPr id="51350" name="Line 157"/>
            <p:cNvSpPr>
              <a:spLocks noChangeAspect="1" noChangeShapeType="1"/>
            </p:cNvSpPr>
            <p:nvPr/>
          </p:nvSpPr>
          <p:spPr bwMode="auto">
            <a:xfrm flipH="1" flipV="1">
              <a:off x="2891" y="2764"/>
              <a:ext cx="874" cy="1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1" name="Line 158"/>
            <p:cNvSpPr>
              <a:spLocks noChangeAspect="1" noChangeShapeType="1"/>
            </p:cNvSpPr>
            <p:nvPr/>
          </p:nvSpPr>
          <p:spPr bwMode="auto">
            <a:xfrm flipV="1">
              <a:off x="2429" y="2764"/>
              <a:ext cx="462" cy="8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2" name="Line 159"/>
            <p:cNvSpPr>
              <a:spLocks noChangeAspect="1" noChangeShapeType="1"/>
            </p:cNvSpPr>
            <p:nvPr/>
          </p:nvSpPr>
          <p:spPr bwMode="auto">
            <a:xfrm>
              <a:off x="2583" y="2456"/>
              <a:ext cx="308" cy="3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"/>
          <p:cNvGrpSpPr>
            <a:grpSpLocks noChangeAspect="1"/>
          </p:cNvGrpSpPr>
          <p:nvPr/>
        </p:nvGrpSpPr>
        <p:grpSpPr bwMode="auto">
          <a:xfrm>
            <a:off x="2768600" y="227014"/>
            <a:ext cx="6853238" cy="6200775"/>
            <a:chOff x="1056" y="288"/>
            <a:chExt cx="4032" cy="3648"/>
          </a:xfrm>
        </p:grpSpPr>
        <p:sp>
          <p:nvSpPr>
            <p:cNvPr id="51239" name="Oval 3"/>
            <p:cNvSpPr>
              <a:spLocks noChangeAspect="1"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Oval 4"/>
            <p:cNvSpPr>
              <a:spLocks noChangeAspect="1" noChangeArrowheads="1"/>
            </p:cNvSpPr>
            <p:nvPr/>
          </p:nvSpPr>
          <p:spPr bwMode="auto">
            <a:xfrm>
              <a:off x="1584" y="20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Oval 5"/>
            <p:cNvSpPr>
              <a:spLocks noChangeAspect="1" noChangeArrowheads="1"/>
            </p:cNvSpPr>
            <p:nvPr/>
          </p:nvSpPr>
          <p:spPr bwMode="auto">
            <a:xfrm>
              <a:off x="1920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Oval 6"/>
            <p:cNvSpPr>
              <a:spLocks noChangeAspect="1" noChangeArrowheads="1"/>
            </p:cNvSpPr>
            <p:nvPr/>
          </p:nvSpPr>
          <p:spPr bwMode="auto">
            <a:xfrm>
              <a:off x="2016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3" name="Oval 7"/>
            <p:cNvSpPr>
              <a:spLocks noChangeAspect="1" noChangeArrowheads="1"/>
            </p:cNvSpPr>
            <p:nvPr/>
          </p:nvSpPr>
          <p:spPr bwMode="auto">
            <a:xfrm>
              <a:off x="1920" y="20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4" name="Oval 8"/>
            <p:cNvSpPr>
              <a:spLocks noChangeAspect="1" noChangeArrowheads="1"/>
            </p:cNvSpPr>
            <p:nvPr/>
          </p:nvSpPr>
          <p:spPr bwMode="auto">
            <a:xfrm>
              <a:off x="1536" y="10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5" name="Oval 9"/>
            <p:cNvSpPr>
              <a:spLocks noChangeAspect="1" noChangeArrowheads="1"/>
            </p:cNvSpPr>
            <p:nvPr/>
          </p:nvSpPr>
          <p:spPr bwMode="auto">
            <a:xfrm>
              <a:off x="1824" y="14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6" name="Oval 10"/>
            <p:cNvSpPr>
              <a:spLocks noChangeAspect="1" noChangeArrowheads="1"/>
            </p:cNvSpPr>
            <p:nvPr/>
          </p:nvSpPr>
          <p:spPr bwMode="auto">
            <a:xfrm>
              <a:off x="2592" y="33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7" name="Oval 11"/>
            <p:cNvSpPr>
              <a:spLocks noChangeAspect="1" noChangeArrowheads="1"/>
            </p:cNvSpPr>
            <p:nvPr/>
          </p:nvSpPr>
          <p:spPr bwMode="auto">
            <a:xfrm>
              <a:off x="2448" y="34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8" name="Oval 12"/>
            <p:cNvSpPr>
              <a:spLocks noChangeAspect="1" noChangeArrowheads="1"/>
            </p:cNvSpPr>
            <p:nvPr/>
          </p:nvSpPr>
          <p:spPr bwMode="auto">
            <a:xfrm>
              <a:off x="2736" y="33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9" name="Oval 13"/>
            <p:cNvSpPr>
              <a:spLocks noChangeAspect="1" noChangeArrowheads="1"/>
            </p:cNvSpPr>
            <p:nvPr/>
          </p:nvSpPr>
          <p:spPr bwMode="auto">
            <a:xfrm>
              <a:off x="2784" y="32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0" name="Oval 14"/>
            <p:cNvSpPr>
              <a:spLocks noChangeAspect="1" noChangeArrowheads="1"/>
            </p:cNvSpPr>
            <p:nvPr/>
          </p:nvSpPr>
          <p:spPr bwMode="auto">
            <a:xfrm>
              <a:off x="2688" y="30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1" name="Oval 15"/>
            <p:cNvSpPr>
              <a:spLocks noChangeAspect="1" noChangeArrowheads="1"/>
            </p:cNvSpPr>
            <p:nvPr/>
          </p:nvSpPr>
          <p:spPr bwMode="auto">
            <a:xfrm>
              <a:off x="2832" y="28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2" name="Oval 16"/>
            <p:cNvSpPr>
              <a:spLocks noChangeAspect="1" noChangeArrowheads="1"/>
            </p:cNvSpPr>
            <p:nvPr/>
          </p:nvSpPr>
          <p:spPr bwMode="auto">
            <a:xfrm>
              <a:off x="3024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3" name="Oval 17"/>
            <p:cNvSpPr>
              <a:spLocks noChangeAspect="1" noChangeArrowheads="1"/>
            </p:cNvSpPr>
            <p:nvPr/>
          </p:nvSpPr>
          <p:spPr bwMode="auto">
            <a:xfrm>
              <a:off x="2688" y="25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4" name="Oval 18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5" name="Oval 19"/>
            <p:cNvSpPr>
              <a:spLocks noChangeAspect="1" noChangeArrowheads="1"/>
            </p:cNvSpPr>
            <p:nvPr/>
          </p:nvSpPr>
          <p:spPr bwMode="auto">
            <a:xfrm>
              <a:off x="3312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6" name="Oval 20"/>
            <p:cNvSpPr>
              <a:spLocks noChangeAspect="1" noChangeArrowheads="1"/>
            </p:cNvSpPr>
            <p:nvPr/>
          </p:nvSpPr>
          <p:spPr bwMode="auto">
            <a:xfrm>
              <a:off x="3120" y="28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7" name="Oval 21"/>
            <p:cNvSpPr>
              <a:spLocks noChangeAspect="1" noChangeArrowheads="1"/>
            </p:cNvSpPr>
            <p:nvPr/>
          </p:nvSpPr>
          <p:spPr bwMode="auto">
            <a:xfrm>
              <a:off x="3696" y="30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8" name="Oval 22"/>
            <p:cNvSpPr>
              <a:spLocks noChangeAspect="1" noChangeArrowheads="1"/>
            </p:cNvSpPr>
            <p:nvPr/>
          </p:nvSpPr>
          <p:spPr bwMode="auto">
            <a:xfrm>
              <a:off x="2736" y="36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9" name="Oval 23"/>
            <p:cNvSpPr>
              <a:spLocks noChangeAspect="1" noChangeArrowheads="1"/>
            </p:cNvSpPr>
            <p:nvPr/>
          </p:nvSpPr>
          <p:spPr bwMode="auto">
            <a:xfrm>
              <a:off x="2256" y="36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0" name="Oval 24"/>
            <p:cNvSpPr>
              <a:spLocks noChangeAspect="1" noChangeArrowheads="1"/>
            </p:cNvSpPr>
            <p:nvPr/>
          </p:nvSpPr>
          <p:spPr bwMode="auto">
            <a:xfrm>
              <a:off x="2544" y="28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1" name="Oval 25"/>
            <p:cNvSpPr>
              <a:spLocks noChangeAspect="1" noChangeArrowheads="1"/>
            </p:cNvSpPr>
            <p:nvPr/>
          </p:nvSpPr>
          <p:spPr bwMode="auto">
            <a:xfrm>
              <a:off x="2592" y="25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2" name="Oval 26"/>
            <p:cNvSpPr>
              <a:spLocks noChangeAspect="1" noChangeArrowheads="1"/>
            </p:cNvSpPr>
            <p:nvPr/>
          </p:nvSpPr>
          <p:spPr bwMode="auto">
            <a:xfrm>
              <a:off x="4032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3" name="Oval 27"/>
            <p:cNvSpPr>
              <a:spLocks noChangeAspect="1" noChangeArrowheads="1"/>
            </p:cNvSpPr>
            <p:nvPr/>
          </p:nvSpPr>
          <p:spPr bwMode="auto">
            <a:xfrm>
              <a:off x="3456" y="28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4" name="Oval 28"/>
            <p:cNvSpPr>
              <a:spLocks noChangeAspect="1" noChangeArrowheads="1"/>
            </p:cNvSpPr>
            <p:nvPr/>
          </p:nvSpPr>
          <p:spPr bwMode="auto">
            <a:xfrm>
              <a:off x="4080" y="27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5" name="Oval 29"/>
            <p:cNvSpPr>
              <a:spLocks noChangeAspect="1" noChangeArrowheads="1"/>
            </p:cNvSpPr>
            <p:nvPr/>
          </p:nvSpPr>
          <p:spPr bwMode="auto">
            <a:xfrm>
              <a:off x="3744" y="27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6" name="Oval 30"/>
            <p:cNvSpPr>
              <a:spLocks noChangeAspect="1" noChangeArrowheads="1"/>
            </p:cNvSpPr>
            <p:nvPr/>
          </p:nvSpPr>
          <p:spPr bwMode="auto">
            <a:xfrm>
              <a:off x="2832" y="24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7" name="Oval 31"/>
            <p:cNvSpPr>
              <a:spLocks noChangeAspect="1" noChangeArrowheads="1"/>
            </p:cNvSpPr>
            <p:nvPr/>
          </p:nvSpPr>
          <p:spPr bwMode="auto">
            <a:xfrm>
              <a:off x="2640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8" name="Oval 32"/>
            <p:cNvSpPr>
              <a:spLocks noChangeAspect="1" noChangeArrowheads="1"/>
            </p:cNvSpPr>
            <p:nvPr/>
          </p:nvSpPr>
          <p:spPr bwMode="auto">
            <a:xfrm>
              <a:off x="2016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9" name="Oval 33"/>
            <p:cNvSpPr>
              <a:spLocks noChangeAspect="1" noChangeArrowheads="1"/>
            </p:cNvSpPr>
            <p:nvPr/>
          </p:nvSpPr>
          <p:spPr bwMode="auto">
            <a:xfrm>
              <a:off x="1488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0" name="Oval 34"/>
            <p:cNvSpPr>
              <a:spLocks noChangeAspect="1"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1" name="Oval 35"/>
            <p:cNvSpPr>
              <a:spLocks noChangeAspect="1" noChangeArrowheads="1"/>
            </p:cNvSpPr>
            <p:nvPr/>
          </p:nvSpPr>
          <p:spPr bwMode="auto">
            <a:xfrm>
              <a:off x="1728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2" name="Oval 36"/>
            <p:cNvSpPr>
              <a:spLocks noChangeAspect="1" noChangeArrowheads="1"/>
            </p:cNvSpPr>
            <p:nvPr/>
          </p:nvSpPr>
          <p:spPr bwMode="auto">
            <a:xfrm>
              <a:off x="1824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Oval 37"/>
            <p:cNvSpPr>
              <a:spLocks noChangeAspect="1" noChangeArrowheads="1"/>
            </p:cNvSpPr>
            <p:nvPr/>
          </p:nvSpPr>
          <p:spPr bwMode="auto">
            <a:xfrm>
              <a:off x="1440" y="1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Oval 38"/>
            <p:cNvSpPr>
              <a:spLocks noChangeAspect="1" noChangeArrowheads="1"/>
            </p:cNvSpPr>
            <p:nvPr/>
          </p:nvSpPr>
          <p:spPr bwMode="auto">
            <a:xfrm>
              <a:off x="2112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5" name="Oval 39"/>
            <p:cNvSpPr>
              <a:spLocks noChangeAspect="1" noChangeArrowheads="1"/>
            </p:cNvSpPr>
            <p:nvPr/>
          </p:nvSpPr>
          <p:spPr bwMode="auto">
            <a:xfrm>
              <a:off x="2352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6" name="Oval 40"/>
            <p:cNvSpPr>
              <a:spLocks noChangeAspect="1" noChangeArrowheads="1"/>
            </p:cNvSpPr>
            <p:nvPr/>
          </p:nvSpPr>
          <p:spPr bwMode="auto">
            <a:xfrm>
              <a:off x="2448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7" name="Oval 41"/>
            <p:cNvSpPr>
              <a:spLocks noChangeAspect="1" noChangeArrowheads="1"/>
            </p:cNvSpPr>
            <p:nvPr/>
          </p:nvSpPr>
          <p:spPr bwMode="auto">
            <a:xfrm>
              <a:off x="2256" y="14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8" name="Oval 42"/>
            <p:cNvSpPr>
              <a:spLocks noChangeAspect="1" noChangeArrowheads="1"/>
            </p:cNvSpPr>
            <p:nvPr/>
          </p:nvSpPr>
          <p:spPr bwMode="auto">
            <a:xfrm>
              <a:off x="2160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9" name="Oval 43"/>
            <p:cNvSpPr>
              <a:spLocks noChangeAspect="1" noChangeArrowheads="1"/>
            </p:cNvSpPr>
            <p:nvPr/>
          </p:nvSpPr>
          <p:spPr bwMode="auto">
            <a:xfrm>
              <a:off x="2160" y="15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0" name="Oval 44"/>
            <p:cNvSpPr>
              <a:spLocks noChangeAspect="1" noChangeArrowheads="1"/>
            </p:cNvSpPr>
            <p:nvPr/>
          </p:nvSpPr>
          <p:spPr bwMode="auto">
            <a:xfrm>
              <a:off x="2640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1" name="Oval 45"/>
            <p:cNvSpPr>
              <a:spLocks noChangeAspect="1" noChangeArrowheads="1"/>
            </p:cNvSpPr>
            <p:nvPr/>
          </p:nvSpPr>
          <p:spPr bwMode="auto">
            <a:xfrm>
              <a:off x="3408" y="1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2" name="Oval 46"/>
            <p:cNvSpPr>
              <a:spLocks noChangeAspect="1" noChangeArrowheads="1"/>
            </p:cNvSpPr>
            <p:nvPr/>
          </p:nvSpPr>
          <p:spPr bwMode="auto">
            <a:xfrm>
              <a:off x="3216" y="23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3" name="Oval 47"/>
            <p:cNvSpPr>
              <a:spLocks noChangeAspect="1" noChangeArrowheads="1"/>
            </p:cNvSpPr>
            <p:nvPr/>
          </p:nvSpPr>
          <p:spPr bwMode="auto">
            <a:xfrm>
              <a:off x="3264" y="24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4" name="Oval 48"/>
            <p:cNvSpPr>
              <a:spLocks noChangeAspect="1" noChangeArrowheads="1"/>
            </p:cNvSpPr>
            <p:nvPr/>
          </p:nvSpPr>
          <p:spPr bwMode="auto">
            <a:xfrm>
              <a:off x="3792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5" name="Oval 49"/>
            <p:cNvSpPr>
              <a:spLocks noChangeAspect="1" noChangeArrowheads="1"/>
            </p:cNvSpPr>
            <p:nvPr/>
          </p:nvSpPr>
          <p:spPr bwMode="auto">
            <a:xfrm>
              <a:off x="3408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6" name="Oval 50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7" name="Oval 51"/>
            <p:cNvSpPr>
              <a:spLocks noChangeAspect="1" noChangeArrowheads="1"/>
            </p:cNvSpPr>
            <p:nvPr/>
          </p:nvSpPr>
          <p:spPr bwMode="auto">
            <a:xfrm>
              <a:off x="4128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8" name="Oval 52"/>
            <p:cNvSpPr>
              <a:spLocks noChangeAspect="1"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9" name="Oval 53"/>
            <p:cNvSpPr>
              <a:spLocks noChangeAspect="1" noChangeArrowheads="1"/>
            </p:cNvSpPr>
            <p:nvPr/>
          </p:nvSpPr>
          <p:spPr bwMode="auto">
            <a:xfrm>
              <a:off x="1680" y="11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0" name="Oval 54"/>
            <p:cNvSpPr>
              <a:spLocks noChangeAspect="1" noChangeArrowheads="1"/>
            </p:cNvSpPr>
            <p:nvPr/>
          </p:nvSpPr>
          <p:spPr bwMode="auto">
            <a:xfrm>
              <a:off x="1200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1" name="Oval 55"/>
            <p:cNvSpPr>
              <a:spLocks noChangeAspect="1" noChangeArrowheads="1"/>
            </p:cNvSpPr>
            <p:nvPr/>
          </p:nvSpPr>
          <p:spPr bwMode="auto">
            <a:xfrm>
              <a:off x="1488" y="4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2" name="Oval 56"/>
            <p:cNvSpPr>
              <a:spLocks noChangeAspect="1" noChangeArrowheads="1"/>
            </p:cNvSpPr>
            <p:nvPr/>
          </p:nvSpPr>
          <p:spPr bwMode="auto">
            <a:xfrm>
              <a:off x="3552" y="10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3" name="Oval 57"/>
            <p:cNvSpPr>
              <a:spLocks noChangeAspect="1" noChangeArrowheads="1"/>
            </p:cNvSpPr>
            <p:nvPr/>
          </p:nvSpPr>
          <p:spPr bwMode="auto">
            <a:xfrm>
              <a:off x="3264" y="8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4" name="Oval 58"/>
            <p:cNvSpPr>
              <a:spLocks noChangeAspect="1" noChangeArrowheads="1"/>
            </p:cNvSpPr>
            <p:nvPr/>
          </p:nvSpPr>
          <p:spPr bwMode="auto">
            <a:xfrm>
              <a:off x="3696" y="6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5" name="Oval 59"/>
            <p:cNvSpPr>
              <a:spLocks noChangeAspect="1" noChangeArrowheads="1"/>
            </p:cNvSpPr>
            <p:nvPr/>
          </p:nvSpPr>
          <p:spPr bwMode="auto">
            <a:xfrm>
              <a:off x="3504" y="7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6" name="Oval 60"/>
            <p:cNvSpPr>
              <a:spLocks noChangeAspect="1" noChangeArrowheads="1"/>
            </p:cNvSpPr>
            <p:nvPr/>
          </p:nvSpPr>
          <p:spPr bwMode="auto">
            <a:xfrm>
              <a:off x="3408" y="4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7" name="Oval 61"/>
            <p:cNvSpPr>
              <a:spLocks noChangeAspect="1" noChangeArrowheads="1"/>
            </p:cNvSpPr>
            <p:nvPr/>
          </p:nvSpPr>
          <p:spPr bwMode="auto">
            <a:xfrm>
              <a:off x="4464" y="15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8" name="Oval 62"/>
            <p:cNvSpPr>
              <a:spLocks noChangeAspect="1" noChangeArrowheads="1"/>
            </p:cNvSpPr>
            <p:nvPr/>
          </p:nvSpPr>
          <p:spPr bwMode="auto">
            <a:xfrm>
              <a:off x="4656" y="134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9" name="Oval 63"/>
            <p:cNvSpPr>
              <a:spLocks noChangeAspect="1" noChangeArrowheads="1"/>
            </p:cNvSpPr>
            <p:nvPr/>
          </p:nvSpPr>
          <p:spPr bwMode="auto">
            <a:xfrm>
              <a:off x="5040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0" name="Oval 64"/>
            <p:cNvSpPr>
              <a:spLocks noChangeAspect="1" noChangeArrowheads="1"/>
            </p:cNvSpPr>
            <p:nvPr/>
          </p:nvSpPr>
          <p:spPr bwMode="auto">
            <a:xfrm>
              <a:off x="4944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1" name="Oval 65"/>
            <p:cNvSpPr>
              <a:spLocks noChangeAspect="1" noChangeArrowheads="1"/>
            </p:cNvSpPr>
            <p:nvPr/>
          </p:nvSpPr>
          <p:spPr bwMode="auto">
            <a:xfrm>
              <a:off x="3648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2" name="Oval 66"/>
            <p:cNvSpPr>
              <a:spLocks noChangeAspect="1" noChangeArrowheads="1"/>
            </p:cNvSpPr>
            <p:nvPr/>
          </p:nvSpPr>
          <p:spPr bwMode="auto">
            <a:xfrm>
              <a:off x="331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3" name="Oval 67"/>
            <p:cNvSpPr>
              <a:spLocks noChangeAspect="1" noChangeArrowheads="1"/>
            </p:cNvSpPr>
            <p:nvPr/>
          </p:nvSpPr>
          <p:spPr bwMode="auto">
            <a:xfrm>
              <a:off x="4272" y="13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4" name="Oval 68"/>
            <p:cNvSpPr>
              <a:spLocks noChangeAspect="1" noChangeArrowheads="1"/>
            </p:cNvSpPr>
            <p:nvPr/>
          </p:nvSpPr>
          <p:spPr bwMode="auto">
            <a:xfrm>
              <a:off x="4032" y="14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5" name="Oval 69"/>
            <p:cNvSpPr>
              <a:spLocks noChangeAspect="1" noChangeArrowheads="1"/>
            </p:cNvSpPr>
            <p:nvPr/>
          </p:nvSpPr>
          <p:spPr bwMode="auto">
            <a:xfrm>
              <a:off x="2400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6" name="Oval 70"/>
            <p:cNvSpPr>
              <a:spLocks noChangeAspect="1" noChangeArrowheads="1"/>
            </p:cNvSpPr>
            <p:nvPr/>
          </p:nvSpPr>
          <p:spPr bwMode="auto">
            <a:xfrm>
              <a:off x="297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7" name="Oval 71"/>
            <p:cNvSpPr>
              <a:spLocks noChangeAspect="1" noChangeArrowheads="1"/>
            </p:cNvSpPr>
            <p:nvPr/>
          </p:nvSpPr>
          <p:spPr bwMode="auto">
            <a:xfrm>
              <a:off x="2016" y="14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8" name="Oval 72"/>
            <p:cNvSpPr>
              <a:spLocks noChangeAspect="1" noChangeArrowheads="1"/>
            </p:cNvSpPr>
            <p:nvPr/>
          </p:nvSpPr>
          <p:spPr bwMode="auto">
            <a:xfrm>
              <a:off x="3072" y="24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9" name="Oval 73"/>
            <p:cNvSpPr>
              <a:spLocks noChangeAspect="1" noChangeArrowheads="1"/>
            </p:cNvSpPr>
            <p:nvPr/>
          </p:nvSpPr>
          <p:spPr bwMode="auto">
            <a:xfrm>
              <a:off x="3024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0" name="Oval 74"/>
            <p:cNvSpPr>
              <a:spLocks noChangeAspect="1" noChangeArrowheads="1"/>
            </p:cNvSpPr>
            <p:nvPr/>
          </p:nvSpPr>
          <p:spPr bwMode="auto">
            <a:xfrm>
              <a:off x="3168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1" name="Oval 75"/>
            <p:cNvSpPr>
              <a:spLocks noChangeAspect="1" noChangeArrowheads="1"/>
            </p:cNvSpPr>
            <p:nvPr/>
          </p:nvSpPr>
          <p:spPr bwMode="auto">
            <a:xfrm>
              <a:off x="3936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2" name="Oval 76"/>
            <p:cNvSpPr>
              <a:spLocks noChangeAspect="1" noChangeArrowheads="1"/>
            </p:cNvSpPr>
            <p:nvPr/>
          </p:nvSpPr>
          <p:spPr bwMode="auto">
            <a:xfrm>
              <a:off x="3840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3" name="Oval 77"/>
            <p:cNvSpPr>
              <a:spLocks noChangeAspect="1" noChangeArrowheads="1"/>
            </p:cNvSpPr>
            <p:nvPr/>
          </p:nvSpPr>
          <p:spPr bwMode="auto">
            <a:xfrm>
              <a:off x="4128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4" name="Oval 78"/>
            <p:cNvSpPr>
              <a:spLocks noChangeAspect="1" noChangeArrowheads="1"/>
            </p:cNvSpPr>
            <p:nvPr/>
          </p:nvSpPr>
          <p:spPr bwMode="auto">
            <a:xfrm>
              <a:off x="4416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5" name="Oval 79"/>
            <p:cNvSpPr>
              <a:spLocks noChangeAspect="1" noChangeArrowheads="1"/>
            </p:cNvSpPr>
            <p:nvPr/>
          </p:nvSpPr>
          <p:spPr bwMode="auto">
            <a:xfrm>
              <a:off x="4368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6" name="Oval 80"/>
            <p:cNvSpPr>
              <a:spLocks noChangeAspect="1" noChangeArrowheads="1"/>
            </p:cNvSpPr>
            <p:nvPr/>
          </p:nvSpPr>
          <p:spPr bwMode="auto">
            <a:xfrm>
              <a:off x="4992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7" name="Oval 81"/>
            <p:cNvSpPr>
              <a:spLocks noChangeAspect="1" noChangeArrowheads="1"/>
            </p:cNvSpPr>
            <p:nvPr/>
          </p:nvSpPr>
          <p:spPr bwMode="auto">
            <a:xfrm>
              <a:off x="4896" y="134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8" name="Oval 82"/>
            <p:cNvSpPr>
              <a:spLocks noChangeAspect="1" noChangeArrowheads="1"/>
            </p:cNvSpPr>
            <p:nvPr/>
          </p:nvSpPr>
          <p:spPr bwMode="auto">
            <a:xfrm>
              <a:off x="3072" y="27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9" name="Oval 83"/>
            <p:cNvSpPr>
              <a:spLocks noChangeAspect="1" noChangeArrowheads="1"/>
            </p:cNvSpPr>
            <p:nvPr/>
          </p:nvSpPr>
          <p:spPr bwMode="auto">
            <a:xfrm>
              <a:off x="2496" y="36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0" name="Oval 84"/>
            <p:cNvSpPr>
              <a:spLocks noChangeAspect="1" noChangeArrowheads="1"/>
            </p:cNvSpPr>
            <p:nvPr/>
          </p:nvSpPr>
          <p:spPr bwMode="auto">
            <a:xfrm>
              <a:off x="3888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1" name="Oval 85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2" name="Oval 86"/>
            <p:cNvSpPr>
              <a:spLocks noChangeAspect="1" noChangeArrowheads="1"/>
            </p:cNvSpPr>
            <p:nvPr/>
          </p:nvSpPr>
          <p:spPr bwMode="auto">
            <a:xfrm>
              <a:off x="2640" y="38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3" name="Oval 87"/>
            <p:cNvSpPr>
              <a:spLocks noChangeAspect="1" noChangeArrowheads="1"/>
            </p:cNvSpPr>
            <p:nvPr/>
          </p:nvSpPr>
          <p:spPr bwMode="auto">
            <a:xfrm>
              <a:off x="1296" y="18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4" name="Oval 88"/>
            <p:cNvSpPr>
              <a:spLocks noChangeAspect="1" noChangeArrowheads="1"/>
            </p:cNvSpPr>
            <p:nvPr/>
          </p:nvSpPr>
          <p:spPr bwMode="auto">
            <a:xfrm>
              <a:off x="1584" y="18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5" name="Oval 89"/>
            <p:cNvSpPr>
              <a:spLocks noChangeAspect="1" noChangeArrowheads="1"/>
            </p:cNvSpPr>
            <p:nvPr/>
          </p:nvSpPr>
          <p:spPr bwMode="auto">
            <a:xfrm>
              <a:off x="1536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6" name="Oval 90"/>
            <p:cNvSpPr>
              <a:spLocks noChangeAspect="1"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7" name="Oval 91"/>
            <p:cNvSpPr>
              <a:spLocks noChangeAspect="1" noChangeArrowheads="1"/>
            </p:cNvSpPr>
            <p:nvPr/>
          </p:nvSpPr>
          <p:spPr bwMode="auto">
            <a:xfrm>
              <a:off x="2784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8" name="Oval 92"/>
            <p:cNvSpPr>
              <a:spLocks noChangeAspect="1" noChangeArrowheads="1"/>
            </p:cNvSpPr>
            <p:nvPr/>
          </p:nvSpPr>
          <p:spPr bwMode="auto">
            <a:xfrm>
              <a:off x="2496" y="7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9" name="Oval 93"/>
            <p:cNvSpPr>
              <a:spLocks noChangeAspect="1" noChangeArrowheads="1"/>
            </p:cNvSpPr>
            <p:nvPr/>
          </p:nvSpPr>
          <p:spPr bwMode="auto">
            <a:xfrm>
              <a:off x="2544" y="22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0" name="Oval 94"/>
            <p:cNvSpPr>
              <a:spLocks noChangeAspect="1" noChangeArrowheads="1"/>
            </p:cNvSpPr>
            <p:nvPr/>
          </p:nvSpPr>
          <p:spPr bwMode="auto">
            <a:xfrm>
              <a:off x="2160" y="9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1" name="Oval 95"/>
            <p:cNvSpPr>
              <a:spLocks noChangeAspect="1" noChangeArrowheads="1"/>
            </p:cNvSpPr>
            <p:nvPr/>
          </p:nvSpPr>
          <p:spPr bwMode="auto">
            <a:xfrm>
              <a:off x="2112" y="22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2" name="Oval 96"/>
            <p:cNvSpPr>
              <a:spLocks noChangeAspect="1" noChangeArrowheads="1"/>
            </p:cNvSpPr>
            <p:nvPr/>
          </p:nvSpPr>
          <p:spPr bwMode="auto">
            <a:xfrm>
              <a:off x="273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3" name="Oval 97"/>
            <p:cNvSpPr>
              <a:spLocks noChangeAspect="1" noChangeArrowheads="1"/>
            </p:cNvSpPr>
            <p:nvPr/>
          </p:nvSpPr>
          <p:spPr bwMode="auto">
            <a:xfrm>
              <a:off x="2640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4" name="Oval 98"/>
            <p:cNvSpPr>
              <a:spLocks noChangeAspect="1" noChangeArrowheads="1"/>
            </p:cNvSpPr>
            <p:nvPr/>
          </p:nvSpPr>
          <p:spPr bwMode="auto">
            <a:xfrm>
              <a:off x="2544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5" name="Oval 99"/>
            <p:cNvSpPr>
              <a:spLocks noChangeAspect="1" noChangeArrowheads="1"/>
            </p:cNvSpPr>
            <p:nvPr/>
          </p:nvSpPr>
          <p:spPr bwMode="auto">
            <a:xfrm>
              <a:off x="2736" y="13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6" name="Oval 100"/>
            <p:cNvSpPr>
              <a:spLocks noChangeAspect="1" noChangeArrowheads="1"/>
            </p:cNvSpPr>
            <p:nvPr/>
          </p:nvSpPr>
          <p:spPr bwMode="auto">
            <a:xfrm>
              <a:off x="1152" y="4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7" name="Oval 101"/>
            <p:cNvSpPr>
              <a:spLocks noChangeAspect="1" noChangeArrowheads="1"/>
            </p:cNvSpPr>
            <p:nvPr/>
          </p:nvSpPr>
          <p:spPr bwMode="auto">
            <a:xfrm>
              <a:off x="1056" y="6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8" name="Oval 102"/>
            <p:cNvSpPr>
              <a:spLocks noChangeAspect="1" noChangeArrowheads="1"/>
            </p:cNvSpPr>
            <p:nvPr/>
          </p:nvSpPr>
          <p:spPr bwMode="auto">
            <a:xfrm>
              <a:off x="163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9" name="Oval 103"/>
            <p:cNvSpPr>
              <a:spLocks noChangeAspect="1" noChangeArrowheads="1"/>
            </p:cNvSpPr>
            <p:nvPr/>
          </p:nvSpPr>
          <p:spPr bwMode="auto">
            <a:xfrm>
              <a:off x="1344" y="10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0" name="Oval 104"/>
            <p:cNvSpPr>
              <a:spLocks noChangeAspect="1" noChangeArrowheads="1"/>
            </p:cNvSpPr>
            <p:nvPr/>
          </p:nvSpPr>
          <p:spPr bwMode="auto">
            <a:xfrm>
              <a:off x="2256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1" name="Oval 105"/>
            <p:cNvSpPr>
              <a:spLocks noChangeAspect="1" noChangeArrowheads="1"/>
            </p:cNvSpPr>
            <p:nvPr/>
          </p:nvSpPr>
          <p:spPr bwMode="auto">
            <a:xfrm>
              <a:off x="3216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2" name="Oval 106"/>
            <p:cNvSpPr>
              <a:spLocks noChangeAspect="1" noChangeArrowheads="1"/>
            </p:cNvSpPr>
            <p:nvPr/>
          </p:nvSpPr>
          <p:spPr bwMode="auto">
            <a:xfrm>
              <a:off x="3072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3" name="Oval 107"/>
            <p:cNvSpPr>
              <a:spLocks noChangeAspect="1" noChangeArrowheads="1"/>
            </p:cNvSpPr>
            <p:nvPr/>
          </p:nvSpPr>
          <p:spPr bwMode="auto">
            <a:xfrm>
              <a:off x="321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4" name="Oval 108"/>
            <p:cNvSpPr>
              <a:spLocks noChangeAspect="1" noChangeArrowheads="1"/>
            </p:cNvSpPr>
            <p:nvPr/>
          </p:nvSpPr>
          <p:spPr bwMode="auto">
            <a:xfrm>
              <a:off x="3312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5" name="Oval 109"/>
            <p:cNvSpPr>
              <a:spLocks noChangeAspect="1" noChangeArrowheads="1"/>
            </p:cNvSpPr>
            <p:nvPr/>
          </p:nvSpPr>
          <p:spPr bwMode="auto">
            <a:xfrm>
              <a:off x="3696" y="9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6" name="Oval 110"/>
            <p:cNvSpPr>
              <a:spLocks noChangeAspect="1" noChangeArrowheads="1"/>
            </p:cNvSpPr>
            <p:nvPr/>
          </p:nvSpPr>
          <p:spPr bwMode="auto">
            <a:xfrm>
              <a:off x="3600" y="4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7" name="Oval 111"/>
            <p:cNvSpPr>
              <a:spLocks noChangeAspect="1" noChangeArrowheads="1"/>
            </p:cNvSpPr>
            <p:nvPr/>
          </p:nvSpPr>
          <p:spPr bwMode="auto">
            <a:xfrm>
              <a:off x="3216" y="3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8" name="Oval 112"/>
            <p:cNvSpPr>
              <a:spLocks noChangeAspect="1" noChangeArrowheads="1"/>
            </p:cNvSpPr>
            <p:nvPr/>
          </p:nvSpPr>
          <p:spPr bwMode="auto">
            <a:xfrm>
              <a:off x="3312" y="2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9" name="Oval 113"/>
            <p:cNvSpPr>
              <a:spLocks noChangeAspect="1" noChangeArrowheads="1"/>
            </p:cNvSpPr>
            <p:nvPr/>
          </p:nvSpPr>
          <p:spPr bwMode="auto">
            <a:xfrm>
              <a:off x="307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4"/>
          <p:cNvGrpSpPr>
            <a:grpSpLocks noChangeAspect="1"/>
          </p:cNvGrpSpPr>
          <p:nvPr/>
        </p:nvGrpSpPr>
        <p:grpSpPr bwMode="auto">
          <a:xfrm>
            <a:off x="3176588" y="390526"/>
            <a:ext cx="5384800" cy="4486275"/>
            <a:chOff x="864" y="192"/>
            <a:chExt cx="3168" cy="2640"/>
          </a:xfrm>
        </p:grpSpPr>
        <p:sp>
          <p:nvSpPr>
            <p:cNvPr id="51236" name="Line 115"/>
            <p:cNvSpPr>
              <a:spLocks noChangeAspect="1" noChangeShapeType="1"/>
            </p:cNvSpPr>
            <p:nvPr/>
          </p:nvSpPr>
          <p:spPr bwMode="auto">
            <a:xfrm flipH="1">
              <a:off x="864" y="1536"/>
              <a:ext cx="1584" cy="1296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7" name="Line 116"/>
            <p:cNvSpPr>
              <a:spLocks noChangeAspect="1" noChangeShapeType="1"/>
            </p:cNvSpPr>
            <p:nvPr/>
          </p:nvSpPr>
          <p:spPr bwMode="auto">
            <a:xfrm flipV="1">
              <a:off x="2448" y="192"/>
              <a:ext cx="0" cy="1344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8" name="Line 117"/>
            <p:cNvSpPr>
              <a:spLocks noChangeAspect="1" noChangeShapeType="1"/>
            </p:cNvSpPr>
            <p:nvPr/>
          </p:nvSpPr>
          <p:spPr bwMode="auto">
            <a:xfrm>
              <a:off x="2448" y="1536"/>
              <a:ext cx="1584" cy="1008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119" name="AutoShape 127"/>
          <p:cNvSpPr>
            <a:spLocks noChangeAspect="1" noChangeArrowheads="1"/>
          </p:cNvSpPr>
          <p:nvPr/>
        </p:nvSpPr>
        <p:spPr bwMode="auto">
          <a:xfrm>
            <a:off x="6324601" y="38862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0" name="AutoShape 128"/>
          <p:cNvSpPr>
            <a:spLocks noChangeAspect="1" noChangeArrowheads="1"/>
          </p:cNvSpPr>
          <p:nvPr/>
        </p:nvSpPr>
        <p:spPr bwMode="auto">
          <a:xfrm>
            <a:off x="6400801" y="45720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1" name="AutoShape 129"/>
          <p:cNvSpPr>
            <a:spLocks noChangeAspect="1" noChangeArrowheads="1"/>
          </p:cNvSpPr>
          <p:nvPr/>
        </p:nvSpPr>
        <p:spPr bwMode="auto">
          <a:xfrm>
            <a:off x="5410201" y="6248401"/>
            <a:ext cx="246063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2" name="AutoShape 130"/>
          <p:cNvSpPr>
            <a:spLocks noChangeAspect="1" noChangeArrowheads="1"/>
          </p:cNvSpPr>
          <p:nvPr/>
        </p:nvSpPr>
        <p:spPr bwMode="auto">
          <a:xfrm>
            <a:off x="6553201" y="18288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3" name="AutoShape 131"/>
          <p:cNvSpPr>
            <a:spLocks noChangeAspect="1" noChangeArrowheads="1"/>
          </p:cNvSpPr>
          <p:nvPr/>
        </p:nvSpPr>
        <p:spPr bwMode="auto">
          <a:xfrm>
            <a:off x="7772401" y="2057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4" name="AutoShape 132"/>
          <p:cNvSpPr>
            <a:spLocks noChangeAspect="1" noChangeArrowheads="1"/>
          </p:cNvSpPr>
          <p:nvPr/>
        </p:nvSpPr>
        <p:spPr bwMode="auto">
          <a:xfrm>
            <a:off x="7239001" y="1371601"/>
            <a:ext cx="246063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5" name="AutoShape 133"/>
          <p:cNvSpPr>
            <a:spLocks noChangeAspect="1" noChangeArrowheads="1"/>
          </p:cNvSpPr>
          <p:nvPr/>
        </p:nvSpPr>
        <p:spPr bwMode="auto">
          <a:xfrm>
            <a:off x="4495801" y="25146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6" name="AutoShape 134"/>
          <p:cNvSpPr>
            <a:spLocks noChangeAspect="1" noChangeArrowheads="1"/>
          </p:cNvSpPr>
          <p:nvPr/>
        </p:nvSpPr>
        <p:spPr bwMode="auto">
          <a:xfrm>
            <a:off x="4572001" y="1295401"/>
            <a:ext cx="244475" cy="246063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7" name="AutoShape 135"/>
          <p:cNvSpPr>
            <a:spLocks noChangeAspect="1" noChangeArrowheads="1"/>
          </p:cNvSpPr>
          <p:nvPr/>
        </p:nvSpPr>
        <p:spPr bwMode="auto">
          <a:xfrm>
            <a:off x="3200401" y="13716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1" name="AutoShape 139"/>
          <p:cNvSpPr>
            <a:spLocks noChangeAspect="1" noChangeArrowheads="1"/>
          </p:cNvSpPr>
          <p:nvPr/>
        </p:nvSpPr>
        <p:spPr bwMode="auto">
          <a:xfrm>
            <a:off x="5551488" y="3332164"/>
            <a:ext cx="406400" cy="407987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2" name="AutoShape 140"/>
          <p:cNvSpPr>
            <a:spLocks noChangeAspect="1" noChangeArrowheads="1"/>
          </p:cNvSpPr>
          <p:nvPr/>
        </p:nvSpPr>
        <p:spPr bwMode="auto">
          <a:xfrm>
            <a:off x="7123113" y="714375"/>
            <a:ext cx="406400" cy="406400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3" name="AutoShape 141"/>
          <p:cNvSpPr>
            <a:spLocks noChangeAspect="1" noChangeArrowheads="1"/>
          </p:cNvSpPr>
          <p:nvPr/>
        </p:nvSpPr>
        <p:spPr bwMode="auto">
          <a:xfrm>
            <a:off x="5470525" y="2338388"/>
            <a:ext cx="407988" cy="406400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2035176" y="390526"/>
            <a:ext cx="3262313" cy="2855913"/>
            <a:chOff x="322" y="246"/>
            <a:chExt cx="2055" cy="1799"/>
          </a:xfrm>
        </p:grpSpPr>
        <p:sp>
          <p:nvSpPr>
            <p:cNvPr id="51233" name="Line 143"/>
            <p:cNvSpPr>
              <a:spLocks noChangeAspect="1" noChangeShapeType="1"/>
            </p:cNvSpPr>
            <p:nvPr/>
          </p:nvSpPr>
          <p:spPr bwMode="auto">
            <a:xfrm flipV="1">
              <a:off x="322" y="1274"/>
              <a:ext cx="1233" cy="30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Line 144"/>
            <p:cNvSpPr>
              <a:spLocks noChangeAspect="1" noChangeShapeType="1"/>
            </p:cNvSpPr>
            <p:nvPr/>
          </p:nvSpPr>
          <p:spPr bwMode="auto">
            <a:xfrm flipH="1" flipV="1">
              <a:off x="1555" y="1274"/>
              <a:ext cx="720" cy="7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5" name="Line 145"/>
            <p:cNvSpPr>
              <a:spLocks noChangeAspect="1" noChangeShapeType="1"/>
            </p:cNvSpPr>
            <p:nvPr/>
          </p:nvSpPr>
          <p:spPr bwMode="auto">
            <a:xfrm flipH="1">
              <a:off x="1555" y="246"/>
              <a:ext cx="822" cy="10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6"/>
          <p:cNvGrpSpPr>
            <a:grpSpLocks/>
          </p:cNvGrpSpPr>
          <p:nvPr/>
        </p:nvGrpSpPr>
        <p:grpSpPr bwMode="auto">
          <a:xfrm>
            <a:off x="5868989" y="390525"/>
            <a:ext cx="2936875" cy="3752850"/>
            <a:chOff x="2737" y="246"/>
            <a:chExt cx="1850" cy="2364"/>
          </a:xfrm>
        </p:grpSpPr>
        <p:sp>
          <p:nvSpPr>
            <p:cNvPr id="51230" name="Line 147"/>
            <p:cNvSpPr>
              <a:spLocks noChangeAspect="1" noChangeShapeType="1"/>
            </p:cNvSpPr>
            <p:nvPr/>
          </p:nvSpPr>
          <p:spPr bwMode="auto">
            <a:xfrm flipV="1">
              <a:off x="2737" y="1017"/>
              <a:ext cx="1285" cy="10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148"/>
            <p:cNvSpPr>
              <a:spLocks noChangeAspect="1" noChangeShapeType="1"/>
            </p:cNvSpPr>
            <p:nvPr/>
          </p:nvSpPr>
          <p:spPr bwMode="auto">
            <a:xfrm flipH="1" flipV="1">
              <a:off x="4022" y="1017"/>
              <a:ext cx="205" cy="159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49"/>
            <p:cNvSpPr>
              <a:spLocks noChangeAspect="1" noChangeShapeType="1"/>
            </p:cNvSpPr>
            <p:nvPr/>
          </p:nvSpPr>
          <p:spPr bwMode="auto">
            <a:xfrm flipH="1">
              <a:off x="4022" y="246"/>
              <a:ext cx="565" cy="7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0"/>
          <p:cNvGrpSpPr>
            <a:grpSpLocks/>
          </p:cNvGrpSpPr>
          <p:nvPr/>
        </p:nvGrpSpPr>
        <p:grpSpPr bwMode="auto">
          <a:xfrm>
            <a:off x="3340101" y="3327401"/>
            <a:ext cx="3833813" cy="2773363"/>
            <a:chOff x="1144" y="2096"/>
            <a:chExt cx="2415" cy="1747"/>
          </a:xfrm>
        </p:grpSpPr>
        <p:sp>
          <p:nvSpPr>
            <p:cNvPr id="51227" name="Line 151"/>
            <p:cNvSpPr>
              <a:spLocks noChangeAspect="1" noChangeShapeType="1"/>
            </p:cNvSpPr>
            <p:nvPr/>
          </p:nvSpPr>
          <p:spPr bwMode="auto">
            <a:xfrm>
              <a:off x="2994" y="3021"/>
              <a:ext cx="565" cy="8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Line 152"/>
            <p:cNvSpPr>
              <a:spLocks noChangeAspect="1" noChangeShapeType="1"/>
            </p:cNvSpPr>
            <p:nvPr/>
          </p:nvSpPr>
          <p:spPr bwMode="auto">
            <a:xfrm>
              <a:off x="1144" y="2969"/>
              <a:ext cx="1850" cy="5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9" name="Line 153"/>
            <p:cNvSpPr>
              <a:spLocks noChangeAspect="1" noChangeShapeType="1"/>
            </p:cNvSpPr>
            <p:nvPr/>
          </p:nvSpPr>
          <p:spPr bwMode="auto">
            <a:xfrm flipH="1">
              <a:off x="2994" y="2096"/>
              <a:ext cx="360" cy="9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159" name="AutoShape 167"/>
          <p:cNvSpPr>
            <a:spLocks noChangeAspect="1" noChangeArrowheads="1"/>
          </p:cNvSpPr>
          <p:nvPr/>
        </p:nvSpPr>
        <p:spPr bwMode="auto">
          <a:xfrm>
            <a:off x="5589588" y="2755900"/>
            <a:ext cx="569912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Title 175"/>
          <p:cNvSpPr>
            <a:spLocks noGrp="1"/>
          </p:cNvSpPr>
          <p:nvPr>
            <p:ph type="title"/>
          </p:nvPr>
        </p:nvSpPr>
        <p:spPr>
          <a:xfrm>
            <a:off x="1668464" y="5562600"/>
            <a:ext cx="3221377" cy="838200"/>
          </a:xfrm>
        </p:spPr>
        <p:txBody>
          <a:bodyPr/>
          <a:lstStyle/>
          <a:p>
            <a:pPr algn="ctr"/>
            <a:r>
              <a:rPr lang="en-US" sz="2400" dirty="0"/>
              <a:t>Hierarchical k-means clustering of descriptor space (vocabulary tree)</a:t>
            </a:r>
          </a:p>
        </p:txBody>
      </p:sp>
      <p:sp>
        <p:nvSpPr>
          <p:cNvPr id="51226" name="TextBox 176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</p:spTree>
    <p:extLst>
      <p:ext uri="{BB962C8B-B14F-4D97-AF65-F5344CB8AC3E}">
        <p14:creationId xmlns:p14="http://schemas.microsoft.com/office/powerpoint/2010/main" val="325012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-0.00625 -0.00278 -0.01007 -0.01019 -0.01615 -0.01343 C -0.01702 -0.01458 -0.01771 -0.01597 -0.01875 -0.01667 C -0.0198 -0.01759 -0.02153 -0.01713 -0.0224 -0.01829 C -0.02344 -0.01968 -0.02292 -0.02199 -0.02379 -0.02338 C -0.02657 -0.02778 -0.03351 -0.03333 -0.0375 -0.03495 C -0.03837 -0.03611 -0.03889 -0.0375 -0.03994 -0.03843 C -0.04115 -0.03935 -0.04271 -0.03889 -0.04375 -0.04005 C -0.04497 -0.0412 -0.04497 -0.04398 -0.04619 -0.04491 C -0.04844 -0.04676 -0.05365 -0.04838 -0.05365 -0.04838 C -0.05747 -0.05324 -0.0658 -0.05764 -0.07119 -0.05995 C -0.07448 -0.06435 -0.07934 -0.06806 -0.08369 -0.06991 C -0.09619 -0.08657 -0.13021 -0.08333 -0.14254 -0.08333 " pathEditMode="relative" ptsTypes="ffffffffffffA">
                                      <p:cBhvr>
                                        <p:cTn id="16" dur="2000" fill="hold"/>
                                        <p:tgtEl>
                                          <p:spTgt spid="8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77778E-6 C 0.00139 0.01666 0.00191 0.05624 0.00625 0.06504 C 0.01042 0.08564 0.00885 0.09675 0.02014 0.1118 C 0.02326 0.12476 0.02083 0.1405 0.03125 0.14513 C 0.03281 0.15046 0.03264 0.14837 0.03264 0.15185 " pathEditMode="relative" ptsTypes="ffffA">
                                      <p:cBhvr>
                                        <p:cTn id="18" dur="2000" fill="hold"/>
                                        <p:tgtEl>
                                          <p:spTgt spid="8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33 0.01342 0.0066 0.02685 0.01007 0.04004 C 0.01163 0.04606 0.01163 0.05185 0.01493 0.05671 C 0.01667 0.06273 0.02153 0.0662 0.02622 0.06828 C 0.02743 0.07708 0.02743 0.07893 0.03368 0.08171 C 0.03924 0.08865 0.04253 0.1081 0.04253 0.11828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8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95 0.00394 -0.00851 0.00811 -0.0125 0.01019 C -0.02135 0.00949 -0.03004 0.00926 -0.03889 0.00834 C -0.04601 0.00741 -0.04757 -0.00393 -0.05382 -0.00648 C -0.05417 -0.0081 -0.05399 -0.01064 -0.05504 -0.01157 C -0.05712 -0.01365 -0.0625 -0.01481 -0.0625 -0.01481 C -0.06997 -0.02476 -0.08281 -0.02314 -0.09254 -0.02314 " pathEditMode="relative" ptsTypes="ffffffA">
                                      <p:cBhvr>
                                        <p:cTn id="38" dur="2000" fill="hold"/>
                                        <p:tgtEl>
                                          <p:spTgt spid="85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48148E-6 C 0.02517 0.00533 0.01424 0.00301 0.03264 0.00648 C 0.03628 0.02685 0.05764 0.0169 0.0651 0.01759 C 0.07604 0.02384 0.07448 0.02384 0.09514 0.01759 C 0.0967 0.01713 0.09653 0.01273 0.09757 0.01065 C 0.09861 0.00926 0.10017 0.0081 0.10139 0.00648 C 0.10278 -0.00116 0.10451 -0.00555 0.10764 -0.01111 C 0.10799 -0.01319 0.10851 -0.01528 0.10885 -0.01759 C 0.10938 -0.02037 0.11007 -0.02592 0.11007 -0.02569 " pathEditMode="relative" rAng="0" ptsTypes="ffffffffA">
                                      <p:cBhvr>
                                        <p:cTn id="40" dur="2000" fill="hold"/>
                                        <p:tgtEl>
                                          <p:spTgt spid="85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7.40741E-6 C 0.00156 -0.00232 0.00381 -0.00394 0.00503 -0.00672 C 0.00711 -0.01135 0.00746 -0.01829 0.00868 -0.02339 C 0.00833 -0.0345 0.00833 -0.04561 0.00746 -0.05672 C 0.00642 -0.06945 -6.66667E-6 -0.0801 -0.00504 -0.09005 C -0.0066 -0.0963 -0.00782 -0.10255 -0.01007 -0.10834 " pathEditMode="relative" ptsTypes="fffffA">
                                      <p:cBhvr>
                                        <p:cTn id="42" dur="2000" fill="hold"/>
                                        <p:tgtEl>
                                          <p:spTgt spid="85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C 0.00138 0.01274 0.00086 0.01088 0.00625 0.01852 C 0.00781 0.02454 0.00954 0.02963 0.01128 0.03519 C 0.01562 0.04862 0.01111 0.0419 0.01631 0.04838 C 0.01909 0.05996 0.01684 0.05579 0.02135 0.06181 C 0.02204 0.06806 0.02222 0.07871 0.02621 0.08334 C 0.02847 0.08588 0.03385 0.09005 0.03385 0.09005 C 0.03541 0.09885 0.03628 0.1088 0.04131 0.11505 C 0.04097 0.11783 0.0401 0.12338 0.0401 0.12338 " pathEditMode="relative" ptsTypes="ffffffffA">
                                      <p:cBhvr>
                                        <p:cTn id="59" dur="2000" fill="hold"/>
                                        <p:tgtEl>
                                          <p:spTgt spid="8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1481E-6 C 0.02049 0.00208 0.01129 0.00093 0.02379 0.00648 C 0.02622 0.00764 0.02882 0.0088 0.03126 0.00995 C 0.03247 0.01042 0.03386 0.01111 0.03507 0.01157 C 0.03629 0.01204 0.03872 0.01319 0.03872 0.01319 C 0.04341 0.01944 0.06042 0.02268 0.06754 0.02315 C 0.10539 0.025 0.11025 0.025 0.13247 0.025 " pathEditMode="relative" ptsTypes="ffffffA">
                                      <p:cBhvr>
                                        <p:cTn id="61" dur="2000" fill="hold"/>
                                        <p:tgtEl>
                                          <p:spTgt spid="8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6.66667E-6 C -0.00139 -0.01087 -0.00278 -0.02522 -0.00886 -0.03333 C -0.00921 -0.03495 -0.00938 -0.0368 -0.01007 -0.03819 C -0.0106 -0.03958 -0.01198 -0.04027 -0.01251 -0.04166 C -0.02101 -0.06411 -0.01077 -0.04282 -0.01754 -0.05647 C -0.01928 -0.06365 -0.02292 -0.06759 -0.02761 -0.07152 C -0.02796 -0.07314 -0.02796 -0.07522 -0.02882 -0.07661 C -0.02969 -0.07823 -0.03126 -0.0787 -0.03247 -0.07985 C -0.03733 -0.08495 -0.04167 -0.09235 -0.04757 -0.0949 C -0.04879 -0.09606 -0.05122 -0.09814 -0.05122 -0.09814 " pathEditMode="relative" ptsTypes="fffffffffA">
                                      <p:cBhvr>
                                        <p:cTn id="63" dur="2000" fill="hold"/>
                                        <p:tgtEl>
                                          <p:spTgt spid="8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3.33333E-6 C -0.00869 0.0007 -0.01754 0.00024 -0.02622 0.00186 C -0.02744 0.00209 -0.02778 0.0044 -0.02882 0.0051 C -0.03126 0.00672 -0.03629 0.00834 -0.03629 0.00834 C -0.03941 0.01274 -0.04358 0.0169 -0.04636 0.02176 C -0.0507 0.0294 -0.05261 0.0382 -0.05747 0.04514 C -0.0599 0.05348 -0.06042 0.06227 -0.06511 0.06852 C -0.06632 0.07315 -0.06737 0.075 -0.06997 0.07848 " pathEditMode="relative" ptsTypes="fffffffA">
                                      <p:cBhvr>
                                        <p:cTn id="80" dur="2000" fill="hold"/>
                                        <p:tgtEl>
                                          <p:spTgt spid="8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0.00017 0.00116 0.00191 0.01273 0.0026 0.01343 C 0.00469 0.01551 0.00764 0.01551 0.01007 0.01667 C 0.01129 0.01713 0.01389 0.01829 0.01389 0.01829 C 0.01528 0.02593 0.0151 0.02894 0.02014 0.03334 C 0.02274 0.04398 0.0191 0.03357 0.02639 0.04005 C 0.0276 0.04121 0.0276 0.04375 0.02882 0.04491 C 0.02986 0.04607 0.03142 0.04607 0.03264 0.04676 C 0.03403 0.05232 0.03559 0.05602 0.03889 0.05996 C 0.03976 0.06389 0.03924 0.06875 0.04132 0.07176 C 0.04445 0.07662 0.04844 0.07801 0.0526 0.0801 C 0.05486 0.08912 0.05399 0.10139 0.06129 0.1051 C 0.06163 0.10672 0.06163 0.1088 0.0625 0.10996 C 0.06354 0.11111 0.06563 0.11019 0.06632 0.11158 C 0.06649 0.11204 0.07014 0.1257 0.07014 0.12824 " pathEditMode="relative" ptsTypes="ffffffffffffffA">
                                      <p:cBhvr>
                                        <p:cTn id="82" dur="2000" fill="hold"/>
                                        <p:tgtEl>
                                          <p:spTgt spid="8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6.66667E-6 C 0.004 -0.01573 -0.00138 0.00695 0.00261 -0.03333 C 0.00296 -0.0368 0.00417 -0.04004 0.00504 -0.04328 C 0.00539 -0.0449 0.00626 -0.04814 0.00626 -0.04814 C 0.00747 -0.07268 0.00747 -0.06365 0.00747 -0.07499 " pathEditMode="relative" ptsTypes="ffffA">
                                      <p:cBhvr>
                                        <p:cTn id="84" dur="2000" fill="hold"/>
                                        <p:tgtEl>
                                          <p:spTgt spid="8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19" grpId="0" animBg="1"/>
      <p:bldP spid="85119" grpId="1" animBg="1"/>
      <p:bldP spid="85120" grpId="0" animBg="1"/>
      <p:bldP spid="85120" grpId="1" animBg="1"/>
      <p:bldP spid="85121" grpId="0" animBg="1"/>
      <p:bldP spid="85121" grpId="1" animBg="1"/>
      <p:bldP spid="85122" grpId="0" animBg="1"/>
      <p:bldP spid="85122" grpId="1" animBg="1"/>
      <p:bldP spid="85123" grpId="0" animBg="1"/>
      <p:bldP spid="85123" grpId="1" animBg="1"/>
      <p:bldP spid="85124" grpId="0" animBg="1"/>
      <p:bldP spid="85124" grpId="1" animBg="1"/>
      <p:bldP spid="85125" grpId="0" animBg="1"/>
      <p:bldP spid="85125" grpId="1" animBg="1"/>
      <p:bldP spid="85126" grpId="0" animBg="1"/>
      <p:bldP spid="85126" grpId="1" animBg="1"/>
      <p:bldP spid="85127" grpId="0" animBg="1"/>
      <p:bldP spid="85127" grpId="1" animBg="1"/>
      <p:bldP spid="85131" grpId="0" animBg="1"/>
      <p:bldP spid="85131" grpId="1" animBg="1"/>
      <p:bldP spid="85132" grpId="0" animBg="1"/>
      <p:bldP spid="85132" grpId="1" animBg="1"/>
      <p:bldP spid="85133" grpId="0" animBg="1"/>
      <p:bldP spid="85133" grpId="1" animBg="1"/>
      <p:bldP spid="851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57738</TotalTime>
  <Words>3457</Words>
  <Application>Microsoft Macintosh PowerPoint</Application>
  <PresentationFormat>Widescreen</PresentationFormat>
  <Paragraphs>650</Paragraphs>
  <Slides>109</Slides>
  <Notes>60</Notes>
  <HiddenSlides>21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7" baseType="lpstr">
      <vt:lpstr>Arial</vt:lpstr>
      <vt:lpstr>Cambria Math</vt:lpstr>
      <vt:lpstr>Gill Sans</vt:lpstr>
      <vt:lpstr>Times New Roman</vt:lpstr>
      <vt:lpstr>Wingdings</vt:lpstr>
      <vt:lpstr>Blank Presentation</vt:lpstr>
      <vt:lpstr>Image</vt:lpstr>
      <vt:lpstr>Equation</vt:lpstr>
      <vt:lpstr>Image alignment</vt:lpstr>
      <vt:lpstr>Alignment: Fitting of transformations</vt:lpstr>
      <vt:lpstr>Alignment: Fitting of transformations</vt:lpstr>
      <vt:lpstr>Alignment: Fitting of transformations</vt:lpstr>
      <vt:lpstr>Other registration applications</vt:lpstr>
      <vt:lpstr>Alignment: Overview</vt:lpstr>
      <vt:lpstr>Alignment applications: Panorama stitching</vt:lpstr>
      <vt:lpstr>Aligning contemporary and historic images</vt:lpstr>
      <vt:lpstr>Alignment applications: Instance recognition</vt:lpstr>
      <vt:lpstr>Alignment applications: Instance recognition</vt:lpstr>
      <vt:lpstr>Alignment applications: Large-scale reconstruction</vt:lpstr>
      <vt:lpstr>Feature-based alignment</vt:lpstr>
      <vt:lpstr>Feature-based alignment really works!</vt:lpstr>
      <vt:lpstr>Feature-based alignment really works!</vt:lpstr>
      <vt:lpstr>Alignment: Overview</vt:lpstr>
      <vt:lpstr>Alignment: Fitting of transformations</vt:lpstr>
      <vt:lpstr>2D transformation models</vt:lpstr>
      <vt:lpstr>Transformations</vt:lpstr>
      <vt:lpstr>2D transformation models</vt:lpstr>
      <vt:lpstr>2D transformation models</vt:lpstr>
      <vt:lpstr>Let’s start with affine transformations</vt:lpstr>
      <vt:lpstr>Fitting an affine transformation</vt:lpstr>
      <vt:lpstr>Fitting an affine transformation</vt:lpstr>
      <vt:lpstr>Fitting an affine transformation</vt:lpstr>
      <vt:lpstr>An affine transformation, harder linear algebra</vt:lpstr>
      <vt:lpstr>An affine transformation, harder linear algebra</vt:lpstr>
      <vt:lpstr>An affine transformation, harder linear algebra</vt:lpstr>
      <vt:lpstr>Fitting a homography</vt:lpstr>
      <vt:lpstr>Homography in the real world</vt:lpstr>
      <vt:lpstr>Application: Panorama stitching</vt:lpstr>
      <vt:lpstr>Projective transformations in general</vt:lpstr>
      <vt:lpstr>Fitting a homography</vt:lpstr>
      <vt:lpstr>Fitting a homography</vt:lpstr>
      <vt:lpstr>Fitting a homography:  finding a start point</vt:lpstr>
      <vt:lpstr>Fitting a homography:  finding a start point</vt:lpstr>
      <vt:lpstr>Scaling doesn’t change projective transformation</vt:lpstr>
      <vt:lpstr>Fitting a homography</vt:lpstr>
      <vt:lpstr>Projective transformations in general</vt:lpstr>
      <vt:lpstr>Last time: Alignment</vt:lpstr>
      <vt:lpstr>Review: Fitting a homography</vt:lpstr>
      <vt:lpstr>Fitting a homography</vt:lpstr>
      <vt:lpstr>Fitting a homography</vt:lpstr>
      <vt:lpstr>Fitting a homography</vt:lpstr>
      <vt:lpstr>Fitting a homography</vt:lpstr>
      <vt:lpstr>Alignment: Overview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Generating putative correspondences</vt:lpstr>
      <vt:lpstr>Generating putative correspondences</vt:lpstr>
      <vt:lpstr>Feature descriptors</vt:lpstr>
      <vt:lpstr>Comparing feature descriptors</vt:lpstr>
      <vt:lpstr>Disadvantage of intensity vectors as descriptors</vt:lpstr>
      <vt:lpstr>Feature descriptors: SIFT</vt:lpstr>
      <vt:lpstr>Feature descriptors: SIFT</vt:lpstr>
      <vt:lpstr>Generating putative correspondences</vt:lpstr>
      <vt:lpstr>Rejection of ambiguous matches</vt:lpstr>
      <vt:lpstr>Rejection of ambiguous matches</vt:lpstr>
      <vt:lpstr>Robust alignment</vt:lpstr>
      <vt:lpstr>RANSAC example: Translation</vt:lpstr>
      <vt:lpstr>RANSAC example: Translation</vt:lpstr>
      <vt:lpstr>RANSAC example: Translation</vt:lpstr>
      <vt:lpstr>RANSAC example: Translation</vt:lpstr>
      <vt:lpstr>Alternative to RANSAC: Voting</vt:lpstr>
      <vt:lpstr>Other strategies if you don’t know correspondence</vt:lpstr>
      <vt:lpstr>Robust alignment</vt:lpstr>
      <vt:lpstr>Robust feature-based alignment</vt:lpstr>
      <vt:lpstr>Robustness is a serious problem</vt:lpstr>
      <vt:lpstr>Key issue:</vt:lpstr>
      <vt:lpstr>PowerPoint Presentation</vt:lpstr>
      <vt:lpstr>An affine transformation, harder linear algebra</vt:lpstr>
      <vt:lpstr>An affine transformation, harder linear algebra</vt:lpstr>
      <vt:lpstr>An affine transformation, harder linear algebra</vt:lpstr>
      <vt:lpstr>An affine transformation, harder linear algebra</vt:lpstr>
      <vt:lpstr>Robust alignment</vt:lpstr>
      <vt:lpstr>PowerPoint Presentation</vt:lpstr>
      <vt:lpstr>Analogy</vt:lpstr>
      <vt:lpstr>Analogy</vt:lpstr>
      <vt:lpstr>Idea</vt:lpstr>
      <vt:lpstr>Example:</vt:lpstr>
      <vt:lpstr>What happens in iteration?</vt:lpstr>
      <vt:lpstr>Alignment: Overview</vt:lpstr>
      <vt:lpstr>Scalability: Alignment to large databases</vt:lpstr>
      <vt:lpstr>Large-scale visual search</vt:lpstr>
      <vt:lpstr>How to do the indexing?</vt:lpstr>
      <vt:lpstr>Recall: Visual codebook for implicit shape models</vt:lpstr>
      <vt:lpstr>K-means clustering</vt:lpstr>
      <vt:lpstr>K-means clustering</vt:lpstr>
      <vt:lpstr>Algorithm:  K-means</vt:lpstr>
      <vt:lpstr>K-means example</vt:lpstr>
      <vt:lpstr>How to do the indexing?</vt:lpstr>
      <vt:lpstr>K-means:  Issue</vt:lpstr>
      <vt:lpstr>Hierarchical k-means clustering</vt:lpstr>
      <vt:lpstr>Hierarchical k-means clustering of descriptor space (vocabulary tree)</vt:lpstr>
      <vt:lpstr>Setting up a vocabulary tree</vt:lpstr>
      <vt:lpstr>Registering with a vocabulary tree</vt:lpstr>
      <vt:lpstr>How to do the indexing?</vt:lpstr>
      <vt:lpstr>Efficient indexing technique: Vocabulary trees</vt:lpstr>
      <vt:lpstr>PowerPoint Presentation</vt:lpstr>
      <vt:lpstr>Populating the vocabulary tree/inverted index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Motion</dc:title>
  <dc:creator>Steve Seitz</dc:creator>
  <cp:lastModifiedBy>Forsyth, David Alexander</cp:lastModifiedBy>
  <cp:revision>1191</cp:revision>
  <cp:lastPrinted>2023-09-27T15:18:56Z</cp:lastPrinted>
  <dcterms:created xsi:type="dcterms:W3CDTF">1998-05-10T17:20:27Z</dcterms:created>
  <dcterms:modified xsi:type="dcterms:W3CDTF">2023-09-30T19:21:55Z</dcterms:modified>
</cp:coreProperties>
</file>