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0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2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13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4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</p:sldMasterIdLst>
  <p:notesMasterIdLst>
    <p:notesMasterId r:id="rId67"/>
  </p:notesMasterIdLst>
  <p:handoutMasterIdLst>
    <p:handoutMasterId r:id="rId68"/>
  </p:handoutMasterIdLst>
  <p:sldIdLst>
    <p:sldId id="395" r:id="rId3"/>
    <p:sldId id="537" r:id="rId4"/>
    <p:sldId id="919" r:id="rId5"/>
    <p:sldId id="917" r:id="rId6"/>
    <p:sldId id="503" r:id="rId7"/>
    <p:sldId id="558" r:id="rId8"/>
    <p:sldId id="511" r:id="rId9"/>
    <p:sldId id="536" r:id="rId10"/>
    <p:sldId id="546" r:id="rId11"/>
    <p:sldId id="547" r:id="rId12"/>
    <p:sldId id="513" r:id="rId13"/>
    <p:sldId id="535" r:id="rId14"/>
    <p:sldId id="549" r:id="rId15"/>
    <p:sldId id="550" r:id="rId16"/>
    <p:sldId id="551" r:id="rId17"/>
    <p:sldId id="552" r:id="rId18"/>
    <p:sldId id="553" r:id="rId19"/>
    <p:sldId id="514" r:id="rId20"/>
    <p:sldId id="554" r:id="rId21"/>
    <p:sldId id="555" r:id="rId22"/>
    <p:sldId id="559" r:id="rId23"/>
    <p:sldId id="523" r:id="rId24"/>
    <p:sldId id="545" r:id="rId25"/>
    <p:sldId id="525" r:id="rId26"/>
    <p:sldId id="560" r:id="rId27"/>
    <p:sldId id="506" r:id="rId28"/>
    <p:sldId id="922" r:id="rId29"/>
    <p:sldId id="923" r:id="rId30"/>
    <p:sldId id="924" r:id="rId31"/>
    <p:sldId id="925" r:id="rId32"/>
    <p:sldId id="926" r:id="rId33"/>
    <p:sldId id="927" r:id="rId34"/>
    <p:sldId id="928" r:id="rId35"/>
    <p:sldId id="929" r:id="rId36"/>
    <p:sldId id="930" r:id="rId37"/>
    <p:sldId id="931" r:id="rId38"/>
    <p:sldId id="932" r:id="rId39"/>
    <p:sldId id="918" r:id="rId40"/>
    <p:sldId id="502" r:id="rId41"/>
    <p:sldId id="517" r:id="rId42"/>
    <p:sldId id="516" r:id="rId43"/>
    <p:sldId id="563" r:id="rId44"/>
    <p:sldId id="564" r:id="rId45"/>
    <p:sldId id="527" r:id="rId46"/>
    <p:sldId id="565" r:id="rId47"/>
    <p:sldId id="519" r:id="rId48"/>
    <p:sldId id="520" r:id="rId49"/>
    <p:sldId id="556" r:id="rId50"/>
    <p:sldId id="557" r:id="rId51"/>
    <p:sldId id="538" r:id="rId52"/>
    <p:sldId id="921" r:id="rId53"/>
    <p:sldId id="539" r:id="rId54"/>
    <p:sldId id="528" r:id="rId55"/>
    <p:sldId id="529" r:id="rId56"/>
    <p:sldId id="531" r:id="rId57"/>
    <p:sldId id="540" r:id="rId58"/>
    <p:sldId id="920" r:id="rId59"/>
    <p:sldId id="566" r:id="rId60"/>
    <p:sldId id="541" r:id="rId61"/>
    <p:sldId id="532" r:id="rId62"/>
    <p:sldId id="914" r:id="rId63"/>
    <p:sldId id="915" r:id="rId64"/>
    <p:sldId id="534" r:id="rId65"/>
    <p:sldId id="916" r:id="rId66"/>
  </p:sldIdLst>
  <p:sldSz cx="12192000" cy="6858000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FF00"/>
    <a:srgbClr val="66FF33"/>
    <a:srgbClr val="99FF33"/>
    <a:srgbClr val="CCFF33"/>
    <a:srgbClr val="339966"/>
    <a:srgbClr val="A50021"/>
    <a:srgbClr val="FF00FF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6" autoAdjust="0"/>
    <p:restoredTop sz="85510" autoAdjust="0"/>
  </p:normalViewPr>
  <p:slideViewPr>
    <p:cSldViewPr>
      <p:cViewPr varScale="1">
        <p:scale>
          <a:sx n="108" d="100"/>
          <a:sy n="108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FDD73-6027-4985-82F5-B7A604C00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2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40C46-3104-4A0E-BC33-4ED86974D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90E4D-C140-4D62-B396-BBEE244F9C0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2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6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120" y="3474720"/>
            <a:ext cx="7680960" cy="32918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homography!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92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538" y="3474963"/>
            <a:ext cx="7680127" cy="329111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538" y="3474963"/>
            <a:ext cx="7680127" cy="3291114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homogeneous</a:t>
            </a:r>
            <a:r>
              <a:rPr lang="en-US" baseline="0" dirty="0"/>
              <a:t> coordinate of an infinite vanishing point is 0. Infinite vanishing points correspond to directions of lines that are parallel to the image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5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120" y="3474720"/>
            <a:ext cx="7680960" cy="32918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85102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A04191-F637-4A6B-9520-F18C70DAE8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E0DF6-6652-4427-A552-50EE7E424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62200" y="549275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DBB79-33BC-4141-9017-C9A4DB6F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6BB5-0F3B-4D4A-91A4-059F83F11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D866-B125-458C-89F5-6387086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9DDD-8594-464A-9BB5-4BE54D448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361BE-5972-45C6-AB18-7E7CF5B1D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8292-798A-450D-8152-4127C5E1AB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BE11-37C3-4D75-AACE-7A9CBB9CAF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597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8224-1CFD-4A2C-A740-584380560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13B0-DBD4-4B00-B409-90D35F6593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116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03AA2-F1C2-4EDF-BD5A-8C2DC0E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20BA-254A-459C-B4EF-C4CFE58C59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043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F69F-D0A3-4319-A997-4A82199890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975FF-146D-418A-8D98-3B11A99AE1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137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AB2-6AFC-4D30-AF94-F1C4C7F4E6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C8567-217C-4316-8258-DE5BCDD9B3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257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2CAD6-79F9-4BCB-8858-EC2424EF73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00960-27BD-4FA9-8D8F-8D229F3ECA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14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F40B-1B9B-47CF-A43E-E9389E64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FD1B-7FB4-4E03-927C-9A86162E3B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6F7D0-A9B3-4222-A89C-A599451E9F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515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9229-FCDB-4170-A55C-A6EEDA89E3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E8E2-EA61-42F3-9746-E0A12255B0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624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1DD6-A019-4C91-AC8B-C1A65CFC42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D8E0-7624-4CA1-853D-2B185373B5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91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7A31-286A-4EC1-8C54-649E43126D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A2B4-F554-42FB-AA94-3271ADC07F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855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CC0E8-E97B-415C-BCB7-C396093099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2A98B-C79E-4300-B0DB-33FE9EC11B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930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0595-C6F3-41F1-AD16-F8398C42D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BBF9-3409-477C-BD18-505DF2C2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66C60-AF1F-44F9-AEEF-EEF3D579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BA55-352E-4299-BB7D-1AD097F1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22A8D-14EB-4883-A8AB-881AD7C3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E6110-B25C-4A82-814A-4D9F741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97492-F32C-40C5-A79D-80F015F21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7BD7A94-3F25-4303-99D2-FCDE03B8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B2EC358-95DE-4A24-A317-DAAA1E4D07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7CB45C2B-1E11-49F3-8C0A-961234ED4C1B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6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10.png"/><Relationship Id="rId7" Type="http://schemas.openxmlformats.org/officeDocument/2006/relationships/image" Target="../media/image13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hoiem.cs.illinois.edu/courses/vision_spring10/sources/criminisi00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hoiem.cs.illinois.edu/publications/sa2011_relighting_highres.pdf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530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notesSlide" Target="../notesSlides/notesSlide7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image" Target="../media/image540.pn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18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34" Type="http://schemas.openxmlformats.org/officeDocument/2006/relationships/notesSlide" Target="../notesSlides/notesSlide8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slideLayout" Target="../slideLayouts/slideLayout6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tags" Target="../tags/tag55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image" Target="../media/image67.png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tags" Target="../tags/tag57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image" Target="../media/image66.png"/><Relationship Id="rId8" Type="http://schemas.openxmlformats.org/officeDocument/2006/relationships/tags" Target="../tags/tag34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tags" Target="../tags/tag84.xml"/><Relationship Id="rId21" Type="http://schemas.openxmlformats.org/officeDocument/2006/relationships/tags" Target="../tags/tag79.xml"/><Relationship Id="rId42" Type="http://schemas.openxmlformats.org/officeDocument/2006/relationships/tags" Target="../tags/tag100.xml"/><Relationship Id="rId47" Type="http://schemas.openxmlformats.org/officeDocument/2006/relationships/tags" Target="../tags/tag105.xml"/><Relationship Id="rId63" Type="http://schemas.openxmlformats.org/officeDocument/2006/relationships/tags" Target="../tags/tag70.xml"/><Relationship Id="rId68" Type="http://schemas.openxmlformats.org/officeDocument/2006/relationships/image" Target="../media/image621.png"/><Relationship Id="rId84" Type="http://schemas.openxmlformats.org/officeDocument/2006/relationships/tags" Target="../tags/tag254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9" Type="http://schemas.openxmlformats.org/officeDocument/2006/relationships/tags" Target="../tags/tag87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tags" Target="../tags/tag90.xml"/><Relationship Id="rId37" Type="http://schemas.openxmlformats.org/officeDocument/2006/relationships/tags" Target="../tags/tag95.xml"/><Relationship Id="rId40" Type="http://schemas.openxmlformats.org/officeDocument/2006/relationships/tags" Target="../tags/tag98.xml"/><Relationship Id="rId45" Type="http://schemas.openxmlformats.org/officeDocument/2006/relationships/tags" Target="../tags/tag103.xml"/><Relationship Id="rId53" Type="http://schemas.openxmlformats.org/officeDocument/2006/relationships/slideLayout" Target="../slideLayouts/slideLayout6.xml"/><Relationship Id="rId58" Type="http://schemas.openxmlformats.org/officeDocument/2006/relationships/image" Target="../media/image570.png"/><Relationship Id="rId66" Type="http://schemas.openxmlformats.org/officeDocument/2006/relationships/image" Target="../media/image611.png"/><Relationship Id="rId87" Type="http://schemas.openxmlformats.org/officeDocument/2006/relationships/image" Target="../media/image631.png"/><Relationship Id="rId5" Type="http://schemas.openxmlformats.org/officeDocument/2006/relationships/tags" Target="../tags/tag63.xml"/><Relationship Id="rId61" Type="http://schemas.openxmlformats.org/officeDocument/2006/relationships/tags" Target="../tags/tag69.xml"/><Relationship Id="rId82" Type="http://schemas.openxmlformats.org/officeDocument/2006/relationships/tags" Target="../tags/tag253.xml"/><Relationship Id="rId19" Type="http://schemas.openxmlformats.org/officeDocument/2006/relationships/tags" Target="../tags/tag7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tags" Target="../tags/tag88.xml"/><Relationship Id="rId35" Type="http://schemas.openxmlformats.org/officeDocument/2006/relationships/tags" Target="../tags/tag93.xml"/><Relationship Id="rId43" Type="http://schemas.openxmlformats.org/officeDocument/2006/relationships/tags" Target="../tags/tag101.xml"/><Relationship Id="rId48" Type="http://schemas.openxmlformats.org/officeDocument/2006/relationships/tags" Target="../tags/tag106.xml"/><Relationship Id="rId56" Type="http://schemas.openxmlformats.org/officeDocument/2006/relationships/image" Target="../media/image67.png"/><Relationship Id="rId64" Type="http://schemas.openxmlformats.org/officeDocument/2006/relationships/image" Target="../media/image600.png"/><Relationship Id="rId8" Type="http://schemas.openxmlformats.org/officeDocument/2006/relationships/tags" Target="../tags/tag66.xml"/><Relationship Id="rId51" Type="http://schemas.openxmlformats.org/officeDocument/2006/relationships/tags" Target="../tags/tag109.xml"/><Relationship Id="rId85" Type="http://schemas.openxmlformats.org/officeDocument/2006/relationships/image" Target="../media/image80.png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tags" Target="../tags/tag91.xml"/><Relationship Id="rId38" Type="http://schemas.openxmlformats.org/officeDocument/2006/relationships/tags" Target="../tags/tag96.xml"/><Relationship Id="rId46" Type="http://schemas.openxmlformats.org/officeDocument/2006/relationships/tags" Target="../tags/tag104.xml"/><Relationship Id="rId59" Type="http://schemas.openxmlformats.org/officeDocument/2006/relationships/tags" Target="../tags/tag68.xml"/><Relationship Id="rId67" Type="http://schemas.openxmlformats.org/officeDocument/2006/relationships/tags" Target="../tags/tag84.xml"/><Relationship Id="rId20" Type="http://schemas.openxmlformats.org/officeDocument/2006/relationships/tags" Target="../tags/tag78.xml"/><Relationship Id="rId41" Type="http://schemas.openxmlformats.org/officeDocument/2006/relationships/tags" Target="../tags/tag99.xml"/><Relationship Id="rId54" Type="http://schemas.openxmlformats.org/officeDocument/2006/relationships/notesSlide" Target="../notesSlides/notesSlide9.xml"/><Relationship Id="rId62" Type="http://schemas.openxmlformats.org/officeDocument/2006/relationships/image" Target="../media/image590.png"/><Relationship Id="rId83" Type="http://schemas.openxmlformats.org/officeDocument/2006/relationships/image" Target="../media/image79.png"/><Relationship Id="rId88" Type="http://schemas.openxmlformats.org/officeDocument/2006/relationships/image" Target="../media/image56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tags" Target="../tags/tag94.xml"/><Relationship Id="rId49" Type="http://schemas.openxmlformats.org/officeDocument/2006/relationships/tags" Target="../tags/tag107.xml"/><Relationship Id="rId57" Type="http://schemas.openxmlformats.org/officeDocument/2006/relationships/tags" Target="../tags/tag66.xml"/><Relationship Id="rId10" Type="http://schemas.openxmlformats.org/officeDocument/2006/relationships/tags" Target="../tags/tag68.xml"/><Relationship Id="rId31" Type="http://schemas.openxmlformats.org/officeDocument/2006/relationships/tags" Target="../tags/tag89.xml"/><Relationship Id="rId44" Type="http://schemas.openxmlformats.org/officeDocument/2006/relationships/tags" Target="../tags/tag102.xml"/><Relationship Id="rId52" Type="http://schemas.openxmlformats.org/officeDocument/2006/relationships/tags" Target="../tags/tag110.xml"/><Relationship Id="rId60" Type="http://schemas.openxmlformats.org/officeDocument/2006/relationships/image" Target="../media/image580.png"/><Relationship Id="rId65" Type="http://schemas.openxmlformats.org/officeDocument/2006/relationships/tags" Target="../tags/tag73.xml"/><Relationship Id="rId86" Type="http://schemas.openxmlformats.org/officeDocument/2006/relationships/tags" Target="../tags/tag80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39" Type="http://schemas.openxmlformats.org/officeDocument/2006/relationships/tags" Target="../tags/tag97.xml"/><Relationship Id="rId34" Type="http://schemas.openxmlformats.org/officeDocument/2006/relationships/tags" Target="../tags/tag92.xml"/><Relationship Id="rId50" Type="http://schemas.openxmlformats.org/officeDocument/2006/relationships/tags" Target="../tags/tag108.xml"/><Relationship Id="rId55" Type="http://schemas.openxmlformats.org/officeDocument/2006/relationships/image" Target="../media/image66.png"/><Relationship Id="rId7" Type="http://schemas.openxmlformats.org/officeDocument/2006/relationships/tags" Target="../tags/tag65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9" Type="http://schemas.openxmlformats.org/officeDocument/2006/relationships/image" Target="../media/image65.png"/><Relationship Id="rId21" Type="http://schemas.openxmlformats.org/officeDocument/2006/relationships/tags" Target="../tags/tag131.xml"/><Relationship Id="rId34" Type="http://schemas.openxmlformats.org/officeDocument/2006/relationships/tags" Target="../tags/tag144.xml"/><Relationship Id="rId42" Type="http://schemas.openxmlformats.org/officeDocument/2006/relationships/tags" Target="../tags/tag121.xml"/><Relationship Id="rId47" Type="http://schemas.openxmlformats.org/officeDocument/2006/relationships/image" Target="../media/image690.png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9" Type="http://schemas.openxmlformats.org/officeDocument/2006/relationships/tags" Target="../tags/tag139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32" Type="http://schemas.openxmlformats.org/officeDocument/2006/relationships/tags" Target="../tags/tag142.xml"/><Relationship Id="rId37" Type="http://schemas.openxmlformats.org/officeDocument/2006/relationships/notesSlide" Target="../notesSlides/notesSlide10.xml"/><Relationship Id="rId40" Type="http://schemas.openxmlformats.org/officeDocument/2006/relationships/tags" Target="../tags/tag120.xml"/><Relationship Id="rId45" Type="http://schemas.openxmlformats.org/officeDocument/2006/relationships/image" Target="../media/image680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700.png"/><Relationship Id="rId57" Type="http://schemas.openxmlformats.org/officeDocument/2006/relationships/image" Target="../media/image670.pn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tags" Target="../tags/tag141.xml"/><Relationship Id="rId44" Type="http://schemas.openxmlformats.org/officeDocument/2006/relationships/tags" Target="../tags/tag123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tags" Target="../tags/tag140.xml"/><Relationship Id="rId35" Type="http://schemas.openxmlformats.org/officeDocument/2006/relationships/tags" Target="../tags/tag145.xml"/><Relationship Id="rId43" Type="http://schemas.openxmlformats.org/officeDocument/2006/relationships/image" Target="../media/image671.png"/><Relationship Id="rId48" Type="http://schemas.openxmlformats.org/officeDocument/2006/relationships/tags" Target="../tags/tag125.xml"/><Relationship Id="rId56" Type="http://schemas.openxmlformats.org/officeDocument/2006/relationships/tags" Target="../tags/tag218.xml"/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tags" Target="../tags/tag143.xml"/><Relationship Id="rId38" Type="http://schemas.openxmlformats.org/officeDocument/2006/relationships/tags" Target="../tags/tag111.xml"/><Relationship Id="rId46" Type="http://schemas.openxmlformats.org/officeDocument/2006/relationships/tags" Target="../tags/tag124.xml"/><Relationship Id="rId20" Type="http://schemas.openxmlformats.org/officeDocument/2006/relationships/tags" Target="../tags/tag130.xml"/><Relationship Id="rId41" Type="http://schemas.openxmlformats.org/officeDocument/2006/relationships/image" Target="../media/image660.png"/><Relationship Id="rId1" Type="http://schemas.openxmlformats.org/officeDocument/2006/relationships/tags" Target="../tags/tag111.xml"/><Relationship Id="rId6" Type="http://schemas.openxmlformats.org/officeDocument/2006/relationships/tags" Target="../tags/tag1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notesSlide" Target="../notesSlides/notesSlide11.xml"/><Relationship Id="rId26" Type="http://schemas.openxmlformats.org/officeDocument/2006/relationships/image" Target="../media/image74.png"/><Relationship Id="rId3" Type="http://schemas.openxmlformats.org/officeDocument/2006/relationships/tags" Target="../tags/tag148.xml"/><Relationship Id="rId21" Type="http://schemas.openxmlformats.org/officeDocument/2006/relationships/tags" Target="../tags/tag159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slideLayout" Target="../slideLayouts/slideLayout2.xml"/><Relationship Id="rId25" Type="http://schemas.openxmlformats.org/officeDocument/2006/relationships/tags" Target="../tags/tag161.xml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image" Target="../media/image71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73.pn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tags" Target="../tags/tag160.xml"/><Relationship Id="rId10" Type="http://schemas.openxmlformats.org/officeDocument/2006/relationships/tags" Target="../tags/tag155.xml"/><Relationship Id="rId19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image" Target="../media/image721.png"/><Relationship Id="rId27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tags" Target="../tags/tag187.xml"/><Relationship Id="rId39" Type="http://schemas.openxmlformats.org/officeDocument/2006/relationships/image" Target="../media/image76.png"/><Relationship Id="rId21" Type="http://schemas.openxmlformats.org/officeDocument/2006/relationships/tags" Target="../tags/tag182.xml"/><Relationship Id="rId34" Type="http://schemas.openxmlformats.org/officeDocument/2006/relationships/tags" Target="../tags/tag195.xml"/><Relationship Id="rId42" Type="http://schemas.openxmlformats.org/officeDocument/2006/relationships/tags" Target="../tags/tag172.xml"/><Relationship Id="rId47" Type="http://schemas.openxmlformats.org/officeDocument/2006/relationships/image" Target="../media/image690.png"/><Relationship Id="rId7" Type="http://schemas.openxmlformats.org/officeDocument/2006/relationships/tags" Target="../tags/tag168.xml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9" Type="http://schemas.openxmlformats.org/officeDocument/2006/relationships/tags" Target="../tags/tag190.xml"/><Relationship Id="rId11" Type="http://schemas.openxmlformats.org/officeDocument/2006/relationships/tags" Target="../tags/tag172.xml"/><Relationship Id="rId24" Type="http://schemas.openxmlformats.org/officeDocument/2006/relationships/tags" Target="../tags/tag185.xml"/><Relationship Id="rId32" Type="http://schemas.openxmlformats.org/officeDocument/2006/relationships/tags" Target="../tags/tag193.xml"/><Relationship Id="rId37" Type="http://schemas.openxmlformats.org/officeDocument/2006/relationships/notesSlide" Target="../notesSlides/notesSlide12.xml"/><Relationship Id="rId40" Type="http://schemas.openxmlformats.org/officeDocument/2006/relationships/tags" Target="../tags/tag171.xml"/><Relationship Id="rId45" Type="http://schemas.openxmlformats.org/officeDocument/2006/relationships/image" Target="../media/image81.png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tags" Target="../tags/tag184.xml"/><Relationship Id="rId28" Type="http://schemas.openxmlformats.org/officeDocument/2006/relationships/tags" Target="../tags/tag189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82.png"/><Relationship Id="rId57" Type="http://schemas.openxmlformats.org/officeDocument/2006/relationships/image" Target="../media/image670.png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31" Type="http://schemas.openxmlformats.org/officeDocument/2006/relationships/tags" Target="../tags/tag192.xml"/><Relationship Id="rId44" Type="http://schemas.openxmlformats.org/officeDocument/2006/relationships/tags" Target="../tags/tag174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tags" Target="../tags/tag188.xml"/><Relationship Id="rId30" Type="http://schemas.openxmlformats.org/officeDocument/2006/relationships/tags" Target="../tags/tag191.xml"/><Relationship Id="rId35" Type="http://schemas.openxmlformats.org/officeDocument/2006/relationships/tags" Target="../tags/tag196.xml"/><Relationship Id="rId43" Type="http://schemas.openxmlformats.org/officeDocument/2006/relationships/image" Target="../media/image78.png"/><Relationship Id="rId48" Type="http://schemas.openxmlformats.org/officeDocument/2006/relationships/tags" Target="../tags/tag176.xml"/><Relationship Id="rId56" Type="http://schemas.openxmlformats.org/officeDocument/2006/relationships/tags" Target="../tags/tag218.xml"/><Relationship Id="rId8" Type="http://schemas.openxmlformats.org/officeDocument/2006/relationships/tags" Target="../tags/tag169.xml"/><Relationship Id="rId3" Type="http://schemas.openxmlformats.org/officeDocument/2006/relationships/tags" Target="../tags/tag164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openxmlformats.org/officeDocument/2006/relationships/tags" Target="../tags/tag186.xml"/><Relationship Id="rId33" Type="http://schemas.openxmlformats.org/officeDocument/2006/relationships/tags" Target="../tags/tag194.xml"/><Relationship Id="rId38" Type="http://schemas.openxmlformats.org/officeDocument/2006/relationships/tags" Target="../tags/tag162.xml"/><Relationship Id="rId46" Type="http://schemas.openxmlformats.org/officeDocument/2006/relationships/tags" Target="../tags/tag175.xml"/><Relationship Id="rId20" Type="http://schemas.openxmlformats.org/officeDocument/2006/relationships/tags" Target="../tags/tag181.xml"/><Relationship Id="rId41" Type="http://schemas.openxmlformats.org/officeDocument/2006/relationships/image" Target="../media/image77.png"/><Relationship Id="rId1" Type="http://schemas.openxmlformats.org/officeDocument/2006/relationships/tags" Target="../tags/tag162.xml"/><Relationship Id="rId6" Type="http://schemas.openxmlformats.org/officeDocument/2006/relationships/tags" Target="../tags/tag167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tags" Target="../tags/tag223.xml"/><Relationship Id="rId39" Type="http://schemas.openxmlformats.org/officeDocument/2006/relationships/tags" Target="../tags/tag236.xml"/><Relationship Id="rId21" Type="http://schemas.openxmlformats.org/officeDocument/2006/relationships/tags" Target="../tags/tag217.xml"/><Relationship Id="rId34" Type="http://schemas.openxmlformats.org/officeDocument/2006/relationships/tags" Target="../tags/tag231.xml"/><Relationship Id="rId42" Type="http://schemas.openxmlformats.org/officeDocument/2006/relationships/tags" Target="../tags/tag201.xml"/><Relationship Id="rId47" Type="http://schemas.openxmlformats.org/officeDocument/2006/relationships/image" Target="../media/image620.png"/><Relationship Id="rId50" Type="http://schemas.openxmlformats.org/officeDocument/2006/relationships/tags" Target="../tags/tag203.xml"/><Relationship Id="rId55" Type="http://schemas.openxmlformats.org/officeDocument/2006/relationships/image" Target="../media/image82.png"/><Relationship Id="rId7" Type="http://schemas.openxmlformats.org/officeDocument/2006/relationships/tags" Target="../tags/tag20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9" Type="http://schemas.openxmlformats.org/officeDocument/2006/relationships/tags" Target="../tags/tag226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610.png"/><Relationship Id="rId53" Type="http://schemas.openxmlformats.org/officeDocument/2006/relationships/image" Target="../media/image690.png"/><Relationship Id="rId58" Type="http://schemas.openxmlformats.org/officeDocument/2006/relationships/image" Target="../media/image84.png"/><Relationship Id="rId5" Type="http://schemas.openxmlformats.org/officeDocument/2006/relationships/tags" Target="../tags/tag201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image" Target="../media/image83.png"/><Relationship Id="rId48" Type="http://schemas.openxmlformats.org/officeDocument/2006/relationships/tags" Target="../tags/tag227.xml"/><Relationship Id="rId56" Type="http://schemas.openxmlformats.org/officeDocument/2006/relationships/tags" Target="../tags/tag218.xml"/><Relationship Id="rId8" Type="http://schemas.openxmlformats.org/officeDocument/2006/relationships/tags" Target="../tags/tag204.xml"/><Relationship Id="rId51" Type="http://schemas.openxmlformats.org/officeDocument/2006/relationships/image" Target="../media/image81.png"/><Relationship Id="rId3" Type="http://schemas.openxmlformats.org/officeDocument/2006/relationships/tags" Target="../tags/tag199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26.xml"/><Relationship Id="rId59" Type="http://schemas.openxmlformats.org/officeDocument/2006/relationships/image" Target="../media/image85.png"/><Relationship Id="rId20" Type="http://schemas.openxmlformats.org/officeDocument/2006/relationships/tags" Target="../tags/tag216.xml"/><Relationship Id="rId41" Type="http://schemas.openxmlformats.org/officeDocument/2006/relationships/notesSlide" Target="../notesSlides/notesSlide13.xml"/><Relationship Id="rId54" Type="http://schemas.openxmlformats.org/officeDocument/2006/relationships/tags" Target="../tags/tag205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image" Target="../media/image630.png"/><Relationship Id="rId57" Type="http://schemas.openxmlformats.org/officeDocument/2006/relationships/image" Target="../media/image670.png"/><Relationship Id="rId10" Type="http://schemas.openxmlformats.org/officeDocument/2006/relationships/tags" Target="../tags/tag206.xml"/><Relationship Id="rId31" Type="http://schemas.openxmlformats.org/officeDocument/2006/relationships/tags" Target="../tags/tag228.xml"/><Relationship Id="rId44" Type="http://schemas.openxmlformats.org/officeDocument/2006/relationships/tags" Target="../tags/tag225.xml"/><Relationship Id="rId52" Type="http://schemas.openxmlformats.org/officeDocument/2006/relationships/tags" Target="../tags/tag204.xml"/><Relationship Id="rId60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tags" Target="../tags/tag264.xml"/><Relationship Id="rId21" Type="http://schemas.openxmlformats.org/officeDocument/2006/relationships/tags" Target="../tags/tag257.xml"/><Relationship Id="rId42" Type="http://schemas.openxmlformats.org/officeDocument/2006/relationships/tags" Target="../tags/tag280.xml"/><Relationship Id="rId47" Type="http://schemas.openxmlformats.org/officeDocument/2006/relationships/tags" Target="../tags/tag285.xml"/><Relationship Id="rId68" Type="http://schemas.openxmlformats.org/officeDocument/2006/relationships/tags" Target="../tags/tag244.xml"/><Relationship Id="rId84" Type="http://schemas.openxmlformats.org/officeDocument/2006/relationships/tags" Target="../tags/tag254.xml"/><Relationship Id="rId89" Type="http://schemas.openxmlformats.org/officeDocument/2006/relationships/image" Target="../media/image870.png"/><Relationship Id="rId16" Type="http://schemas.openxmlformats.org/officeDocument/2006/relationships/tags" Target="../tags/tag252.xml"/><Relationship Id="rId11" Type="http://schemas.openxmlformats.org/officeDocument/2006/relationships/tags" Target="../tags/tag247.xml"/><Relationship Id="rId24" Type="http://schemas.openxmlformats.org/officeDocument/2006/relationships/tags" Target="../tags/tag262.xml"/><Relationship Id="rId32" Type="http://schemas.openxmlformats.org/officeDocument/2006/relationships/tags" Target="../tags/tag270.xml"/><Relationship Id="rId37" Type="http://schemas.openxmlformats.org/officeDocument/2006/relationships/tags" Target="../tags/tag275.xml"/><Relationship Id="rId40" Type="http://schemas.openxmlformats.org/officeDocument/2006/relationships/tags" Target="../tags/tag278.xml"/><Relationship Id="rId45" Type="http://schemas.openxmlformats.org/officeDocument/2006/relationships/tags" Target="../tags/tag283.xml"/><Relationship Id="rId53" Type="http://schemas.openxmlformats.org/officeDocument/2006/relationships/tags" Target="../tags/tag291.xml"/><Relationship Id="rId58" Type="http://schemas.openxmlformats.org/officeDocument/2006/relationships/image" Target="../media/image66.png"/><Relationship Id="rId74" Type="http://schemas.openxmlformats.org/officeDocument/2006/relationships/tags" Target="../tags/tag249.xml"/><Relationship Id="rId79" Type="http://schemas.openxmlformats.org/officeDocument/2006/relationships/image" Target="../media/image87.png"/><Relationship Id="rId87" Type="http://schemas.openxmlformats.org/officeDocument/2006/relationships/image" Target="../media/image88.png"/><Relationship Id="rId5" Type="http://schemas.openxmlformats.org/officeDocument/2006/relationships/tags" Target="../tags/tag241.xml"/><Relationship Id="rId82" Type="http://schemas.openxmlformats.org/officeDocument/2006/relationships/tags" Target="../tags/tag253.xml"/><Relationship Id="rId19" Type="http://schemas.openxmlformats.org/officeDocument/2006/relationships/tags" Target="../tags/tag255.xml"/><Relationship Id="rId14" Type="http://schemas.openxmlformats.org/officeDocument/2006/relationships/tags" Target="../tags/tag250.xml"/><Relationship Id="rId22" Type="http://schemas.openxmlformats.org/officeDocument/2006/relationships/tags" Target="../tags/tag258.xml"/><Relationship Id="rId27" Type="http://schemas.openxmlformats.org/officeDocument/2006/relationships/tags" Target="../tags/tag265.xml"/><Relationship Id="rId30" Type="http://schemas.openxmlformats.org/officeDocument/2006/relationships/tags" Target="../tags/tag268.xml"/><Relationship Id="rId35" Type="http://schemas.openxmlformats.org/officeDocument/2006/relationships/tags" Target="../tags/tag273.xml"/><Relationship Id="rId43" Type="http://schemas.openxmlformats.org/officeDocument/2006/relationships/tags" Target="../tags/tag281.xml"/><Relationship Id="rId48" Type="http://schemas.openxmlformats.org/officeDocument/2006/relationships/tags" Target="../tags/tag286.xml"/><Relationship Id="rId56" Type="http://schemas.openxmlformats.org/officeDocument/2006/relationships/slideLayout" Target="../slideLayouts/slideLayout20.xml"/><Relationship Id="rId69" Type="http://schemas.openxmlformats.org/officeDocument/2006/relationships/image" Target="../media/image720.png"/><Relationship Id="rId77" Type="http://schemas.openxmlformats.org/officeDocument/2006/relationships/image" Target="../media/image760.png"/><Relationship Id="rId8" Type="http://schemas.openxmlformats.org/officeDocument/2006/relationships/tags" Target="../tags/tag244.xml"/><Relationship Id="rId51" Type="http://schemas.openxmlformats.org/officeDocument/2006/relationships/tags" Target="../tags/tag289.xml"/><Relationship Id="rId72" Type="http://schemas.openxmlformats.org/officeDocument/2006/relationships/tags" Target="../tags/tag248.xml"/><Relationship Id="rId85" Type="http://schemas.openxmlformats.org/officeDocument/2006/relationships/image" Target="../media/image80.png"/><Relationship Id="rId3" Type="http://schemas.openxmlformats.org/officeDocument/2006/relationships/tags" Target="../tags/tag239.xml"/><Relationship Id="rId12" Type="http://schemas.openxmlformats.org/officeDocument/2006/relationships/tags" Target="../tags/tag248.xml"/><Relationship Id="rId17" Type="http://schemas.openxmlformats.org/officeDocument/2006/relationships/tags" Target="../tags/tag253.xml"/><Relationship Id="rId25" Type="http://schemas.openxmlformats.org/officeDocument/2006/relationships/tags" Target="../tags/tag263.xml"/><Relationship Id="rId33" Type="http://schemas.openxmlformats.org/officeDocument/2006/relationships/tags" Target="../tags/tag271.xml"/><Relationship Id="rId38" Type="http://schemas.openxmlformats.org/officeDocument/2006/relationships/tags" Target="../tags/tag276.xml"/><Relationship Id="rId46" Type="http://schemas.openxmlformats.org/officeDocument/2006/relationships/tags" Target="../tags/tag284.xml"/><Relationship Id="rId59" Type="http://schemas.openxmlformats.org/officeDocument/2006/relationships/image" Target="../media/image67.png"/><Relationship Id="rId20" Type="http://schemas.openxmlformats.org/officeDocument/2006/relationships/tags" Target="../tags/tag256.xml"/><Relationship Id="rId41" Type="http://schemas.openxmlformats.org/officeDocument/2006/relationships/tags" Target="../tags/tag279.xml"/><Relationship Id="rId54" Type="http://schemas.openxmlformats.org/officeDocument/2006/relationships/tags" Target="../tags/tag292.xml"/><Relationship Id="rId70" Type="http://schemas.openxmlformats.org/officeDocument/2006/relationships/tags" Target="../tags/tag246.xml"/><Relationship Id="rId75" Type="http://schemas.openxmlformats.org/officeDocument/2006/relationships/image" Target="../media/image750.png"/><Relationship Id="rId83" Type="http://schemas.openxmlformats.org/officeDocument/2006/relationships/image" Target="../media/image79.png"/><Relationship Id="rId88" Type="http://schemas.openxmlformats.org/officeDocument/2006/relationships/image" Target="../media/image860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5" Type="http://schemas.openxmlformats.org/officeDocument/2006/relationships/tags" Target="../tags/tag251.xml"/><Relationship Id="rId23" Type="http://schemas.openxmlformats.org/officeDocument/2006/relationships/tags" Target="../tags/tag261.xml"/><Relationship Id="rId28" Type="http://schemas.openxmlformats.org/officeDocument/2006/relationships/tags" Target="../tags/tag266.xml"/><Relationship Id="rId36" Type="http://schemas.openxmlformats.org/officeDocument/2006/relationships/tags" Target="../tags/tag274.xml"/><Relationship Id="rId49" Type="http://schemas.openxmlformats.org/officeDocument/2006/relationships/tags" Target="../tags/tag287.xml"/><Relationship Id="rId57" Type="http://schemas.openxmlformats.org/officeDocument/2006/relationships/notesSlide" Target="../notesSlides/notesSlide14.xml"/><Relationship Id="rId10" Type="http://schemas.openxmlformats.org/officeDocument/2006/relationships/tags" Target="../tags/tag246.xml"/><Relationship Id="rId31" Type="http://schemas.openxmlformats.org/officeDocument/2006/relationships/tags" Target="../tags/tag269.xml"/><Relationship Id="rId44" Type="http://schemas.openxmlformats.org/officeDocument/2006/relationships/tags" Target="../tags/tag282.xml"/><Relationship Id="rId52" Type="http://schemas.openxmlformats.org/officeDocument/2006/relationships/tags" Target="../tags/tag290.xml"/><Relationship Id="rId73" Type="http://schemas.openxmlformats.org/officeDocument/2006/relationships/image" Target="../media/image740.png"/><Relationship Id="rId78" Type="http://schemas.openxmlformats.org/officeDocument/2006/relationships/tags" Target="../tags/tag267.xml"/><Relationship Id="rId86" Type="http://schemas.openxmlformats.org/officeDocument/2006/relationships/tags" Target="../tags/tag262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3" Type="http://schemas.openxmlformats.org/officeDocument/2006/relationships/tags" Target="../tags/tag249.xml"/><Relationship Id="rId18" Type="http://schemas.openxmlformats.org/officeDocument/2006/relationships/tags" Target="../tags/tag254.xml"/><Relationship Id="rId39" Type="http://schemas.openxmlformats.org/officeDocument/2006/relationships/tags" Target="../tags/tag277.xml"/><Relationship Id="rId34" Type="http://schemas.openxmlformats.org/officeDocument/2006/relationships/tags" Target="../tags/tag272.xml"/><Relationship Id="rId50" Type="http://schemas.openxmlformats.org/officeDocument/2006/relationships/tags" Target="../tags/tag288.xml"/><Relationship Id="rId55" Type="http://schemas.openxmlformats.org/officeDocument/2006/relationships/tags" Target="../tags/tag293.xml"/><Relationship Id="rId76" Type="http://schemas.openxmlformats.org/officeDocument/2006/relationships/tags" Target="../tags/tag250.xml"/><Relationship Id="rId7" Type="http://schemas.openxmlformats.org/officeDocument/2006/relationships/tags" Target="../tags/tag243.xml"/><Relationship Id="rId71" Type="http://schemas.openxmlformats.org/officeDocument/2006/relationships/image" Target="../media/image730.png"/><Relationship Id="rId2" Type="http://schemas.openxmlformats.org/officeDocument/2006/relationships/tags" Target="../tags/tag238.xml"/><Relationship Id="rId29" Type="http://schemas.openxmlformats.org/officeDocument/2006/relationships/tags" Target="../tags/tag26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tags" Target="../tags/tag319.xml"/><Relationship Id="rId21" Type="http://schemas.openxmlformats.org/officeDocument/2006/relationships/tags" Target="../tags/tag314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63" Type="http://schemas.openxmlformats.org/officeDocument/2006/relationships/image" Target="../media/image67.png"/><Relationship Id="rId84" Type="http://schemas.openxmlformats.org/officeDocument/2006/relationships/tags" Target="../tags/tag310.xml"/><Relationship Id="rId89" Type="http://schemas.openxmlformats.org/officeDocument/2006/relationships/image" Target="../media/image88.png"/><Relationship Id="rId16" Type="http://schemas.openxmlformats.org/officeDocument/2006/relationships/tags" Target="../tags/tag309.xml"/><Relationship Id="rId11" Type="http://schemas.openxmlformats.org/officeDocument/2006/relationships/tags" Target="../tags/tag304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53" Type="http://schemas.openxmlformats.org/officeDocument/2006/relationships/tags" Target="../tags/tag346.xml"/><Relationship Id="rId58" Type="http://schemas.openxmlformats.org/officeDocument/2006/relationships/tags" Target="../tags/tag351.xml"/><Relationship Id="rId74" Type="http://schemas.openxmlformats.org/officeDocument/2006/relationships/tags" Target="../tags/tag305.xml"/><Relationship Id="rId79" Type="http://schemas.openxmlformats.org/officeDocument/2006/relationships/image" Target="../media/image760.png"/><Relationship Id="rId5" Type="http://schemas.openxmlformats.org/officeDocument/2006/relationships/tags" Target="../tags/tag298.xml"/><Relationship Id="rId90" Type="http://schemas.openxmlformats.org/officeDocument/2006/relationships/tags" Target="../tags/tag315.xml"/><Relationship Id="rId95" Type="http://schemas.openxmlformats.org/officeDocument/2006/relationships/image" Target="../media/image68.png"/><Relationship Id="rId19" Type="http://schemas.openxmlformats.org/officeDocument/2006/relationships/tags" Target="../tags/tag31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tags" Target="../tags/tag349.xml"/><Relationship Id="rId77" Type="http://schemas.openxmlformats.org/officeDocument/2006/relationships/image" Target="../media/image750.png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72" Type="http://schemas.openxmlformats.org/officeDocument/2006/relationships/tags" Target="../tags/tag303.xml"/><Relationship Id="rId80" Type="http://schemas.openxmlformats.org/officeDocument/2006/relationships/tags" Target="../tags/tag326.xml"/><Relationship Id="rId85" Type="http://schemas.openxmlformats.org/officeDocument/2006/relationships/image" Target="../media/image79.png"/><Relationship Id="rId93" Type="http://schemas.openxmlformats.org/officeDocument/2006/relationships/image" Target="../media/image830.png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tags" Target="../tags/tag352.xml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tags" Target="../tags/tag347.xml"/><Relationship Id="rId62" Type="http://schemas.openxmlformats.org/officeDocument/2006/relationships/image" Target="../media/image66.png"/><Relationship Id="rId70" Type="http://schemas.openxmlformats.org/officeDocument/2006/relationships/tags" Target="../tags/tag301.xml"/><Relationship Id="rId75" Type="http://schemas.openxmlformats.org/officeDocument/2006/relationships/image" Target="../media/image740.png"/><Relationship Id="rId88" Type="http://schemas.openxmlformats.org/officeDocument/2006/relationships/tags" Target="../tags/tag321.xml"/><Relationship Id="rId91" Type="http://schemas.openxmlformats.org/officeDocument/2006/relationships/image" Target="../media/image820.png"/><Relationship Id="rId96" Type="http://schemas.openxmlformats.org/officeDocument/2006/relationships/image" Target="../media/image860.pn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tags" Target="../tags/tag350.xml"/><Relationship Id="rId10" Type="http://schemas.openxmlformats.org/officeDocument/2006/relationships/tags" Target="../tags/tag303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slideLayout" Target="../slideLayouts/slideLayout20.xml"/><Relationship Id="rId73" Type="http://schemas.openxmlformats.org/officeDocument/2006/relationships/image" Target="../media/image730.png"/><Relationship Id="rId78" Type="http://schemas.openxmlformats.org/officeDocument/2006/relationships/tags" Target="../tags/tag307.xml"/><Relationship Id="rId81" Type="http://schemas.openxmlformats.org/officeDocument/2006/relationships/image" Target="../media/image87.png"/><Relationship Id="rId86" Type="http://schemas.openxmlformats.org/officeDocument/2006/relationships/tags" Target="../tags/tag311.xml"/><Relationship Id="rId94" Type="http://schemas.openxmlformats.org/officeDocument/2006/relationships/image" Target="../media/image640.png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39" Type="http://schemas.openxmlformats.org/officeDocument/2006/relationships/tags" Target="../tags/tag332.xml"/><Relationship Id="rId34" Type="http://schemas.openxmlformats.org/officeDocument/2006/relationships/tags" Target="../tags/tag327.xml"/><Relationship Id="rId50" Type="http://schemas.openxmlformats.org/officeDocument/2006/relationships/tags" Target="../tags/tag343.xml"/><Relationship Id="rId55" Type="http://schemas.openxmlformats.org/officeDocument/2006/relationships/tags" Target="../tags/tag348.xml"/><Relationship Id="rId76" Type="http://schemas.openxmlformats.org/officeDocument/2006/relationships/tags" Target="../tags/tag306.xml"/><Relationship Id="rId7" Type="http://schemas.openxmlformats.org/officeDocument/2006/relationships/tags" Target="../tags/tag300.xml"/><Relationship Id="rId71" Type="http://schemas.openxmlformats.org/officeDocument/2006/relationships/image" Target="../media/image720.png"/><Relationship Id="rId92" Type="http://schemas.openxmlformats.org/officeDocument/2006/relationships/tags" Target="../tags/tag316.xml"/><Relationship Id="rId2" Type="http://schemas.openxmlformats.org/officeDocument/2006/relationships/tags" Target="../tags/tag295.xml"/><Relationship Id="rId29" Type="http://schemas.openxmlformats.org/officeDocument/2006/relationships/tags" Target="../tags/tag322.xml"/><Relationship Id="rId24" Type="http://schemas.openxmlformats.org/officeDocument/2006/relationships/tags" Target="../tags/tag317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87" Type="http://schemas.openxmlformats.org/officeDocument/2006/relationships/image" Target="../media/image80.png"/><Relationship Id="rId61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dhoiem.cs.illinois.edu/courses/vision_spring10/sources/criminisi00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hyperlink" Target="http://cis.upenn.edu/~cis580/Spring2015/Lectures/cis580-04-singleview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s.upenn.edu/~cis580/Spring2015/Lectures/cis580-04-singleview.pdf" TargetMode="External"/><Relationship Id="rId4" Type="http://schemas.openxmlformats.org/officeDocument/2006/relationships/hyperlink" Target="http://dhoiem.cs.illinois.edu/courses/vision_spring10/sources/criminisi00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hyperlink" Target="http://dhoiem.cs.illinois.edu/publications/popup.pdf" TargetMode="External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hoiem.cs.illinois.edu/publications/sa2011_relighting_highres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7.png"/><Relationship Id="rId5" Type="http://schemas.openxmlformats.org/officeDocument/2006/relationships/hyperlink" Target="http://dhoiem.cs.illinois.edu/publications/sa2011_relighting_highres.pdf" TargetMode="External"/><Relationship Id="rId4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metrology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0FF47-D4D4-404C-BFDD-78F5095EA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08831" y="995690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Many slides adapted from S. Seitz, D. </a:t>
            </a:r>
            <a:r>
              <a:rPr lang="en-US" sz="1400" dirty="0" err="1"/>
              <a:t>Hoiem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11964" y="6532638"/>
            <a:ext cx="2954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Magritte, </a:t>
            </a:r>
            <a:r>
              <a:rPr lang="en-US" sz="1400" i="1" dirty="0"/>
              <a:t>Personal Values</a:t>
            </a:r>
            <a:r>
              <a:rPr lang="en-US" sz="1400" dirty="0"/>
              <a:t>, 1952</a:t>
            </a:r>
          </a:p>
        </p:txBody>
      </p:sp>
      <p:pic>
        <p:nvPicPr>
          <p:cNvPr id="92162" name="Picture 2" descr="http://uploads7.wikipaintings.org/images/rene-magritte/personal-values-1952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990600"/>
            <a:ext cx="7321365" cy="579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990600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Computing vanishing points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2407614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2255765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1756973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2608655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1984930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2435338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2428548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222655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5">
                <a:extLst>
                  <a:ext uri="{FF2B5EF4-FFF2-40B4-BE49-F238E27FC236}">
                    <a16:creationId xmlns:a16="http://schemas.microsoft.com/office/drawing/2014/main" id="{DEE564F5-402B-2446-B93A-F52B1AD6E7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5917538"/>
                <a:ext cx="10363200" cy="635662"/>
              </a:xfrm>
            </p:spPr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𝑿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∞</m:t>
                    </m:r>
                  </m:oMath>
                </a14:m>
                <a:r>
                  <a:rPr lang="en-US" sz="2400" baseline="-25000" dirty="0">
                    <a:latin typeface="Times New Roman Bold" pitchFamily="18" charset="0"/>
                    <a:cs typeface="Times New Roman Bold" pitchFamily="18" charset="0"/>
                  </a:rPr>
                  <a:t> </a:t>
                </a:r>
                <a:r>
                  <a:rPr lang="en-US" sz="2400" dirty="0">
                    <a:cs typeface="Times New Roman Bold" pitchFamily="18" charset="0"/>
                  </a:rPr>
                  <a:t>is a </a:t>
                </a:r>
                <a:r>
                  <a:rPr lang="en-US" sz="2400" i="1" dirty="0">
                    <a:cs typeface="Times New Roman Bold" pitchFamily="18" charset="0"/>
                  </a:rPr>
                  <a:t>point at infinity,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𝒗</m:t>
                    </m:r>
                  </m:oMath>
                </a14:m>
                <a:r>
                  <a:rPr lang="en-US" sz="2400" b="1" i="1" dirty="0">
                    <a:cs typeface="Times New Roman Bold" pitchFamily="18" charset="0"/>
                  </a:rPr>
                  <a:t> </a:t>
                </a:r>
                <a:r>
                  <a:rPr lang="en-US" sz="2400" dirty="0">
                    <a:cs typeface="Times New Roman Bold" pitchFamily="18" charset="0"/>
                  </a:rPr>
                  <a:t>is its projection: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𝒗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Bold" pitchFamily="18" charset="0"/>
                      </a:rPr>
                      <m:t>≅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𝑷𝑿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∞</m:t>
                    </m:r>
                  </m:oMath>
                </a14:m>
                <a:endParaRPr lang="en-US" sz="2400" baseline="-25000" dirty="0">
                  <a:solidFill>
                    <a:srgbClr val="7030A0"/>
                  </a:solidFill>
                  <a:latin typeface="Times New Roman Bold" pitchFamily="18" charset="0"/>
                  <a:cs typeface="Times New Roman Bold" pitchFamily="18" charset="0"/>
                </a:endParaRPr>
              </a:p>
            </p:txBody>
          </p:sp>
        </mc:Choice>
        <mc:Fallback xmlns="">
          <p:sp>
            <p:nvSpPr>
              <p:cNvPr id="34" name="Content Placeholder 5">
                <a:extLst>
                  <a:ext uri="{FF2B5EF4-FFF2-40B4-BE49-F238E27FC236}">
                    <a16:creationId xmlns:a16="http://schemas.microsoft.com/office/drawing/2014/main" id="{DEE564F5-402B-2446-B93A-F52B1AD6E7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5917538"/>
                <a:ext cx="10363200" cy="635662"/>
              </a:xfrm>
              <a:blipFill>
                <a:blip r:embed="rId2"/>
                <a:stretch>
                  <a:fillRect l="-858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09F602-3A90-CF4D-8F91-050906375413}"/>
                  </a:ext>
                </a:extLst>
              </p:cNvPr>
              <p:cNvSpPr txBox="1"/>
              <p:nvPr/>
            </p:nvSpPr>
            <p:spPr>
              <a:xfrm>
                <a:off x="2362200" y="4429045"/>
                <a:ext cx="2421817" cy="1389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09F602-3A90-CF4D-8F91-050906375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429045"/>
                <a:ext cx="2421817" cy="1389611"/>
              </a:xfrm>
              <a:prstGeom prst="rect">
                <a:avLst/>
              </a:prstGeom>
              <a:blipFill>
                <a:blip r:embed="rId3"/>
                <a:stretch>
                  <a:fillRect l="-208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F9565-BF02-A944-8FC2-D878A55FC0E0}"/>
                  </a:ext>
                </a:extLst>
              </p:cNvPr>
              <p:cNvSpPr/>
              <p:nvPr/>
            </p:nvSpPr>
            <p:spPr>
              <a:xfrm>
                <a:off x="4734278" y="4343400"/>
                <a:ext cx="2340321" cy="1552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F9565-BF02-A944-8FC2-D878A55FC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278" y="4343400"/>
                <a:ext cx="2340321" cy="1552028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944A0-01B0-4945-98EF-94C9C903E693}"/>
                  </a:ext>
                </a:extLst>
              </p:cNvPr>
              <p:cNvSpPr txBox="1"/>
              <p:nvPr/>
            </p:nvSpPr>
            <p:spPr>
              <a:xfrm>
                <a:off x="7676488" y="4429045"/>
                <a:ext cx="1707070" cy="1379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944A0-01B0-4945-98EF-94C9C903E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488" y="4429045"/>
                <a:ext cx="1707070" cy="1379608"/>
              </a:xfrm>
              <a:prstGeom prst="rect">
                <a:avLst/>
              </a:prstGeom>
              <a:blipFill>
                <a:blip r:embed="rId5"/>
                <a:stretch>
                  <a:fillRect l="-2206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6B54FE-1DDD-7745-907E-3A8F8B6A6B3A}"/>
                  </a:ext>
                </a:extLst>
              </p:cNvPr>
              <p:cNvSpPr/>
              <p:nvPr/>
            </p:nvSpPr>
            <p:spPr>
              <a:xfrm>
                <a:off x="3931466" y="1812629"/>
                <a:ext cx="453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 Bold" pitchFamily="18" charset="0"/>
                        </a:rPr>
                        <m:t>𝒗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6B54FE-1DDD-7745-907E-3A8F8B6A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466" y="1812629"/>
                <a:ext cx="453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6D445-2BE2-4846-9E3D-53EF1406F774}"/>
                  </a:ext>
                </a:extLst>
              </p:cNvPr>
              <p:cNvSpPr/>
              <p:nvPr/>
            </p:nvSpPr>
            <p:spPr>
              <a:xfrm>
                <a:off x="5401311" y="2715021"/>
                <a:ext cx="6254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6D445-2BE2-4846-9E3D-53EF1406F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11" y="2715021"/>
                <a:ext cx="625428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B64A2A-CCC5-1B4A-8766-334055A71A56}"/>
                  </a:ext>
                </a:extLst>
              </p:cNvPr>
              <p:cNvSpPr/>
              <p:nvPr/>
            </p:nvSpPr>
            <p:spPr>
              <a:xfrm>
                <a:off x="7073431" y="2114926"/>
                <a:ext cx="6009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B64A2A-CCC5-1B4A-8766-334055A71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431" y="2114926"/>
                <a:ext cx="600998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1CA90E-CC2F-6547-8E5D-8323C8FBE56D}"/>
                  </a:ext>
                </a:extLst>
              </p:cNvPr>
              <p:cNvSpPr/>
              <p:nvPr/>
            </p:nvSpPr>
            <p:spPr>
              <a:xfrm>
                <a:off x="914400" y="3397498"/>
                <a:ext cx="10515600" cy="837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 Bold" pitchFamily="18" charset="0"/>
                  </a:rPr>
                  <a:t>Let’s parameterize the line using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,1)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cs typeface="Times New Roman Bold" pitchFamily="18" charset="0"/>
                  </a:rPr>
                  <a:t> and direction vector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𝑫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 Bold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 Bold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cs typeface="Times New Roman Bold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1CA90E-CC2F-6547-8E5D-8323C8FBE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97498"/>
                <a:ext cx="10515600" cy="837537"/>
              </a:xfrm>
              <a:prstGeom prst="rect">
                <a:avLst/>
              </a:prstGeom>
              <a:blipFill>
                <a:blip r:embed="rId9"/>
                <a:stretch>
                  <a:fillRect l="-845"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35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2" grpId="0"/>
      <p:bldP spid="4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Consider a scene with three orthogonal vanishing directions: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0" indent="0"/>
                <a:endParaRPr lang="en-US" sz="8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Note: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are </a:t>
                </a:r>
                <a:r>
                  <a:rPr lang="en-US" i="1" dirty="0"/>
                  <a:t>finite</a:t>
                </a:r>
                <a:r>
                  <a:rPr lang="en-US" dirty="0"/>
                  <a:t> vanishing points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is an </a:t>
                </a:r>
                <a:r>
                  <a:rPr lang="en-US" i="1" dirty="0"/>
                  <a:t>infinite</a:t>
                </a:r>
                <a:r>
                  <a:rPr lang="en-US" dirty="0"/>
                  <a:t> vanishing point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743201" y="1676400"/>
            <a:ext cx="6728298" cy="3840436"/>
            <a:chOff x="152400" y="1868484"/>
            <a:chExt cx="7856723" cy="4484528"/>
          </a:xfrm>
        </p:grpSpPr>
        <p:sp>
          <p:nvSpPr>
            <p:cNvPr id="9" name="TextBox 11"/>
            <p:cNvSpPr txBox="1"/>
            <p:nvPr/>
          </p:nvSpPr>
          <p:spPr>
            <a:xfrm>
              <a:off x="152400" y="3200400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8"/>
                <p:cNvSpPr txBox="1"/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FF00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0"/>
                <p:cNvSpPr txBox="1"/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baseline="-250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blipFill>
                  <a:blip r:embed="rId6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4"/>
                <p:cNvSpPr txBox="1"/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00FF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1"/>
            <p:cNvSpPr txBox="1"/>
            <p:nvPr/>
          </p:nvSpPr>
          <p:spPr>
            <a:xfrm>
              <a:off x="7086600" y="2967335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5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align the world coordinate system with these directions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2B547D-2E9E-3049-9EA9-E35FF42BB742}"/>
              </a:ext>
            </a:extLst>
          </p:cNvPr>
          <p:cNvGrpSpPr/>
          <p:nvPr/>
        </p:nvGrpSpPr>
        <p:grpSpPr>
          <a:xfrm>
            <a:off x="2743201" y="1676400"/>
            <a:ext cx="6728298" cy="3840436"/>
            <a:chOff x="152400" y="1868484"/>
            <a:chExt cx="7856723" cy="4484528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4B74B516-C4AC-6A44-BBAA-DD8A446167A6}"/>
                </a:ext>
              </a:extLst>
            </p:cNvPr>
            <p:cNvSpPr txBox="1"/>
            <p:nvPr/>
          </p:nvSpPr>
          <p:spPr>
            <a:xfrm>
              <a:off x="152400" y="3200400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1A4A033-B14E-8042-B8DB-33F562E72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id="{EC77BEE5-AB75-1C4A-8F6C-5FD7F3F82A83}"/>
                    </a:ext>
                  </a:extLst>
                </p:cNvPr>
                <p:cNvSpPr txBox="1"/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FF00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id="{EC77BEE5-AB75-1C4A-8F6C-5FD7F3F82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192" y="3500735"/>
                  <a:ext cx="634931" cy="529134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9486687B-E56F-2040-9805-760B9E75B4B0}"/>
                    </a:ext>
                  </a:extLst>
                </p:cNvPr>
                <p:cNvSpPr txBox="1"/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baseline="-250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9486687B-E56F-2040-9805-760B9E75B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0" y="3418644"/>
                  <a:ext cx="634931" cy="529134"/>
                </a:xfrm>
                <a:prstGeom prst="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B715E61-FE48-474C-863B-96538C0C740A}"/>
                </a:ext>
              </a:extLst>
            </p:cNvPr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10AD7682-513E-8C4C-B6AA-455CF927830E}"/>
                    </a:ext>
                  </a:extLst>
                </p:cNvPr>
                <p:cNvSpPr txBox="1"/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𝒗</m:t>
                        </m:r>
                        <m:r>
                          <a:rPr lang="en-US" b="1" i="1" baseline="-25000" dirty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cs typeface="Times New Roman Bold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b="1" baseline="-25000" dirty="0">
                    <a:solidFill>
                      <a:srgbClr val="00FF00"/>
                    </a:solidFill>
                    <a:latin typeface="Times New Roman Bold" pitchFamily="18" charset="0"/>
                    <a:cs typeface="Times New Roman Bold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10AD7682-513E-8C4C-B6AA-455CF9278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755471"/>
                  <a:ext cx="634931" cy="529134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C5503581-B0C4-2944-AFB0-52A8AD6D7498}"/>
                </a:ext>
              </a:extLst>
            </p:cNvPr>
            <p:cNvSpPr txBox="1"/>
            <p:nvPr/>
          </p:nvSpPr>
          <p:spPr>
            <a:xfrm>
              <a:off x="7086600" y="2967335"/>
              <a:ext cx="440258" cy="107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0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857827" y="1219200"/>
                <a:ext cx="5170903" cy="1395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27" y="1219200"/>
                <a:ext cx="5170903" cy="1395895"/>
              </a:xfrm>
              <a:prstGeom prst="rect">
                <a:avLst/>
              </a:prstGeom>
              <a:blipFill>
                <a:blip r:embed="rId2"/>
                <a:stretch>
                  <a:fillRect t="-1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81608" y="990600"/>
                <a:ext cx="525259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608" y="990600"/>
                <a:ext cx="525259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542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5422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6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6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11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5A76E67A-98A3-E24D-8C03-CAC7458C14C9}"/>
              </a:ext>
            </a:extLst>
          </p:cNvPr>
          <p:cNvSpPr/>
          <p:nvPr/>
        </p:nvSpPr>
        <p:spPr bwMode="auto">
          <a:xfrm rot="5400000">
            <a:off x="3183583" y="2305050"/>
            <a:ext cx="304800" cy="28575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BB92A-A8EB-2E4E-8E29-8C18A8A8C7EA}"/>
                  </a:ext>
                </a:extLst>
              </p:cNvPr>
              <p:cNvSpPr txBox="1"/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Vanishing points in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directions</a:t>
                </a:r>
              </a:p>
              <a:p>
                <a:pPr algn="ctr"/>
                <a:r>
                  <a:rPr lang="en-US" dirty="0"/>
                  <a:t>(i.e.,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BB92A-A8EB-2E4E-8E29-8C18A8A8C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blipFill>
                <a:blip r:embed="rId8"/>
                <a:stretch>
                  <a:fillRect t="-4211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2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the world coordinate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/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6E2B54-34D3-8646-8D11-2CA0B8DF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990600"/>
                <a:ext cx="5401672" cy="1931811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/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4C17AD-AC8A-6B41-892C-163444F5D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97483"/>
                <a:ext cx="734047" cy="58477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/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EA43D9-D822-C34D-A137-A48B9A5A1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97482"/>
                <a:ext cx="743537" cy="58477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/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7AD1CF-A654-9545-923B-17270B0FB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96" y="2897481"/>
                <a:ext cx="743537" cy="584775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/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95CDCB-8990-9E44-9702-8CB76162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013" y="2897481"/>
                <a:ext cx="743537" cy="58477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/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568698-1BB4-2A46-A21B-7EF1E0466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64117"/>
                <a:ext cx="1163717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5A76E67A-98A3-E24D-8C03-CAC7458C14C9}"/>
              </a:ext>
            </a:extLst>
          </p:cNvPr>
          <p:cNvSpPr/>
          <p:nvPr/>
        </p:nvSpPr>
        <p:spPr bwMode="auto">
          <a:xfrm rot="5400000">
            <a:off x="3183583" y="2305050"/>
            <a:ext cx="304800" cy="28575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6DEFD-A6B9-4C4F-9F9C-2DA10177A049}"/>
              </a:ext>
            </a:extLst>
          </p:cNvPr>
          <p:cNvSpPr txBox="1"/>
          <p:nvPr/>
        </p:nvSpPr>
        <p:spPr>
          <a:xfrm>
            <a:off x="5241417" y="3945042"/>
            <a:ext cx="260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Projection of world origin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80C561-9F9C-2743-80A2-1FC5F6FBB9BA}"/>
              </a:ext>
            </a:extLst>
          </p:cNvPr>
          <p:cNvCxnSpPr>
            <a:cxnSpLocks/>
            <a:endCxn id="17" idx="2"/>
          </p:cNvCxnSpPr>
          <p:nvPr/>
        </p:nvCxnSpPr>
        <p:spPr bwMode="auto">
          <a:xfrm flipH="1" flipV="1">
            <a:off x="5351782" y="3482256"/>
            <a:ext cx="294981" cy="480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D1A3A-D567-3D49-9E4B-58FA722FE2E1}"/>
              </a:ext>
            </a:extLst>
          </p:cNvPr>
          <p:cNvSpPr/>
          <p:nvPr/>
        </p:nvSpPr>
        <p:spPr>
          <a:xfrm>
            <a:off x="685800" y="5446693"/>
            <a:ext cx="1059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Problem: this only gives us the four columns up to independent scale factors, additional constraints needed to solve for them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CDCAA8-2191-9A40-8782-8179E3513B27}"/>
                  </a:ext>
                </a:extLst>
              </p:cNvPr>
              <p:cNvSpPr txBox="1"/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Vanishing points in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directions</a:t>
                </a:r>
              </a:p>
              <a:p>
                <a:pPr algn="ctr"/>
                <a:r>
                  <a:rPr lang="en-US" dirty="0"/>
                  <a:t>(i.e.,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 baseline="-25000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CDCAA8-2191-9A40-8782-8179E3513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83" y="3962400"/>
                <a:ext cx="4191000" cy="1200329"/>
              </a:xfrm>
              <a:prstGeom prst="rect">
                <a:avLst/>
              </a:prstGeom>
              <a:blipFill>
                <a:blip r:embed="rId8"/>
                <a:stretch>
                  <a:fillRect t="-4211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6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/>
              <p:nvPr/>
            </p:nvSpPr>
            <p:spPr>
              <a:xfrm>
                <a:off x="7772400" y="2209800"/>
                <a:ext cx="2847190" cy="756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209800"/>
                <a:ext cx="2847190" cy="756617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0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Orthogonality constraint: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/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F8A5C-16A2-1044-8A42-186D6458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blipFill>
                <a:blip r:embed="rId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/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E4221A17-DF3C-FC4A-9392-76756ECE3F9E}"/>
              </a:ext>
            </a:extLst>
          </p:cNvPr>
          <p:cNvSpPr/>
          <p:nvPr/>
        </p:nvSpPr>
        <p:spPr bwMode="auto">
          <a:xfrm rot="5400000">
            <a:off x="4973933" y="4398666"/>
            <a:ext cx="186731" cy="1295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03199B6-36EC-1C41-AFF7-A7D1A8F77A48}"/>
              </a:ext>
            </a:extLst>
          </p:cNvPr>
          <p:cNvSpPr/>
          <p:nvPr/>
        </p:nvSpPr>
        <p:spPr bwMode="auto">
          <a:xfrm rot="5400000">
            <a:off x="6282575" y="4398665"/>
            <a:ext cx="160249" cy="129540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4A120-1264-2D47-8786-2B80C6C92E88}"/>
                  </a:ext>
                </a:extLst>
              </p:cNvPr>
              <p:cNvSpPr/>
              <p:nvPr/>
            </p:nvSpPr>
            <p:spPr>
              <a:xfrm>
                <a:off x="4769620" y="5138752"/>
                <a:ext cx="595356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C4A120-1264-2D47-8786-2B80C6C92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20" y="5138752"/>
                <a:ext cx="595356" cy="481863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C57597-4110-7349-A03D-81B45F718CC3}"/>
                  </a:ext>
                </a:extLst>
              </p:cNvPr>
              <p:cNvSpPr/>
              <p:nvPr/>
            </p:nvSpPr>
            <p:spPr>
              <a:xfrm>
                <a:off x="6094292" y="5133974"/>
                <a:ext cx="536814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C57597-4110-7349-A03D-81B45F718C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292" y="5133974"/>
                <a:ext cx="536814" cy="49141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6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animBg="1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0396" y="3979862"/>
            <a:ext cx="287580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054" y="2341996"/>
            <a:ext cx="2460746" cy="14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ig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0" y="2286000"/>
            <a:ext cx="2514600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ig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1102" y="3972950"/>
            <a:ext cx="2896239" cy="19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3D from a single image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48092"/>
            <a:ext cx="4604324" cy="34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5529" y="6400800"/>
            <a:ext cx="7260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 et al. </a:t>
            </a:r>
            <a:r>
              <a:rPr lang="en-US" sz="1600" dirty="0">
                <a:hlinkClick r:id="rId8"/>
              </a:rPr>
              <a:t>Single View Metrology</a:t>
            </a:r>
            <a:r>
              <a:rPr lang="en-US" sz="1600" dirty="0"/>
              <a:t>. IJCV 2000 </a:t>
            </a:r>
          </a:p>
        </p:txBody>
      </p:sp>
    </p:spTree>
    <p:extLst>
      <p:ext uri="{BB962C8B-B14F-4D97-AF65-F5344CB8AC3E}">
        <p14:creationId xmlns:p14="http://schemas.microsoft.com/office/powerpoint/2010/main" val="203532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 us align the world coordinate system with three orthogonal vanishing directions in the scene: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Orthogonality constraint: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Extrinsic parameter matrix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) disappears and we are left with constraints on the calibration matrix!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/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E5475-4987-A24A-AC65-3CC652FF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020080"/>
                <a:ext cx="2460417" cy="523220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D8D564-4098-214D-A467-BBD110ACB59F}"/>
                  </a:ext>
                </a:extLst>
              </p:cNvPr>
              <p:cNvSpPr txBox="1"/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D8D564-4098-214D-A467-BBD110ACB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340864"/>
                <a:ext cx="1919372" cy="52322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483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sz="3200" dirty="0">
                    <a:solidFill>
                      <a:srgbClr val="7030A0"/>
                    </a:solidFill>
                  </a:rPr>
                </a:br>
                <a:endParaRPr lang="en-US" sz="32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How many constraints do we get?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Three: one for each pair of vanishing points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How many unknown parameters does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have?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Three: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A couple of complications: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The constraints are nonlinear, but it’s not hard to do the algebra (omitted)</a:t>
                </a:r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sz="2400" dirty="0"/>
                  <a:t>At least two </a:t>
                </a:r>
                <a:r>
                  <a:rPr lang="en-US" sz="2400" i="1" dirty="0"/>
                  <a:t>finite</a:t>
                </a:r>
                <a:r>
                  <a:rPr lang="en-US" sz="2400" dirty="0"/>
                  <a:t> vanishing points are needed to solve for both focal length and principal point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2"/>
                <a:stretch>
                  <a:fillRect l="-1103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45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990601"/>
            <a:ext cx="8505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86201"/>
            <a:ext cx="2620245" cy="21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886199"/>
            <a:ext cx="2686055" cy="21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86201"/>
            <a:ext cx="2696648" cy="20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60198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solve for focal length, principal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6027004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101441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Constraints on vanishing points: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𝑲𝑹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just used orthogonality constraints to solve for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we have: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endParaRPr lang="en-US" sz="1200" dirty="0"/>
              </a:p>
              <a:p>
                <a:pPr marL="0" indent="0" algn="ctr"/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Notice: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0" indent="0" algn="ctr"/>
                <a:r>
                  <a:rPr lang="en-US" dirty="0"/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scale ambiguity goes away since we 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ACD64BE-E6A9-7B48-814B-F9DF20956DCA}"/>
                  </a:ext>
                </a:extLst>
              </p:cNvPr>
              <p:cNvSpPr/>
              <p:nvPr/>
            </p:nvSpPr>
            <p:spPr>
              <a:xfrm>
                <a:off x="8534400" y="3352800"/>
                <a:ext cx="884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ACD64BE-E6A9-7B48-814B-F9DF20956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3352800"/>
                <a:ext cx="884922" cy="461665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8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intrinsic parameters (focal length, principal point) using three orthogonal vanishing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extrinsic parameters (rotation) directly from vanishing points once calibration matrix is known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No need for calibration chart, 2D-3D correspondences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Could be completely automatic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Only applies to certain kinds of scenes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It is tricky to accurately localize vanishing points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dirty="0"/>
              <a:t>Need at least two finite vanishing points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51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Measurements from a single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height above the ground plane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within planes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BDDAD-2299-A94B-9EAB-C2D7E861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4604324" cy="34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4D5412-A8E9-BE48-9928-A4D2E6FA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24" y="3124200"/>
            <a:ext cx="4953000" cy="34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0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6" name="Group 30"/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4847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Comparing heights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1524001" y="2706689"/>
            <a:ext cx="8239125" cy="270827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rot="10800000">
            <a:off x="1524001" y="1971676"/>
            <a:ext cx="8239125" cy="73501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52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Rectangle 39"/>
          <p:cNvSpPr>
            <a:spLocks/>
          </p:cNvSpPr>
          <p:nvPr/>
        </p:nvSpPr>
        <p:spPr bwMode="auto">
          <a:xfrm>
            <a:off x="8760076" y="1629589"/>
            <a:ext cx="10774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Vanishing</a:t>
            </a:r>
          </a:p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Point</a:t>
            </a:r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3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7" y="1069975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 animBg="1"/>
      <p:bldP spid="34849" grpId="0" animBg="1"/>
      <p:bldP spid="34855" grpId="0"/>
      <p:bldP spid="348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0FD2-A179-11B2-DDBD-23CF8BBE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ruler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FA721-348A-C283-E07F-93C5FAC5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87551"/>
            <a:ext cx="9829800" cy="59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19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EC79-7D22-13E9-7BE5-1CDACFAE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ruler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664B-03B7-405B-5FAC-BA45EDE9F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9A2DA-8199-5323-E601-8C6AEBC1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4815"/>
            <a:ext cx="9448800" cy="60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0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45BD6-5D73-74C2-C553-DCAB51511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1" y="1295400"/>
            <a:ext cx="11426417" cy="46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9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Application: 3D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3" y="1120140"/>
            <a:ext cx="4192588" cy="47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78" y="975678"/>
            <a:ext cx="3001341" cy="2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47" y="3352800"/>
            <a:ext cx="2648987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2338251" y="5967559"/>
            <a:ext cx="2628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ym typeface="Arial" charset="0"/>
              </a:rPr>
              <a:t>J. Vermeer, </a:t>
            </a:r>
            <a:r>
              <a:rPr lang="en-US" sz="1400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4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ED1D4-78EE-9942-A76F-807162E018D8}"/>
              </a:ext>
            </a:extLst>
          </p:cNvPr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5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145372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F18F4-2D4A-B023-9013-946C492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6" y="1752600"/>
            <a:ext cx="11486968" cy="421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82AD-1402-B15C-E172-BCC518637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6121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4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EF4BF-DE9D-9A18-C6C5-ED1CA1EE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1426417" cy="460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871BC-04CC-83AD-A25B-52E049FD6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3124200"/>
            <a:ext cx="12192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50CB9-423D-060A-C025-56099193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362200"/>
            <a:ext cx="152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7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0E9D-03D4-51A6-629F-432C6BE3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974A-7B04-160A-91B4-D0EB79A09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521FF-EADF-9670-A20D-E036B6E7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93647"/>
            <a:ext cx="11963400" cy="127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F51D2-F0A1-A45F-5EBB-70383E0F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3" y="2842999"/>
            <a:ext cx="11887413" cy="2157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886BFD-6579-D431-4B17-5068C51ED410}"/>
              </a:ext>
            </a:extLst>
          </p:cNvPr>
          <p:cNvSpPr/>
          <p:nvPr/>
        </p:nvSpPr>
        <p:spPr bwMode="auto">
          <a:xfrm>
            <a:off x="381000" y="1593647"/>
            <a:ext cx="9220200" cy="3875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70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52A0-6A2C-F010-FDB3-B2D1558A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A854A-3EC5-CFBF-35FC-58263959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105187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2791-A749-70BF-7A45-D98E5758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7557-8300-B696-7F0A-04297D735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61500-0EA8-CA21-7178-E144A29B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3" y="2191787"/>
            <a:ext cx="10926027" cy="2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2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61CA-EB83-FBC7-30AB-49FBA110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29C-1526-3177-584E-86F389E11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270CE-46C2-0DD1-1C7E-A9748B9B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1734800" cy="11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6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61CA-EB83-FBC7-30AB-49FBA110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29C-1526-3177-584E-86F389E11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A5271-97CD-6669-FB5D-1DB76E49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32405"/>
            <a:ext cx="6705600" cy="60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9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2CF9-3F8A-6BC2-CF6F-58B7C899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5A229-354B-7201-DC71-5C89DB1DC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0E93-6467-E2C2-2A32-4368D8FB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3876"/>
            <a:ext cx="7391400" cy="6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0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35843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5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5870" name="Group 30"/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8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69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871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Measuring height with a ruler</a:t>
            </a:r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 rot="10800000">
            <a:off x="4867276" y="2695576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3" name="Group 63"/>
          <p:cNvGrpSpPr>
            <a:grpSpLocks/>
          </p:cNvGrpSpPr>
          <p:nvPr/>
        </p:nvGrpSpPr>
        <p:grpSpPr bwMode="auto">
          <a:xfrm>
            <a:off x="7391400" y="1219200"/>
            <a:ext cx="698500" cy="3505200"/>
            <a:chOff x="0" y="0"/>
            <a:chExt cx="440" cy="2208"/>
          </a:xfrm>
        </p:grpSpPr>
        <p:sp>
          <p:nvSpPr>
            <p:cNvPr id="35873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79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5874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1</a:t>
                </a:r>
              </a:p>
            </p:txBody>
          </p:sp>
          <p:sp>
            <p:nvSpPr>
              <p:cNvPr id="35875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2</a:t>
                </a:r>
              </a:p>
            </p:txBody>
          </p:sp>
          <p:sp>
            <p:nvSpPr>
              <p:cNvPr id="35876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</a:t>
                </a:r>
              </a:p>
            </p:txBody>
          </p:sp>
          <p:sp>
            <p:nvSpPr>
              <p:cNvPr id="35877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4</a:t>
                </a:r>
              </a:p>
            </p:txBody>
          </p:sp>
          <p:sp>
            <p:nvSpPr>
              <p:cNvPr id="35878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>
                  <a:spcBef>
                    <a:spcPts val="1350"/>
                  </a:spcBef>
                </a:pPr>
                <a:r>
                  <a:rPr lang="en-US">
                    <a:solidFill>
                      <a:srgbClr val="FFFFFF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5</a:t>
                </a:r>
              </a:p>
            </p:txBody>
          </p:sp>
        </p:grpSp>
        <p:grpSp>
          <p:nvGrpSpPr>
            <p:cNvPr id="35902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5880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1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2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4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5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6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7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8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89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0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1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2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3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4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5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6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7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8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99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04" name="Line 64"/>
          <p:cNvSpPr>
            <a:spLocks noChangeShapeType="1"/>
          </p:cNvSpPr>
          <p:nvPr/>
        </p:nvSpPr>
        <p:spPr bwMode="auto">
          <a:xfrm rot="10800000" flipH="1">
            <a:off x="4867276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7391400" y="1200150"/>
            <a:ext cx="1765300" cy="431800"/>
            <a:chOff x="0" y="0"/>
            <a:chExt cx="1112" cy="272"/>
          </a:xfrm>
        </p:grpSpPr>
        <p:sp>
          <p:nvSpPr>
            <p:cNvPr id="35905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6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5.4</a:t>
              </a:r>
            </a:p>
          </p:txBody>
        </p:sp>
      </p:grpSp>
      <p:grpSp>
        <p:nvGrpSpPr>
          <p:cNvPr id="35912" name="Group 72"/>
          <p:cNvGrpSpPr>
            <a:grpSpLocks/>
          </p:cNvGrpSpPr>
          <p:nvPr/>
        </p:nvGrpSpPr>
        <p:grpSpPr bwMode="auto">
          <a:xfrm>
            <a:off x="2181226" y="2686050"/>
            <a:ext cx="6975475" cy="2038350"/>
            <a:chOff x="0" y="0"/>
            <a:chExt cx="4394" cy="1284"/>
          </a:xfrm>
        </p:grpSpPr>
        <p:sp>
          <p:nvSpPr>
            <p:cNvPr id="35908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09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0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911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2.8</a:t>
              </a:r>
            </a:p>
          </p:txBody>
        </p:sp>
      </p:grpSp>
      <p:pic>
        <p:nvPicPr>
          <p:cNvPr id="35913" name="Picture 7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14" name="Picture 7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921" name="Group 81"/>
          <p:cNvGrpSpPr>
            <a:grpSpLocks/>
          </p:cNvGrpSpPr>
          <p:nvPr/>
        </p:nvGrpSpPr>
        <p:grpSpPr bwMode="auto">
          <a:xfrm>
            <a:off x="1524000" y="1901826"/>
            <a:ext cx="9144000" cy="815975"/>
            <a:chOff x="0" y="0"/>
            <a:chExt cx="5760" cy="514"/>
          </a:xfrm>
        </p:grpSpPr>
        <p:grpSp>
          <p:nvGrpSpPr>
            <p:cNvPr id="35917" name="Group 77"/>
            <p:cNvGrpSpPr>
              <a:grpSpLocks/>
            </p:cNvGrpSpPr>
            <p:nvPr/>
          </p:nvGrpSpPr>
          <p:grpSpPr bwMode="auto">
            <a:xfrm>
              <a:off x="0" y="242"/>
              <a:ext cx="5760" cy="272"/>
              <a:chOff x="0" y="0"/>
              <a:chExt cx="5760" cy="272"/>
            </a:xfrm>
          </p:grpSpPr>
          <p:sp>
            <p:nvSpPr>
              <p:cNvPr id="35915" name="Line 75"/>
              <p:cNvSpPr>
                <a:spLocks noChangeShapeType="1"/>
              </p:cNvSpPr>
              <p:nvPr/>
            </p:nvSpPr>
            <p:spPr bwMode="auto">
              <a:xfrm>
                <a:off x="0" y="256"/>
                <a:ext cx="5760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916" name="Rectangle 76"/>
              <p:cNvSpPr>
                <a:spLocks/>
              </p:cNvSpPr>
              <p:nvPr/>
            </p:nvSpPr>
            <p:spPr bwMode="auto">
              <a:xfrm>
                <a:off x="4242" y="0"/>
                <a:ext cx="4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 algn="ctr">
                  <a:spcBef>
                    <a:spcPts val="1350"/>
                  </a:spcBef>
                </a:pPr>
                <a:r>
                  <a:rPr lang="en-US">
                    <a:solidFill>
                      <a:srgbClr val="FF0000"/>
                    </a:solidFill>
                    <a:latin typeface="Times New Roman Bold" charset="0"/>
                    <a:cs typeface="Times New Roman Bold" charset="0"/>
                    <a:sym typeface="Times New Roman Bold" charset="0"/>
                  </a:rPr>
                  <a:t>3.3</a:t>
                </a:r>
              </a:p>
            </p:txBody>
          </p:sp>
        </p:grpSp>
        <p:grpSp>
          <p:nvGrpSpPr>
            <p:cNvPr id="35920" name="Group 80"/>
            <p:cNvGrpSpPr>
              <a:grpSpLocks/>
            </p:cNvGrpSpPr>
            <p:nvPr/>
          </p:nvGrpSpPr>
          <p:grpSpPr bwMode="auto">
            <a:xfrm>
              <a:off x="4383" y="0"/>
              <a:ext cx="1005" cy="338"/>
              <a:chOff x="0" y="0"/>
              <a:chExt cx="1005" cy="338"/>
            </a:xfrm>
          </p:grpSpPr>
          <p:sp>
            <p:nvSpPr>
              <p:cNvPr id="35918" name="Rectangle 78"/>
              <p:cNvSpPr>
                <a:spLocks/>
              </p:cNvSpPr>
              <p:nvPr/>
            </p:nvSpPr>
            <p:spPr bwMode="auto">
              <a:xfrm>
                <a:off x="0" y="0"/>
                <a:ext cx="100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ym typeface="Arial" charset="0"/>
                  </a:rPr>
                  <a:t>Camera height</a:t>
                </a:r>
              </a:p>
            </p:txBody>
          </p:sp>
          <p:sp>
            <p:nvSpPr>
              <p:cNvPr id="35919" name="Line 79"/>
              <p:cNvSpPr>
                <a:spLocks noChangeShapeType="1"/>
              </p:cNvSpPr>
              <p:nvPr/>
            </p:nvSpPr>
            <p:spPr bwMode="auto">
              <a:xfrm flipH="1">
                <a:off x="225" y="194"/>
                <a:ext cx="288" cy="144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922" name="Rectangle 82"/>
          <p:cNvSpPr>
            <a:spLocks/>
          </p:cNvSpPr>
          <p:nvPr/>
        </p:nvSpPr>
        <p:spPr bwMode="auto">
          <a:xfrm>
            <a:off x="2362200" y="5562600"/>
            <a:ext cx="7556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ym typeface="Arial" charset="0"/>
              </a:rPr>
              <a:t>What is the height of the camera?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9420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2" grpId="0" animBg="1"/>
      <p:bldP spid="35904" grpId="0" animBg="1"/>
      <p:bldP spid="3592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Horizon: Vanishing line of the ground plane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6BF3-76A8-C347-821B-AD0FFBD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4038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 Bold" charset="0"/>
                <a:sym typeface="Arial Bold" charset="0"/>
              </a:rPr>
              <a:t>What can the horizon tell us about the relative height of scene points and the camera?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70" y="2301063"/>
            <a:ext cx="4875248" cy="323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15400" y="6583364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7E5B8-24C1-4246-812C-9F5D0E5DB78F}"/>
              </a:ext>
            </a:extLst>
          </p:cNvPr>
          <p:cNvGrpSpPr/>
          <p:nvPr/>
        </p:nvGrpSpPr>
        <p:grpSpPr>
          <a:xfrm>
            <a:off x="914400" y="2819037"/>
            <a:ext cx="4166266" cy="2363788"/>
            <a:chOff x="2521015" y="1066800"/>
            <a:chExt cx="4166266" cy="2363788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87C37E3D-3B1A-6E43-89F6-611E8671D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F8A1E110-7744-2D45-AE5E-96A7020AB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7BBFC03-1AB0-6442-94E4-7A7B9EC5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2EDF02C-B1C9-824F-9437-10C66D68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40C531E-A4C6-1340-B332-67B304A37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1B278D0-C6CA-D14C-A7DA-851A898F9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BB6E6FE1-081E-8449-9BF1-8D4716BE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B2083F2-5A74-A14F-878A-3518F6A9C4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7A1769-6599-6143-9241-BECD5CD14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B244FBCE-5A51-4A42-BBB7-DC094CF5E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F05EE2B5-077C-F949-B9EF-3FF786283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15807A7A-041A-F646-BB98-7E8039B5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D0C8CEF1-F91F-D944-B431-1F4463F27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30154122-9BF7-1E4B-A112-A454B32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8493A8CB-D1A1-BC4A-8B8D-46E9D1B1D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448CA498-B48F-EC44-B81F-5744C11E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764F379-FA0D-CC4D-BC5E-2FF4CC8E4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92B3EEF4-A368-C845-8C53-8AC47E2EB8F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15A3F56E-AC55-C047-B3D2-D51431AEE8E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60048" y="2950687"/>
              <a:ext cx="11272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ground plane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35778F-E875-8A46-AAC7-BC06BA5CED7A}"/>
              </a:ext>
            </a:extLst>
          </p:cNvPr>
          <p:cNvSpPr txBox="1"/>
          <p:nvPr/>
        </p:nvSpPr>
        <p:spPr>
          <a:xfrm>
            <a:off x="6172200" y="567660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What is higher: The camera or the parachutist?</a:t>
            </a:r>
          </a:p>
        </p:txBody>
      </p:sp>
    </p:spTree>
    <p:extLst>
      <p:ext uri="{BB962C8B-B14F-4D97-AF65-F5344CB8AC3E}">
        <p14:creationId xmlns:p14="http://schemas.microsoft.com/office/powerpoint/2010/main" val="10753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editing, augmented reality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DABE9E6-5245-3F4C-9779-2B78086B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31074"/>
            <a:ext cx="5029200" cy="35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8B83D3-F30D-9140-B1E3-DD0647C6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3113"/>
            <a:ext cx="5029200" cy="35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03B514-F5F4-E948-9261-D7C69F5A052F}"/>
              </a:ext>
            </a:extLst>
          </p:cNvPr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5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</p:spTree>
    <p:extLst>
      <p:ext uri="{BB962C8B-B14F-4D97-AF65-F5344CB8AC3E}">
        <p14:creationId xmlns:p14="http://schemas.microsoft.com/office/powerpoint/2010/main" val="2168051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838700" y="3606799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419600" y="3257549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7DA006-BA0D-BF4D-8640-14A2F37E7C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12192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compute height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from image measurements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7DA006-BA0D-BF4D-8640-14A2F37E7C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1219200"/>
              </a:xfrm>
              <a:blipFill>
                <a:blip r:embed="rId26"/>
                <a:stretch>
                  <a:fillRect l="-1103"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648200" y="4324349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57688" y="39004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0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648200" y="4324349"/>
            <a:ext cx="2286000" cy="838200"/>
            <a:chOff x="1536" y="1584"/>
            <a:chExt cx="1440" cy="528"/>
          </a:xfrm>
        </p:grpSpPr>
        <p:sp>
          <p:nvSpPr>
            <p:cNvPr id="8215" name="Line 1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1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1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16663" y="4937125"/>
            <a:ext cx="16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+mn-lt"/>
              </a:rPr>
              <a:t>ground plane</a:t>
            </a:r>
          </a:p>
        </p:txBody>
      </p:sp>
      <p:sp>
        <p:nvSpPr>
          <p:cNvPr id="8202" name="Line 1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3333749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84875" y="4629149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4" name="Oval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84875" y="325754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6" name="Group 20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419600" y="3257549"/>
            <a:ext cx="1066800" cy="1143000"/>
            <a:chOff x="1392" y="912"/>
            <a:chExt cx="672" cy="720"/>
          </a:xfrm>
        </p:grpSpPr>
        <p:sp>
          <p:nvSpPr>
            <p:cNvPr id="8211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7" name="Line 2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3943349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2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05400" y="356234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Oval 2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800600" y="4095749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10" name="Text Box 29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6019801" y="3790950"/>
                <a:ext cx="44223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8210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6019801" y="3790950"/>
                <a:ext cx="442236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>
            <a:extLst>
              <a:ext uri="{FF2B5EF4-FFF2-40B4-BE49-F238E27FC236}">
                <a16:creationId xmlns:a16="http://schemas.microsoft.com/office/drawing/2014/main" id="{3B2D61EE-B39A-9B49-B214-151F56309C46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38400" y="3740089"/>
            <a:ext cx="18790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+mn-lt"/>
              </a:rPr>
              <a:t>Camera center</a:t>
            </a:r>
          </a:p>
        </p:txBody>
      </p:sp>
    </p:spTree>
    <p:extLst>
      <p:ext uri="{BB962C8B-B14F-4D97-AF65-F5344CB8AC3E}">
        <p14:creationId xmlns:p14="http://schemas.microsoft.com/office/powerpoint/2010/main" val="3684761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2">
            <a:extLst>
              <a:ext uri="{FF2B5EF4-FFF2-40B4-BE49-F238E27FC236}">
                <a16:creationId xmlns:a16="http://schemas.microsoft.com/office/drawing/2014/main" id="{28A70707-7F29-004A-9D87-B381C1E17418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7170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7188" name="Line 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11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1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3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4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15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16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1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7175" name="Line 1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1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2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2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2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2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2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7173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06867" y="2748992"/>
                <a:ext cx="457200" cy="519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8206867" y="2748992"/>
                <a:ext cx="457200" cy="519113"/>
              </a:xfrm>
              <a:prstGeom prst="rect">
                <a:avLst/>
              </a:prstGeom>
              <a:blipFill>
                <a:blip r:embed="rId58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97067" y="2844963"/>
                <a:ext cx="450216" cy="519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5997067" y="2844963"/>
                <a:ext cx="450216" cy="519113"/>
              </a:xfrm>
              <a:prstGeom prst="rect">
                <a:avLst/>
              </a:prstGeom>
              <a:blipFill>
                <a:blip r:embed="rId60"/>
                <a:stretch>
                  <a:fillRect l="-5405" r="-810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6819901" y="699293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6819901" y="699293"/>
                <a:ext cx="533400" cy="519113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271546" y="4758445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271546" y="4758445"/>
                <a:ext cx="533400" cy="519113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08" name="Line 11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2667000" y="2057400"/>
            <a:ext cx="487680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309" name="Oval 11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67600" y="1981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10" name="Text Box 121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7305676" y="1470828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10" name="Text Box 1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305676" y="1470828"/>
                <a:ext cx="533400" cy="519113"/>
              </a:xfrm>
              <a:prstGeom prst="rect">
                <a:avLst/>
              </a:prstGeom>
              <a:blipFill>
                <a:blip r:embed="rId6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31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74675" y="2133599"/>
            <a:ext cx="671513" cy="2509839"/>
            <a:chOff x="4137" y="1296"/>
            <a:chExt cx="423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5" name="Text Box 127"/>
                <p:cNvSpPr txBox="1"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137" y="1845"/>
                  <a:ext cx="288" cy="3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oMath>
                    </m:oMathPara>
                  </a14:m>
                  <a:endParaRPr lang="en-US" sz="2800" b="1" dirty="0">
                    <a:solidFill>
                      <a:srgbClr val="009900"/>
                    </a:solidFill>
                  </a:endParaRPr>
                </a:p>
              </p:txBody>
            </p:sp>
          </mc:Choice>
          <mc:Fallback xmlns="">
            <p:sp>
              <p:nvSpPr>
                <p:cNvPr id="11305" name="Text 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137" y="1845"/>
                  <a:ext cx="288" cy="327"/>
                </a:xfrm>
                <a:prstGeom prst="rect">
                  <a:avLst/>
                </a:prstGeom>
                <a:blipFill>
                  <a:blip r:embed="rId68"/>
                  <a:stretch>
                    <a:fillRect l="-5405" r="-8108" b="-526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3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02" name="Line 109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 flipV="1">
            <a:off x="2667000" y="2743200"/>
            <a:ext cx="4876800" cy="1981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303" name="Oval 11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624138" y="264636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1" name="Text Box 135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667000" y="2224088"/>
                <a:ext cx="3810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01" name="Text Box 13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2667000" y="2224088"/>
                <a:ext cx="381000" cy="519112"/>
              </a:xfrm>
              <a:prstGeom prst="rect">
                <a:avLst/>
              </a:prstGeom>
              <a:blipFill>
                <a:blip r:embed="rId8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3" name="Oval 11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6B08A-B27B-664E-BAA3-76401645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E55BED-6AD4-EC4D-A8A2-32E5A2DA1150}"/>
                  </a:ext>
                </a:extLst>
              </p:cNvPr>
              <p:cNvSpPr txBox="1"/>
              <p:nvPr/>
            </p:nvSpPr>
            <p:spPr>
              <a:xfrm>
                <a:off x="1447800" y="5490275"/>
                <a:ext cx="7947304" cy="701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To find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we need to do some extra work…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E55BED-6AD4-EC4D-A8A2-32E5A2DA1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490275"/>
                <a:ext cx="7947304" cy="701859"/>
              </a:xfrm>
              <a:prstGeom prst="rect">
                <a:avLst/>
              </a:prstGeom>
              <a:blipFill>
                <a:blip r:embed="rId88"/>
                <a:stretch>
                  <a:fillRect l="-1276" r="-47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1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4" grpId="0" animBg="1"/>
      <p:bldP spid="11275" grpId="0" animBg="1"/>
      <p:bldP spid="11276" grpId="0" animBg="1"/>
      <p:bldP spid="11277" grpId="0" animBg="1"/>
      <p:bldP spid="11280" grpId="0"/>
      <p:bldP spid="11281" grpId="0"/>
      <p:bldP spid="11308" grpId="0" animBg="1"/>
      <p:bldP spid="11309" grpId="0" animBg="1"/>
      <p:bldP spid="11310" grpId="0"/>
      <p:bldP spid="11285" grpId="0" animBg="1"/>
      <p:bldP spid="11286" grpId="0"/>
      <p:bldP spid="11287" grpId="0"/>
      <p:bldP spid="11302" grpId="0" animBg="1"/>
      <p:bldP spid="11303" grpId="0" animBg="1"/>
      <p:bldP spid="11301" grpId="0"/>
      <p:bldP spid="11293" grpId="0" animBg="1"/>
      <p:bldP spid="1129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86" name="Text Box 1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71595" y="3192351"/>
                <a:ext cx="7080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071595" y="3192351"/>
                <a:ext cx="708025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028824" y="405130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282825" y="3111501"/>
            <a:ext cx="376237" cy="7112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6399" y="3536951"/>
            <a:ext cx="213360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5611" y="3544889"/>
            <a:ext cx="2124076" cy="1011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725611" y="2635251"/>
            <a:ext cx="2124076" cy="9096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3" name="Oval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30436" y="3748088"/>
            <a:ext cx="101600" cy="1000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6011" y="3482976"/>
            <a:ext cx="101600" cy="101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2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13024" y="3073401"/>
            <a:ext cx="101600" cy="100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7" name="Text Box 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403475" y="2816226"/>
                <a:ext cx="35618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3475" y="2816226"/>
                <a:ext cx="356188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8" name="Text Box 1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9080" y="3660882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8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729080" y="3660882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733799" y="455612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733799" y="4556126"/>
                <a:ext cx="2264018" cy="400110"/>
              </a:xfrm>
              <a:prstGeom prst="rect">
                <a:avLst/>
              </a:prstGeom>
              <a:blipFill>
                <a:blip r:embed="rId45"/>
                <a:stretch>
                  <a:fillRect t="-6250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898900" y="236220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98900" y="2362201"/>
                <a:ext cx="1815625" cy="400110"/>
              </a:xfrm>
              <a:prstGeom prst="rect">
                <a:avLst/>
              </a:prstGeom>
              <a:blipFill>
                <a:blip r:embed="rId47"/>
                <a:stretch>
                  <a:fillRect t="-6061" r="-2083" b="-2121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886200" y="318452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6200" y="3184525"/>
                <a:ext cx="2101666" cy="400110"/>
              </a:xfrm>
              <a:prstGeom prst="rect">
                <a:avLst/>
              </a:prstGeom>
              <a:blipFill>
                <a:blip r:embed="rId49"/>
                <a:stretch>
                  <a:fillRect t="-6250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3849686" y="2597149"/>
            <a:ext cx="9525" cy="1884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2028824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14599" y="516255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599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78249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78249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76599" y="356552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703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219200" y="263525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038599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36576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FBB08C-473B-E740-B512-A53CA70CBCDB}"/>
              </a:ext>
            </a:extLst>
          </p:cNvPr>
          <p:cNvSpPr/>
          <p:nvPr/>
        </p:nvSpPr>
        <p:spPr>
          <a:xfrm>
            <a:off x="6634402" y="2318772"/>
            <a:ext cx="4490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To make 3D measurements based on image observations, we need an </a:t>
            </a:r>
            <a:r>
              <a:rPr lang="en-US" dirty="0">
                <a:solidFill>
                  <a:srgbClr val="C00000"/>
                </a:solidFill>
              </a:rPr>
              <a:t>invariant </a:t>
            </a:r>
            <a:r>
              <a:rPr lang="en-US" dirty="0"/>
              <a:t>that does not change under perspective projection from 3D to 2D</a:t>
            </a:r>
          </a:p>
        </p:txBody>
      </p:sp>
    </p:spTree>
    <p:extLst>
      <p:ext uri="{BB962C8B-B14F-4D97-AF65-F5344CB8AC3E}">
        <p14:creationId xmlns:p14="http://schemas.microsoft.com/office/powerpoint/2010/main" val="15937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6" grpId="0"/>
      <p:bldP spid="10289" grpId="0" animBg="1"/>
      <p:bldP spid="10294" grpId="0" animBg="1"/>
      <p:bldP spid="10253" grpId="0"/>
      <p:bldP spid="10257" grpId="0" animBg="1"/>
      <p:bldP spid="10260" grpId="0"/>
      <p:bldP spid="10261" grpId="0" animBg="1"/>
      <p:bldP spid="10271" grpId="0" animBg="1"/>
      <p:bldP spid="10272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Cross-ratio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838200" y="914400"/>
            <a:ext cx="10515600" cy="525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Defined for four collinear points, invariant to projective transformations, including perspective projection from 3D to 2D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Also invariant to permutation of the points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352800" y="4474517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19600" y="5388917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474" name="Text Box 10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823447" y="5862935"/>
                <a:ext cx="59663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31847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823447" y="5862935"/>
                <a:ext cx="596638" cy="461665"/>
              </a:xfrm>
              <a:prstGeom prst="rect">
                <a:avLst/>
              </a:prstGeom>
              <a:blipFill>
                <a:blip r:embed="rId20"/>
                <a:stretch>
                  <a:fillRect b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 bwMode="auto">
          <a:xfrm>
            <a:off x="2743200" y="3179117"/>
            <a:ext cx="1187450" cy="2590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endCxn id="318471" idx="1"/>
          </p:cNvCxnSpPr>
          <p:nvPr/>
        </p:nvCxnSpPr>
        <p:spPr bwMode="auto">
          <a:xfrm>
            <a:off x="2743200" y="3179117"/>
            <a:ext cx="1698718" cy="2232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743200" y="3179117"/>
            <a:ext cx="2590800" cy="1758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743201" y="3179118"/>
            <a:ext cx="2957513" cy="15414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Line 5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352800" y="3331517"/>
            <a:ext cx="838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57800" y="4861867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14988" y="464438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" name="Oval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91752" y="487615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" name="Oval 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57600" y="4434036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9" name="Oval 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54450" y="3922066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927475" y="3769666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54450" y="573181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C069214B-02A4-0542-AA9A-3A505074281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33047" y="5488724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C069214B-02A4-0542-AA9A-3A5050742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33047" y="5488724"/>
                <a:ext cx="587019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6029B1B4-D682-6B41-809F-6DD06BCBA165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228825" y="4999026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6029B1B4-D682-6B41-809F-6DD06BCBA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28825" y="4999026"/>
                <a:ext cx="587019" cy="461665"/>
              </a:xfrm>
              <a:prstGeom prst="rect">
                <a:avLst/>
              </a:prstGeom>
              <a:blipFill>
                <a:blip r:embed="rId24"/>
                <a:stretch>
                  <a:fillRect b="-270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F1F0A262-DAF9-F940-9EAD-F119E81E5CF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763932" y="4667080"/>
                <a:ext cx="5870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baseline="-250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F1F0A262-DAF9-F940-9EAD-F119E81E5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5763932" y="4667080"/>
                <a:ext cx="587019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E73F7A-686E-7142-A97C-95818C73E279}"/>
                  </a:ext>
                </a:extLst>
              </p:cNvPr>
              <p:cNvSpPr txBox="1"/>
              <p:nvPr/>
            </p:nvSpPr>
            <p:spPr>
              <a:xfrm>
                <a:off x="7125730" y="3672866"/>
                <a:ext cx="3613874" cy="99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E73F7A-686E-7142-A97C-95818C73E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730" y="3672866"/>
                <a:ext cx="3613874" cy="998030"/>
              </a:xfrm>
              <a:prstGeom prst="rect">
                <a:avLst/>
              </a:prstGeom>
              <a:blipFill>
                <a:blip r:embed="rId2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86" name="Text Box 1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57400" y="3573291"/>
                <a:ext cx="7080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057400" y="3573291"/>
                <a:ext cx="708025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028824" y="443224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282825" y="3492441"/>
            <a:ext cx="376237" cy="7112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6399" y="3917891"/>
            <a:ext cx="213360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5611" y="3925829"/>
            <a:ext cx="2124076" cy="1011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725611" y="3016191"/>
            <a:ext cx="2124076" cy="9096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3" name="Oval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30436" y="4129028"/>
            <a:ext cx="101600" cy="1000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6011" y="3863916"/>
            <a:ext cx="101600" cy="101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2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13024" y="3454341"/>
            <a:ext cx="101600" cy="100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7" name="Text Box 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403475" y="3197166"/>
                <a:ext cx="35618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3475" y="3197166"/>
                <a:ext cx="356188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8" name="Text Box 1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9080" y="4041822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10288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729080" y="4041822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DC2D-4205-C944-B1AD-592DDBD3A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3538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a fourth point to compute a cross-ratio – what could it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blipFill>
                <a:blip r:embed="rId45"/>
                <a:stretch>
                  <a:fillRect t="-9375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blipFill>
                <a:blip r:embed="rId47"/>
                <a:stretch>
                  <a:fillRect t="-9375" r="-2083" b="-218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blipFill>
                <a:blip r:embed="rId49"/>
                <a:stretch>
                  <a:fillRect t="-9375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3849686" y="2978089"/>
            <a:ext cx="9525" cy="1884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2028824" y="443224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14599" y="554349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599" y="304794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78249" y="483705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78249" y="297809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76599" y="394646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70313" y="384804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219200" y="301619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038599" y="396234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403854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20915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5226365-674A-BF40-9FF9-63BFB211A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277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a fourth point to compute a cross-ratio – what could it be?</a:t>
            </a:r>
          </a:p>
        </p:txBody>
      </p:sp>
      <p:grpSp>
        <p:nvGrpSpPr>
          <p:cNvPr id="1024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28824" y="4432240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747838" y="349244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717674" y="3944878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676399" y="3016191"/>
            <a:ext cx="2173288" cy="1920875"/>
            <a:chOff x="990601" y="2635250"/>
            <a:chExt cx="2173287" cy="1920876"/>
          </a:xfrm>
        </p:grpSpPr>
        <p:sp>
          <p:nvSpPr>
            <p:cNvPr id="10289" name="Line 4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Line 5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8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Oval 1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4" name="Oval 1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2" name="Oval 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4812" y="516566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143000" y="4941829"/>
                <a:ext cx="7080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0" i="1" baseline="-25000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32052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143000" y="4941829"/>
                <a:ext cx="708025" cy="39687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29080" y="3197166"/>
            <a:ext cx="1036345" cy="1241531"/>
            <a:chOff x="1043280" y="2816225"/>
            <a:chExt cx="1036345" cy="12415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6" name="Text Box 14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1371600" y="3184525"/>
                  <a:ext cx="7080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:r>
                    <a:rPr lang="en-US" sz="2000" b="1" dirty="0">
                      <a:solidFill>
                        <a:srgbClr val="000000"/>
                      </a:solidFill>
                      <a:latin typeface="Times New Roman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6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371600" y="3184525"/>
                  <a:ext cx="708025" cy="39687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7" name="Text Box 7"/>
                <p:cNvSpPr txBox="1"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717675" y="2816225"/>
                  <a:ext cx="356188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000" dirty="0">
                    <a:solidFill>
                      <a:srgbClr val="7030A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7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717675" y="2816225"/>
                  <a:ext cx="356188" cy="40011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8" name="Text Box 15"/>
                <p:cNvSpPr txBox="1"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1043280" y="3660881"/>
                  <a:ext cx="7080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88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043280" y="3660881"/>
                  <a:ext cx="708025" cy="39687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7030A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bottom of object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733799" y="4937066"/>
                <a:ext cx="2264018" cy="400110"/>
              </a:xfrm>
              <a:prstGeom prst="rect">
                <a:avLst/>
              </a:prstGeom>
              <a:blipFill>
                <a:blip r:embed="rId51"/>
                <a:stretch>
                  <a:fillRect t="-9375" r="-1676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 Box 2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top of object</a:t>
                </a:r>
              </a:p>
            </p:txBody>
          </p:sp>
        </mc:Choice>
        <mc:Fallback xmlns="">
          <p:sp>
            <p:nvSpPr>
              <p:cNvPr id="1025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3898900" y="2743141"/>
                <a:ext cx="1815625" cy="400110"/>
              </a:xfrm>
              <a:prstGeom prst="rect">
                <a:avLst/>
              </a:prstGeom>
              <a:blipFill>
                <a:blip r:embed="rId53"/>
                <a:stretch>
                  <a:fillRect t="-9375" r="-2083" b="-218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3" name="Text Box 2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0" hangingPunct="0"/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00000"/>
                    </a:solidFill>
                    <a:latin typeface="Times New Roman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reference point</a:t>
                </a:r>
              </a:p>
            </p:txBody>
          </p:sp>
        </mc:Choice>
        <mc:Fallback xmlns="">
          <p:sp>
            <p:nvSpPr>
              <p:cNvPr id="1025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3886200" y="3565465"/>
                <a:ext cx="2101666" cy="400110"/>
              </a:xfrm>
              <a:prstGeom prst="rect">
                <a:avLst/>
              </a:prstGeom>
              <a:blipFill>
                <a:blip r:embed="rId55"/>
                <a:stretch>
                  <a:fillRect t="-9375" r="-2410" b="-25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4" name="Line 2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849687" y="203035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028824" y="443224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4599" y="5543490"/>
            <a:ext cx="156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657599" y="304794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78249" y="483705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78249" y="297809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276599" y="394646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770313" y="384804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219200" y="3016190"/>
            <a:ext cx="1922463" cy="1517650"/>
            <a:chOff x="336" y="1660"/>
            <a:chExt cx="1211" cy="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Text Box 25"/>
                <p:cNvSpPr txBox="1"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10275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6" y="2170"/>
                  <a:ext cx="258" cy="25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7599" y="1544578"/>
            <a:ext cx="2939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7030A0"/>
                </a:solidFill>
                <a:latin typeface="Times New Roman" charset="0"/>
                <a:sym typeface="Symbol" charset="2"/>
              </a:rPr>
              <a:t></a:t>
            </a:r>
            <a:r>
              <a:rPr lang="en-US" sz="2000" dirty="0">
                <a:cs typeface="Calibri" panose="020F0502020204030204" pitchFamily="34" charset="0"/>
                <a:sym typeface="Symbol" charset="2"/>
              </a:rPr>
              <a:t>: vertical vanishing point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10271" name="Line 80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4038599" y="396234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38600" y="403854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A06E0E8-1AE7-6C48-997C-6841A10661A7}"/>
                  </a:ext>
                </a:extLst>
              </p:cNvPr>
              <p:cNvSpPr txBox="1"/>
              <p:nvPr/>
            </p:nvSpPr>
            <p:spPr>
              <a:xfrm>
                <a:off x="6781800" y="1920130"/>
                <a:ext cx="3510192" cy="1414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Scene cross 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A06E0E8-1AE7-6C48-997C-6841A1066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920130"/>
                <a:ext cx="3510192" cy="1414041"/>
              </a:xfrm>
              <a:prstGeom prst="rect">
                <a:avLst/>
              </a:prstGeom>
              <a:blipFill>
                <a:blip r:embed="rId58"/>
                <a:stretch>
                  <a:fillRect l="-3249" t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B3828ED-F58F-B244-91A7-A1E9EFF76A40}"/>
                  </a:ext>
                </a:extLst>
              </p:cNvPr>
              <p:cNvSpPr txBox="1"/>
              <p:nvPr/>
            </p:nvSpPr>
            <p:spPr>
              <a:xfrm>
                <a:off x="6955418" y="3843759"/>
                <a:ext cx="4017382" cy="1414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Image cross 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B3828ED-F58F-B244-91A7-A1E9EFF76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18" y="3843759"/>
                <a:ext cx="4017382" cy="1414041"/>
              </a:xfrm>
              <a:prstGeom prst="rect">
                <a:avLst/>
              </a:prstGeom>
              <a:blipFill>
                <a:blip r:embed="rId59"/>
                <a:stretch>
                  <a:fillRect l="-3155" t="-4464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1B6DB2-9ABD-B84B-BEC5-061447C4BAAA}"/>
                  </a:ext>
                </a:extLst>
              </p:cNvPr>
              <p:cNvSpPr/>
              <p:nvPr/>
            </p:nvSpPr>
            <p:spPr>
              <a:xfrm>
                <a:off x="9906000" y="2362200"/>
                <a:ext cx="923330" cy="896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1B6DB2-9ABD-B84B-BEC5-061447C4B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2362200"/>
                <a:ext cx="923330" cy="896143"/>
              </a:xfrm>
              <a:prstGeom prst="rect">
                <a:avLst/>
              </a:prstGeom>
              <a:blipFill>
                <a:blip r:embed="rId6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5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rgbClr val="0432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blipFill>
                <a:blip r:embed="rId69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blipFill>
                <a:blip r:embed="rId71"/>
                <a:stretch>
                  <a:fillRect l="-8333"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Line 11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9" name="Text Box 11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79" name="Text Box 1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blipFill>
                <a:blip r:embed="rId7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29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10" name="Text Box 121"/>
                <p:cNvSpPr txBox="1"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10" name="Text 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3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rgbClr val="0432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1" name="Text Box 135"/>
                <p:cNvSpPr txBox="1"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01" name="Text 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blipFill>
                  <a:blip r:embed="rId8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93" name="Oval 11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FF00A1-BBA7-9749-928F-E01F199B6FC1}"/>
                  </a:ext>
                </a:extLst>
              </p:cNvPr>
              <p:cNvSpPr/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</a:rPr>
                  <a:t>Image cross-ratio: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FF00A1-BBA7-9749-928F-E01F199B6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blipFill>
                <a:blip r:embed="rId88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Oval 152">
            <a:extLst>
              <a:ext uri="{FF2B5EF4-FFF2-40B4-BE49-F238E27FC236}">
                <a16:creationId xmlns:a16="http://schemas.microsoft.com/office/drawing/2014/main" id="{AD8D8537-A021-BB41-A445-F41D92D9E246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90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8" name="Oval 153">
            <a:extLst>
              <a:ext uri="{FF2B5EF4-FFF2-40B4-BE49-F238E27FC236}">
                <a16:creationId xmlns:a16="http://schemas.microsoft.com/office/drawing/2014/main" id="{87C234B0-7493-A74D-A1CE-03A1852D4557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6962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1E7FDA-102F-D640-8AAD-F5416EEF4457}"/>
                  </a:ext>
                </a:extLst>
              </p:cNvPr>
              <p:cNvSpPr txBox="1"/>
              <p:nvPr/>
            </p:nvSpPr>
            <p:spPr>
              <a:xfrm>
                <a:off x="1777766" y="1029614"/>
                <a:ext cx="447310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How do we compute the coordinates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b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1E7FDA-102F-D640-8AAD-F5416EEF4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766" y="1029614"/>
                <a:ext cx="4473106" cy="830997"/>
              </a:xfrm>
              <a:prstGeom prst="rect">
                <a:avLst/>
              </a:prstGeom>
              <a:blipFill>
                <a:blip r:embed="rId89"/>
                <a:stretch>
                  <a:fillRect l="-1983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674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2D lines in 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9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Line equation: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ctr"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𝒍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e>
                        </m:eqArr>
                      </m:e>
                    </m:d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 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Line passing through two points: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 eaLnBrk="1" hangingPunct="1"/>
                <a:endParaRPr lang="en-US" dirty="0"/>
              </a:p>
              <a:p>
                <a:pPr marL="457200" indent="-457200" eaLnBrk="1" hangingPunct="1">
                  <a:buFont typeface="Arial" pitchFamily="34" charset="0"/>
                  <a:buChar char="•"/>
                </a:pPr>
                <a:r>
                  <a:rPr lang="en-US" dirty="0"/>
                  <a:t>Intersection of two lines: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857250" lvl="1" indent="-457200" eaLnBrk="1" hangingPunct="1">
                  <a:buFont typeface="Arial" pitchFamily="34" charset="0"/>
                  <a:buChar char="•"/>
                </a:pPr>
                <a:r>
                  <a:rPr lang="en-US" sz="2400" dirty="0"/>
                  <a:t>What is the intersection of two parallel lines?</a:t>
                </a:r>
              </a:p>
            </p:txBody>
          </p:sp>
        </mc:Choice>
        <mc:Fallback xmlns="">
          <p:sp>
            <p:nvSpPr>
              <p:cNvPr id="307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5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rgbClr val="0432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0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5" name="Text Box 10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8153400" y="2667001"/>
                <a:ext cx="457200" cy="519113"/>
              </a:xfrm>
              <a:prstGeom prst="rect">
                <a:avLst/>
              </a:prstGeom>
              <a:blipFill>
                <a:blip r:embed="rId71"/>
                <a:stretch>
                  <a:fillRect l="-2703" r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6" name="Line 10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7" name="Text Box 108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277" name="Text Box 10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5943600" y="2667001"/>
                <a:ext cx="457200" cy="519113"/>
              </a:xfrm>
              <a:prstGeom prst="rect">
                <a:avLst/>
              </a:prstGeom>
              <a:blipFill>
                <a:blip r:embed="rId73"/>
                <a:stretch>
                  <a:fillRect l="-8333" r="-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Line 11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9" name="Text Box 11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79" name="Text Box 1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620000" y="152401"/>
                <a:ext cx="533400" cy="519113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0" name="Text Box 119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0" name="Text Box 1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620000" y="609601"/>
                <a:ext cx="533400" cy="519113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1" name="Text Box 12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1" name="Text Box 1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7772400" y="4648201"/>
                <a:ext cx="533400" cy="519113"/>
              </a:xfrm>
              <a:prstGeom prst="rect">
                <a:avLst/>
              </a:prstGeom>
              <a:blipFill>
                <a:blip r:embed="rId7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29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10" name="Text Box 121"/>
                <p:cNvSpPr txBox="1"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10" name="Text 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3888" y="1152"/>
                  <a:ext cx="336" cy="327"/>
                </a:xfrm>
                <a:prstGeom prst="rect">
                  <a:avLst/>
                </a:prstGeom>
                <a:blipFill>
                  <a:blip r:embed="rId8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5" name="Oval 11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6" name="Text Box 13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6" name="Text Box 1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81600" y="3886200"/>
                <a:ext cx="685800" cy="519112"/>
              </a:xfrm>
              <a:prstGeom prst="rect">
                <a:avLst/>
              </a:prstGeom>
              <a:blipFill>
                <a:blip r:embed="rId85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87" name="Text Box 13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0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87" name="Text Box 13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5181600" y="1752601"/>
                <a:ext cx="685800" cy="519113"/>
              </a:xfrm>
              <a:prstGeom prst="rect">
                <a:avLst/>
              </a:prstGeom>
              <a:blipFill>
                <a:blip r:embed="rId87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rgbClr val="0432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01" name="Text Box 135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sz="28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301" name="Text 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720" y="1401"/>
                  <a:ext cx="240" cy="327"/>
                </a:xfrm>
                <a:prstGeom prst="rect">
                  <a:avLst/>
                </a:prstGeom>
                <a:blipFill>
                  <a:blip r:embed="rId8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89" name="Oval 13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91" name="Text Box 139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905000" y="22098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91" name="Text Box 13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1905000" y="2209801"/>
                <a:ext cx="533400" cy="519113"/>
              </a:xfrm>
              <a:prstGeom prst="rect">
                <a:avLst/>
              </a:prstGeom>
              <a:blipFill>
                <a:blip r:embed="rId9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92" name="Text Box 140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677400" y="2209801"/>
                <a:ext cx="533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baseline="-25000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92" name="Text Box 14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9677400" y="2209801"/>
                <a:ext cx="533400" cy="519113"/>
              </a:xfrm>
              <a:prstGeom prst="rect">
                <a:avLst/>
              </a:prstGeom>
              <a:blipFill>
                <a:blip r:embed="rId93"/>
                <a:stretch>
                  <a:fillRect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3" name="Oval 11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8A9EED-0227-B74F-9569-C49E584AC826}"/>
                  </a:ext>
                </a:extLst>
              </p:cNvPr>
              <p:cNvSpPr txBox="1"/>
              <p:nvPr/>
            </p:nvSpPr>
            <p:spPr>
              <a:xfrm>
                <a:off x="1466849" y="1622502"/>
                <a:ext cx="3059364" cy="424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8A9EED-0227-B74F-9569-C49E584AC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849" y="1622502"/>
                <a:ext cx="3059364" cy="424925"/>
              </a:xfrm>
              <a:prstGeom prst="rect">
                <a:avLst/>
              </a:prstGeom>
              <a:blipFill>
                <a:blip r:embed="rId94"/>
                <a:stretch>
                  <a:fillRect l="-41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012661-F13D-474A-9B2E-8E8EBE7EAE2D}"/>
                  </a:ext>
                </a:extLst>
              </p:cNvPr>
              <p:cNvSpPr txBox="1"/>
              <p:nvPr/>
            </p:nvSpPr>
            <p:spPr>
              <a:xfrm>
                <a:off x="8333370" y="1693385"/>
                <a:ext cx="25941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012661-F13D-474A-9B2E-8E8EBE7E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70" y="1693385"/>
                <a:ext cx="2594172" cy="369332"/>
              </a:xfrm>
              <a:prstGeom prst="rect">
                <a:avLst/>
              </a:prstGeom>
              <a:blipFill>
                <a:blip r:embed="rId95"/>
                <a:stretch>
                  <a:fillRect l="-146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Oval 152">
            <a:extLst>
              <a:ext uri="{FF2B5EF4-FFF2-40B4-BE49-F238E27FC236}">
                <a16:creationId xmlns:a16="http://schemas.microsoft.com/office/drawing/2014/main" id="{9084C521-EDF0-7643-9687-7EABF50BDC12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590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0" name="Oval 153">
            <a:extLst>
              <a:ext uri="{FF2B5EF4-FFF2-40B4-BE49-F238E27FC236}">
                <a16:creationId xmlns:a16="http://schemas.microsoft.com/office/drawing/2014/main" id="{EFF4578D-BC5C-7742-AD2C-42BB6C8612F1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6962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68A409C-F94E-584E-B7FF-7BE2B3B8E7EA}"/>
                  </a:ext>
                </a:extLst>
              </p:cNvPr>
              <p:cNvSpPr/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</a:rPr>
                  <a:t>Image cross-ratio: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68A409C-F94E-584E-B7FF-7BE2B3B8E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19" y="5064997"/>
                <a:ext cx="3233642" cy="1236172"/>
              </a:xfrm>
              <a:prstGeom prst="rect">
                <a:avLst/>
              </a:prstGeom>
              <a:blipFill>
                <a:blip r:embed="rId96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048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 animBg="1"/>
      <p:bldP spid="11290" grpId="0" animBg="1"/>
      <p:bldP spid="11291" grpId="0"/>
      <p:bldP spid="11292" grpId="0"/>
      <p:bldP spid="2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Beware!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223" y="1219200"/>
            <a:ext cx="6142126" cy="4724400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1750423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57500" y="62484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measurement 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1575920" y="1143000"/>
            <a:ext cx="3540123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4"/>
              </a:rPr>
              <a:t>UPenn CIS580 slides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B8C61-6C4A-F048-A0A2-1190D9C9E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5555" b="11111"/>
          <a:stretch/>
        </p:blipFill>
        <p:spPr>
          <a:xfrm>
            <a:off x="5029200" y="1200150"/>
            <a:ext cx="5410200" cy="4057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554B5-BE36-7545-A616-9628E33CB071}"/>
              </a:ext>
            </a:extLst>
          </p:cNvPr>
          <p:cNvSpPr txBox="1"/>
          <p:nvPr/>
        </p:nvSpPr>
        <p:spPr>
          <a:xfrm>
            <a:off x="5077162" y="53149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That booth is still there! (Oxford, September 2022)</a:t>
            </a:r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measurement 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1575920" y="1143000"/>
            <a:ext cx="3540123" cy="4114800"/>
          </a:xfrm>
          <a:prstGeom prst="rect">
            <a:avLst/>
          </a:prstGeom>
        </p:spPr>
      </p:pic>
      <p:pic>
        <p:nvPicPr>
          <p:cNvPr id="5" name="Picture 4" descr="Screen Shot 2018-03-07 at 10.0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86" y="1219200"/>
            <a:ext cx="559921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5"/>
              </a:rPr>
              <a:t>UPenn CIS580 slides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03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Measure heights using Christ as reference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2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6258580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172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2" name="Group 58"/>
          <p:cNvGrpSpPr>
            <a:grpSpLocks/>
          </p:cNvGrpSpPr>
          <p:nvPr/>
        </p:nvGrpSpPr>
        <p:grpSpPr bwMode="auto">
          <a:xfrm>
            <a:off x="5408614" y="990600"/>
            <a:ext cx="3748087" cy="3784600"/>
            <a:chOff x="0" y="0"/>
            <a:chExt cx="2361" cy="2384"/>
          </a:xfrm>
        </p:grpSpPr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6146" name="Rectangle 2"/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67" name="Group 23"/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6147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9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172" name="Group 28"/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6168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69" name="Rectangle 25"/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0" name="Rectangle 26"/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1" name="Rectangle 27"/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201" name="Group 57"/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6174" name="Rectangle 30"/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79" name="Group 35"/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6175" name="Rectangle 31"/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76" name="Rectangle 32"/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7" name="Rectangle 33"/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8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6200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6180" name="Line 36"/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1" name="Line 37"/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2" name="Line 38"/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3" name="Line 39"/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4" name="Line 40"/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5" name="Line 41"/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6" name="Line 42"/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7" name="Line 43"/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8" name="Line 44"/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9" name="Line 45"/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0" name="Line 46"/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1" name="Line 47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2" name="Line 48"/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3" name="Line 49"/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4" name="Line 50"/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5" name="Line 51"/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6" name="Line 52"/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7" name="Line 53"/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8" name="Line 54"/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9" name="Line 55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within planes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5075236"/>
            <a:ext cx="10363200" cy="1096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Simplest approach: unwarp then 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kind of warp is this?</a:t>
            </a:r>
          </a:p>
        </p:txBody>
      </p:sp>
      <p:pic>
        <p:nvPicPr>
          <p:cNvPr id="6205" name="Picture 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2895600" y="3276600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9" name="Group 65"/>
          <p:cNvGrpSpPr>
            <a:grpSpLocks/>
          </p:cNvGrpSpPr>
          <p:nvPr/>
        </p:nvGrpSpPr>
        <p:grpSpPr bwMode="auto">
          <a:xfrm>
            <a:off x="5334001" y="914400"/>
            <a:ext cx="3082925" cy="3124200"/>
            <a:chOff x="0" y="0"/>
            <a:chExt cx="1942" cy="1968"/>
          </a:xfrm>
        </p:grpSpPr>
        <p:pic>
          <p:nvPicPr>
            <p:cNvPr id="6207" name="Picture 6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8" name="Line 64"/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9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20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Image rectification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4152900"/>
                <a:ext cx="10363200" cy="20193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Arial" charset="0"/>
                  </a:rPr>
                  <a:t>To unwarp (rectify) an image, solve for </a:t>
                </a:r>
                <a:r>
                  <a:rPr lang="en-US" dirty="0" err="1">
                    <a:sym typeface="Arial" charset="0"/>
                  </a:rPr>
                  <a:t>homography</a:t>
                </a:r>
                <a:r>
                  <a:rPr lang="en-US" dirty="0">
                    <a:sym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Bold" charset="0"/>
                        <a:sym typeface="Arial Bold" charset="0"/>
                      </a:rPr>
                      <m:t>𝑯</m:t>
                    </m:r>
                  </m:oMath>
                </a14:m>
                <a:r>
                  <a:rPr lang="en-US" dirty="0">
                    <a:sym typeface="Arial" charset="0"/>
                  </a:rPr>
                  <a:t> given four pairs of matches assumed to have a known configuration (e.g., square)</a:t>
                </a:r>
                <a:endParaRPr lang="en-US" dirty="0">
                  <a:cs typeface="Arial Bold" charset="0"/>
                  <a:sym typeface="Arial Bold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4152900"/>
                <a:ext cx="10363200" cy="2019300"/>
              </a:xfrm>
              <a:blipFill>
                <a:blip r:embed="rId2"/>
                <a:stretch>
                  <a:fillRect l="-1103" t="-2500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6"/>
          <p:cNvSpPr>
            <a:spLocks/>
          </p:cNvSpPr>
          <p:nvPr/>
        </p:nvSpPr>
        <p:spPr bwMode="auto">
          <a:xfrm>
            <a:off x="2690813" y="3895725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3" name="Oval 7"/>
          <p:cNvSpPr>
            <a:spLocks/>
          </p:cNvSpPr>
          <p:nvPr/>
        </p:nvSpPr>
        <p:spPr bwMode="auto">
          <a:xfrm>
            <a:off x="3590925" y="3533775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4" name="Oval 8"/>
          <p:cNvSpPr>
            <a:spLocks/>
          </p:cNvSpPr>
          <p:nvPr/>
        </p:nvSpPr>
        <p:spPr bwMode="auto">
          <a:xfrm>
            <a:off x="2752725" y="35623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5" name="Oval 9"/>
          <p:cNvSpPr>
            <a:spLocks/>
          </p:cNvSpPr>
          <p:nvPr/>
        </p:nvSpPr>
        <p:spPr bwMode="auto">
          <a:xfrm>
            <a:off x="3733800" y="3819525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6" name="Oval 10"/>
          <p:cNvSpPr>
            <a:spLocks/>
          </p:cNvSpPr>
          <p:nvPr/>
        </p:nvSpPr>
        <p:spPr bwMode="auto">
          <a:xfrm>
            <a:off x="6343650" y="3917950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7" name="Oval 11"/>
          <p:cNvSpPr>
            <a:spLocks/>
          </p:cNvSpPr>
          <p:nvPr/>
        </p:nvSpPr>
        <p:spPr bwMode="auto">
          <a:xfrm>
            <a:off x="7300913" y="32131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8" name="Oval 12"/>
          <p:cNvSpPr>
            <a:spLocks/>
          </p:cNvSpPr>
          <p:nvPr/>
        </p:nvSpPr>
        <p:spPr bwMode="auto">
          <a:xfrm>
            <a:off x="6353175" y="32131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Oval 13"/>
          <p:cNvSpPr>
            <a:spLocks/>
          </p:cNvSpPr>
          <p:nvPr/>
        </p:nvSpPr>
        <p:spPr bwMode="auto">
          <a:xfrm>
            <a:off x="7305675" y="3917950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31" name="Rectangle 15"/>
              <p:cNvSpPr>
                <a:spLocks/>
              </p:cNvSpPr>
              <p:nvPr/>
            </p:nvSpPr>
            <p:spPr bwMode="auto">
              <a:xfrm>
                <a:off x="2819401" y="3352801"/>
                <a:ext cx="29777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7030A0"/>
                  </a:solidFill>
                  <a:latin typeface="Arial Bold" charset="0"/>
                  <a:cs typeface="Arial Bold" charset="0"/>
                  <a:sym typeface="Arial Bold" charset="0"/>
                </a:endParaRPr>
              </a:p>
            </p:txBody>
          </p:sp>
        </mc:Choice>
        <mc:Fallback xmlns="">
          <p:sp>
            <p:nvSpPr>
              <p:cNvPr id="9231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1" y="3352801"/>
                <a:ext cx="297773" cy="307777"/>
              </a:xfrm>
              <a:prstGeom prst="rect">
                <a:avLst/>
              </a:prstGeom>
              <a:blipFill>
                <a:blip r:embed="rId5"/>
                <a:stretch>
                  <a:fillRect l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32" name="Rectangle 16"/>
              <p:cNvSpPr>
                <a:spLocks/>
              </p:cNvSpPr>
              <p:nvPr/>
            </p:nvSpPr>
            <p:spPr bwMode="auto">
              <a:xfrm>
                <a:off x="6478589" y="3048001"/>
                <a:ext cx="3651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𝒙</m:t>
                      </m:r>
                      <m:r>
                        <a:rPr lang="en-US" sz="20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 Bold" charset="0"/>
                          <a:sym typeface="Arial Bold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Arial Bold" charset="0"/>
                  <a:cs typeface="Arial Bold" charset="0"/>
                  <a:sym typeface="Arial Bold" charset="0"/>
                </a:endParaRPr>
              </a:p>
            </p:txBody>
          </p:sp>
        </mc:Choice>
        <mc:Fallback xmlns="">
          <p:sp>
            <p:nvSpPr>
              <p:cNvPr id="9232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8589" y="3048001"/>
                <a:ext cx="365163" cy="307777"/>
              </a:xfrm>
              <a:prstGeom prst="rect">
                <a:avLst/>
              </a:prstGeom>
              <a:blipFill>
                <a:blip r:embed="rId6"/>
                <a:stretch>
                  <a:fillRect l="-6667" b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676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665289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27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Putting everything together: Single-view modeling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2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6" y="1219200"/>
            <a:ext cx="5464064" cy="4414136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5000"/>
            <a:ext cx="5056538" cy="36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2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Putting everything together: Single-view modeling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3" y="1120140"/>
            <a:ext cx="4192588" cy="47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78" y="975678"/>
            <a:ext cx="3001341" cy="2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47" y="3352800"/>
            <a:ext cx="2648987" cy="29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2338251" y="5967559"/>
            <a:ext cx="26280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ym typeface="Arial" charset="0"/>
              </a:rPr>
              <a:t>J. Vermeer, </a:t>
            </a:r>
            <a:r>
              <a:rPr lang="en-US" sz="1400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4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ED1D4-78EE-9942-A76F-807162E018D8}"/>
              </a:ext>
            </a:extLst>
          </p:cNvPr>
          <p:cNvSpPr/>
          <p:nvPr/>
        </p:nvSpPr>
        <p:spPr>
          <a:xfrm>
            <a:off x="1181100" y="630174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 et al. </a:t>
            </a:r>
            <a:r>
              <a:rPr lang="en-US" sz="1400" dirty="0">
                <a:hlinkClick r:id="rId5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4023711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Measurements from a single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 of single-view metrology</a:t>
            </a:r>
          </a:p>
        </p:txBody>
      </p:sp>
    </p:spTree>
    <p:extLst>
      <p:ext uri="{BB962C8B-B14F-4D97-AF65-F5344CB8AC3E}">
        <p14:creationId xmlns:p14="http://schemas.microsoft.com/office/powerpoint/2010/main" val="36222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Application: Fully automatic modeling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6412468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5"/>
              </a:rPr>
              <a:t>Automatic Photo Pop-up</a:t>
            </a:r>
            <a:r>
              <a:rPr lang="en-US" sz="1800" dirty="0"/>
              <a:t>, SIGGRAPH 2005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11" y="1119525"/>
            <a:ext cx="2845776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912" y="1119525"/>
            <a:ext cx="2898297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711" y="1119525"/>
            <a:ext cx="289686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8197" y="119572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7912" y="1881525"/>
            <a:ext cx="9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vertical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0912" y="2731393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ground</a:t>
            </a:r>
          </a:p>
        </p:txBody>
      </p:sp>
      <p:pic>
        <p:nvPicPr>
          <p:cNvPr id="10" name="popup_movie_450_250.mp4">
            <a:hlinkClick r:id="" action="ppaction://media"/>
            <a:extLst>
              <a:ext uri="{FF2B5EF4-FFF2-40B4-BE49-F238E27FC236}">
                <a16:creationId xmlns:a16="http://schemas.microsoft.com/office/drawing/2014/main" id="{69589FB0-68C6-6945-A241-5A69C3BF1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8622" y="3405525"/>
            <a:ext cx="5138178" cy="2854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B8501-86E3-C84F-9701-F28C62839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9969" y="1219200"/>
            <a:ext cx="2843661" cy="19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Measurements from a single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 of single-view metrology</a:t>
            </a:r>
          </a:p>
        </p:txBody>
      </p:sp>
    </p:spTree>
    <p:extLst>
      <p:ext uri="{BB962C8B-B14F-4D97-AF65-F5344CB8AC3E}">
        <p14:creationId xmlns:p14="http://schemas.microsoft.com/office/powerpoint/2010/main" val="561711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1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52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Hebert.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. CVPR 2006</a:t>
            </a:r>
          </a:p>
        </p:txBody>
      </p:sp>
    </p:spTree>
    <p:extLst>
      <p:ext uri="{BB962C8B-B14F-4D97-AF65-F5344CB8AC3E}">
        <p14:creationId xmlns:p14="http://schemas.microsoft.com/office/powerpoint/2010/main" val="2266529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ED1-EEBF-4820-9C21-600192A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6A5C-8791-4CD7-8951-AFFBB3A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/>
          <a:stretch/>
        </p:blipFill>
        <p:spPr>
          <a:xfrm>
            <a:off x="1524001" y="1700367"/>
            <a:ext cx="5909915" cy="2937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2DDA14-4F23-4136-A50D-46A91B227492}"/>
              </a:ext>
            </a:extLst>
          </p:cNvPr>
          <p:cNvSpPr txBox="1"/>
          <p:nvPr/>
        </p:nvSpPr>
        <p:spPr>
          <a:xfrm>
            <a:off x="1656062" y="5157634"/>
            <a:ext cx="517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“Reasonable”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/>
              <p:nvPr/>
            </p:nvSpPr>
            <p:spPr>
              <a:xfrm>
                <a:off x="6837950" y="4970069"/>
                <a:ext cx="3125727" cy="89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object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camera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950" y="4970069"/>
                <a:ext cx="3125727" cy="891206"/>
              </a:xfrm>
              <a:prstGeom prst="rect">
                <a:avLst/>
              </a:prstGeom>
              <a:blipFill>
                <a:blip r:embed="rId3"/>
                <a:stretch>
                  <a:fillRect l="-1613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D7B5EB-A152-4EF9-B17B-10465CCF445E}"/>
              </a:ext>
            </a:extLst>
          </p:cNvPr>
          <p:cNvSpPr txBox="1"/>
          <p:nvPr/>
        </p:nvSpPr>
        <p:spPr>
          <a:xfrm>
            <a:off x="32085" y="6549563"/>
            <a:ext cx="3244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Hoiem</a:t>
            </a:r>
            <a:r>
              <a:rPr lang="en-US" sz="1200" dirty="0"/>
              <a:t>, J. Johnson and D. </a:t>
            </a:r>
            <a:r>
              <a:rPr lang="en-US" sz="1200" dirty="0" err="1"/>
              <a:t>Fouhey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74F0E-ACC1-814E-A141-77DAFFCA0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246953"/>
            <a:ext cx="3397973" cy="35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04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1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52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Hebert.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. CVPR 2006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1CE85-A250-0B46-A651-1A2C1D0B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603782"/>
            <a:ext cx="9144000" cy="38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9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Inserting synthetic objects into images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57450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786329-D26E-9947-A0FF-551ECA069DC2}"/>
              </a:ext>
            </a:extLst>
          </p:cNvPr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</p:spTree>
    <p:extLst>
      <p:ext uri="{BB962C8B-B14F-4D97-AF65-F5344CB8AC3E}">
        <p14:creationId xmlns:p14="http://schemas.microsoft.com/office/powerpoint/2010/main" val="1558126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Inserting synthetic objects into images: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4037" y="617220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. </a:t>
            </a:r>
            <a:r>
              <a:rPr lang="en-US" sz="1600" dirty="0">
                <a:hlinkClick r:id="rId5"/>
              </a:rPr>
              <a:t>Rendering Synthetic Objects into Legacy Photographs</a:t>
            </a:r>
            <a:r>
              <a:rPr lang="en-US" sz="1600" dirty="0"/>
              <a:t>.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7" name="Rendering Synthetic Objects into Legacy Photographs-28962540">
            <a:hlinkClick r:id="" action="ppaction://media"/>
            <a:extLst>
              <a:ext uri="{FF2B5EF4-FFF2-40B4-BE49-F238E27FC236}">
                <a16:creationId xmlns:a16="http://schemas.microsoft.com/office/drawing/2014/main" id="{3D8F7E89-1D74-8F4E-8A76-A5F1F81C7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3237" y="1524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using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If world coordinates of reference 3D points are not known, </a:t>
            </a:r>
            <a:br>
              <a:rPr lang="en-US" dirty="0"/>
            </a:br>
            <a:r>
              <a:rPr lang="en-US" dirty="0"/>
              <a:t>in special cases, we may be able to use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974850" y="47148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9753600" y="6551694"/>
            <a:ext cx="2150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r>
              <a:rPr lang="en-US" sz="1200" dirty="0"/>
              <a:t>, A.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21" y="3416262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8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using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If world coordinates of reference 3D points are not known, </a:t>
            </a:r>
            <a:br>
              <a:rPr lang="en-US" dirty="0"/>
            </a:br>
            <a:r>
              <a:rPr lang="en-US" dirty="0"/>
              <a:t>in special cases, we may be able to use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974850" y="47148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426980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711200"/>
              <a:chOff x="4080" y="1248"/>
              <a:chExt cx="1683" cy="448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0E6D7DAE-BB27-2649-882A-1E52E98E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6551694"/>
            <a:ext cx="2150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r>
              <a:rPr lang="en-US" sz="1200" dirty="0"/>
              <a:t>, A.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29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990600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Review: Vanishing points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971801" y="1219200"/>
            <a:ext cx="1056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7812290" y="1966348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cs typeface="Times New Roman" charset="0"/>
              </a:rPr>
              <a:t>line in the scene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04" name="Rectangle 24"/>
              <p:cNvSpPr>
                <a:spLocks/>
              </p:cNvSpPr>
              <p:nvPr/>
            </p:nvSpPr>
            <p:spPr bwMode="auto">
              <a:xfrm>
                <a:off x="2014537" y="1828800"/>
                <a:ext cx="14144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cs typeface="Times New Roman" charset="0"/>
                  </a:rPr>
                  <a:t>vanishing point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en-US" sz="1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charset="0"/>
                        <a:sym typeface="Times New Roman Bold" charset="0"/>
                      </a:rPr>
                      <m:t>𝒗</m:t>
                    </m:r>
                  </m:oMath>
                </a14:m>
                <a:endParaRPr lang="en-US" sz="1400" b="1" dirty="0">
                  <a:latin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mc:Choice>
        <mc:Fallback xmlns="">
          <p:sp>
            <p:nvSpPr>
              <p:cNvPr id="20504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7" y="1828800"/>
                <a:ext cx="1414463" cy="215900"/>
              </a:xfrm>
              <a:prstGeom prst="rect">
                <a:avLst/>
              </a:prstGeom>
              <a:blipFill>
                <a:blip r:embed="rId2"/>
                <a:stretch>
                  <a:fillRect l="-4464" t="-29412" b="-4705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3429000" y="1975775"/>
            <a:ext cx="725662" cy="2340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2407614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2255765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914400" y="3744913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sz="2800" dirty="0">
                <a:sym typeface="Arial" charset="0"/>
              </a:rPr>
              <a:t>All lines having the same direction share the same vanishing point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2652780" y="2449513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cs typeface="Times New Roman" charset="0"/>
              </a:rPr>
              <a:t>center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8BA4D-F17E-5644-8EFE-1938017CD66A}"/>
              </a:ext>
            </a:extLst>
          </p:cNvPr>
          <p:cNvCxnSpPr>
            <a:cxnSpLocks/>
          </p:cNvCxnSpPr>
          <p:nvPr/>
        </p:nvCxnSpPr>
        <p:spPr bwMode="auto">
          <a:xfrm>
            <a:off x="3461928" y="2500694"/>
            <a:ext cx="1949600" cy="138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9CE00D-05D3-A143-9AF1-C23FAAC9B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1928" y="2340419"/>
            <a:ext cx="2894386" cy="16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EFC697-7A47-A746-A8D5-306FE3D484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776" y="2029500"/>
            <a:ext cx="3765224" cy="461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1756973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2608655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DE7827-FEB8-2E4B-A1AC-605DF4D93EE7}"/>
              </a:ext>
            </a:extLst>
          </p:cNvPr>
          <p:cNvSpPr/>
          <p:nvPr/>
        </p:nvSpPr>
        <p:spPr bwMode="auto">
          <a:xfrm>
            <a:off x="6260337" y="2295849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1984930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2435338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AEDE98-89F3-0140-936D-65A617AF5C77}"/>
              </a:ext>
            </a:extLst>
          </p:cNvPr>
          <p:cNvSpPr/>
          <p:nvPr/>
        </p:nvSpPr>
        <p:spPr bwMode="auto">
          <a:xfrm>
            <a:off x="4198438" y="252733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2428548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65D7535-C82B-A742-B8C7-4BCE781DDE66}"/>
              </a:ext>
            </a:extLst>
          </p:cNvPr>
          <p:cNvSpPr/>
          <p:nvPr/>
        </p:nvSpPr>
        <p:spPr bwMode="auto">
          <a:xfrm>
            <a:off x="4177767" y="2367826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222655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05" grpId="0" animBg="1"/>
      <p:bldP spid="20500" grpId="0" animBg="1"/>
      <p:bldP spid="20511" grpId="0" build="p" autoUpdateAnimBg="0" advAuto="1"/>
      <p:bldP spid="64" grpId="0" animBg="1"/>
      <p:bldP spid="41" grpId="0" animBg="1"/>
      <p:bldP spid="42" grpId="0" animBg="1"/>
      <p:bldP spid="43" grpId="0" animBg="1"/>
      <p:bldP spid="65" grpId="0" animBg="1"/>
      <p:bldP spid="66" grpId="0" animBg="1"/>
      <p:bldP spid="67" grpId="0" animBg="1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44394</TotalTime>
  <Words>1968</Words>
  <Application>Microsoft Macintosh PowerPoint</Application>
  <PresentationFormat>Widescreen</PresentationFormat>
  <Paragraphs>401</Paragraphs>
  <Slides>64</Slides>
  <Notes>18</Notes>
  <HiddenSlides>13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Times New Roman Bold</vt:lpstr>
      <vt:lpstr>Blank Presentation</vt:lpstr>
      <vt:lpstr>Office Theme</vt:lpstr>
      <vt:lpstr>Single-view metrology</vt:lpstr>
      <vt:lpstr>Application: 3D from a single image</vt:lpstr>
      <vt:lpstr>Application: 3D from a single image</vt:lpstr>
      <vt:lpstr>Application: Image editing, augmented reality</vt:lpstr>
      <vt:lpstr>Reminder: Beware!</vt:lpstr>
      <vt:lpstr>Outline</vt:lpstr>
      <vt:lpstr>Camera calibration using vanishing points</vt:lpstr>
      <vt:lpstr>Camera calibration using vanishing points</vt:lpstr>
      <vt:lpstr>Review: Vanishing points</vt:lpstr>
      <vt:lpstr>Computing vanishing points</vt:lpstr>
      <vt:lpstr>Calibration from vanishing points</vt:lpstr>
      <vt:lpstr>Calibration from vanishing points</vt:lpstr>
      <vt:lpstr>Projection of the world coordinate system</vt:lpstr>
      <vt:lpstr>Projection of the world coordinate system</vt:lpstr>
      <vt:lpstr>Projection of the world coordinate system</vt:lpstr>
      <vt:lpstr>Projection of the world coordinate system</vt:lpstr>
      <vt:lpstr>Projection of the world coordinate system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Rotation from vanishing points</vt:lpstr>
      <vt:lpstr>Calibration from vanishing points: Summary</vt:lpstr>
      <vt:lpstr>Outline</vt:lpstr>
      <vt:lpstr>Comparing heights</vt:lpstr>
      <vt:lpstr>Using a ruler</vt:lpstr>
      <vt:lpstr>Using a ruler</vt:lpstr>
      <vt:lpstr>Working without a ruler is harder than might seem</vt:lpstr>
      <vt:lpstr>Working without a ruler is harder than might seem</vt:lpstr>
      <vt:lpstr>Working without a ruler is harder than might seem</vt:lpstr>
      <vt:lpstr>Working without a ruler is harder than might seem</vt:lpstr>
      <vt:lpstr>The Cross-ratio</vt:lpstr>
      <vt:lpstr>The Cross-ratio</vt:lpstr>
      <vt:lpstr>The Cross-ratio</vt:lpstr>
      <vt:lpstr>The Cross-ratio</vt:lpstr>
      <vt:lpstr>The Cross-ratio</vt:lpstr>
      <vt:lpstr>Measuring height with a ruler</vt:lpstr>
      <vt:lpstr>Horizon: Vanishing line of the ground plane</vt:lpstr>
      <vt:lpstr>Measuring height without a ruler</vt:lpstr>
      <vt:lpstr>Measuring height without a ruler</vt:lpstr>
      <vt:lpstr>Measuring height without a ruler</vt:lpstr>
      <vt:lpstr>Measuring height</vt:lpstr>
      <vt:lpstr>Cross-ratio</vt:lpstr>
      <vt:lpstr>Measuring height</vt:lpstr>
      <vt:lpstr>Measuring height</vt:lpstr>
      <vt:lpstr>PowerPoint Presentation</vt:lpstr>
      <vt:lpstr>2D lines in homogeneous coordinates</vt:lpstr>
      <vt:lpstr>PowerPoint Presentation</vt:lpstr>
      <vt:lpstr>Single-view measurement examples</vt:lpstr>
      <vt:lpstr>Single-view measurement examples</vt:lpstr>
      <vt:lpstr>Another example</vt:lpstr>
      <vt:lpstr>Measurements within planes</vt:lpstr>
      <vt:lpstr>Image rectification</vt:lpstr>
      <vt:lpstr>Image rectification: Example</vt:lpstr>
      <vt:lpstr>Putting everything together: Single-view modeling</vt:lpstr>
      <vt:lpstr>Putting everything together: Single-view modeling</vt:lpstr>
      <vt:lpstr>Outline</vt:lpstr>
      <vt:lpstr>Application: Fully automatic modeling</vt:lpstr>
      <vt:lpstr>Application: Object detection</vt:lpstr>
      <vt:lpstr>Application: Object Detection</vt:lpstr>
      <vt:lpstr>Application: Object detection</vt:lpstr>
      <vt:lpstr>Application: Image editing</vt:lpstr>
      <vt:lpstr>Application: Image editing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866</cp:revision>
  <cp:lastPrinted>2023-10-17T16:34:27Z</cp:lastPrinted>
  <dcterms:created xsi:type="dcterms:W3CDTF">2004-08-29T23:15:23Z</dcterms:created>
  <dcterms:modified xsi:type="dcterms:W3CDTF">2023-10-18T15:12:52Z</dcterms:modified>
</cp:coreProperties>
</file>