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tif" ContentType="image/tif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1"/>
  </p:notesMasterIdLst>
  <p:sldIdLst>
    <p:sldId id="461" r:id="rId2"/>
    <p:sldId id="2713" r:id="rId3"/>
    <p:sldId id="2729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71" r:id="rId16"/>
    <p:sldId id="2772" r:id="rId17"/>
    <p:sldId id="2773" r:id="rId18"/>
    <p:sldId id="268" r:id="rId19"/>
    <p:sldId id="2774" r:id="rId20"/>
    <p:sldId id="269" r:id="rId21"/>
    <p:sldId id="270" r:id="rId22"/>
    <p:sldId id="271" r:id="rId23"/>
    <p:sldId id="272" r:id="rId24"/>
    <p:sldId id="273" r:id="rId25"/>
    <p:sldId id="274" r:id="rId26"/>
    <p:sldId id="2730" r:id="rId27"/>
    <p:sldId id="2731" r:id="rId28"/>
    <p:sldId id="2732" r:id="rId29"/>
    <p:sldId id="2733" r:id="rId30"/>
    <p:sldId id="2734" r:id="rId31"/>
    <p:sldId id="2735" r:id="rId32"/>
    <p:sldId id="2736" r:id="rId33"/>
    <p:sldId id="2737" r:id="rId34"/>
    <p:sldId id="2738" r:id="rId35"/>
    <p:sldId id="2739" r:id="rId36"/>
    <p:sldId id="2740" r:id="rId37"/>
    <p:sldId id="2741" r:id="rId38"/>
    <p:sldId id="287" r:id="rId39"/>
    <p:sldId id="288" r:id="rId40"/>
    <p:sldId id="289" r:id="rId41"/>
    <p:sldId id="290" r:id="rId42"/>
    <p:sldId id="291" r:id="rId43"/>
    <p:sldId id="292" r:id="rId44"/>
    <p:sldId id="293" r:id="rId45"/>
    <p:sldId id="2745" r:id="rId46"/>
    <p:sldId id="2746" r:id="rId47"/>
    <p:sldId id="2747" r:id="rId48"/>
    <p:sldId id="2748" r:id="rId49"/>
    <p:sldId id="2749" r:id="rId50"/>
    <p:sldId id="2750" r:id="rId51"/>
    <p:sldId id="2751" r:id="rId52"/>
    <p:sldId id="2752" r:id="rId53"/>
    <p:sldId id="2753" r:id="rId54"/>
    <p:sldId id="2754" r:id="rId55"/>
    <p:sldId id="2755" r:id="rId56"/>
    <p:sldId id="2756" r:id="rId57"/>
    <p:sldId id="2757" r:id="rId58"/>
    <p:sldId id="2758" r:id="rId59"/>
    <p:sldId id="2759" r:id="rId60"/>
    <p:sldId id="2760" r:id="rId61"/>
    <p:sldId id="2761" r:id="rId62"/>
    <p:sldId id="2762" r:id="rId63"/>
    <p:sldId id="2764" r:id="rId64"/>
    <p:sldId id="2763" r:id="rId65"/>
    <p:sldId id="350" r:id="rId66"/>
    <p:sldId id="2775" r:id="rId67"/>
    <p:sldId id="2776" r:id="rId68"/>
    <p:sldId id="2777" r:id="rId69"/>
    <p:sldId id="2778" r:id="rId70"/>
    <p:sldId id="2779" r:id="rId71"/>
    <p:sldId id="2783" r:id="rId72"/>
    <p:sldId id="2784" r:id="rId73"/>
    <p:sldId id="2785" r:id="rId74"/>
    <p:sldId id="2786" r:id="rId75"/>
    <p:sldId id="2782" r:id="rId76"/>
    <p:sldId id="2787" r:id="rId77"/>
    <p:sldId id="2780" r:id="rId78"/>
    <p:sldId id="294" r:id="rId79"/>
    <p:sldId id="295" r:id="rId80"/>
    <p:sldId id="296" r:id="rId81"/>
    <p:sldId id="297" r:id="rId82"/>
    <p:sldId id="298" r:id="rId83"/>
    <p:sldId id="299" r:id="rId84"/>
    <p:sldId id="300" r:id="rId85"/>
    <p:sldId id="301" r:id="rId86"/>
    <p:sldId id="302" r:id="rId87"/>
    <p:sldId id="303" r:id="rId88"/>
    <p:sldId id="2742" r:id="rId89"/>
    <p:sldId id="2790" r:id="rId90"/>
    <p:sldId id="305" r:id="rId91"/>
    <p:sldId id="306" r:id="rId92"/>
    <p:sldId id="307" r:id="rId93"/>
    <p:sldId id="2743" r:id="rId94"/>
    <p:sldId id="2744" r:id="rId95"/>
    <p:sldId id="310" r:id="rId96"/>
    <p:sldId id="2767" r:id="rId97"/>
    <p:sldId id="2768" r:id="rId98"/>
    <p:sldId id="2789" r:id="rId99"/>
    <p:sldId id="2766" r:id="rId100"/>
    <p:sldId id="311" r:id="rId101"/>
    <p:sldId id="312" r:id="rId102"/>
    <p:sldId id="313" r:id="rId103"/>
    <p:sldId id="314" r:id="rId104"/>
    <p:sldId id="315" r:id="rId105"/>
    <p:sldId id="316" r:id="rId106"/>
    <p:sldId id="317" r:id="rId107"/>
    <p:sldId id="318" r:id="rId108"/>
    <p:sldId id="319" r:id="rId109"/>
    <p:sldId id="320" r:id="rId110"/>
    <p:sldId id="321" r:id="rId111"/>
    <p:sldId id="322" r:id="rId112"/>
    <p:sldId id="323" r:id="rId113"/>
    <p:sldId id="324" r:id="rId114"/>
    <p:sldId id="325" r:id="rId115"/>
    <p:sldId id="2769" r:id="rId116"/>
    <p:sldId id="2770" r:id="rId117"/>
    <p:sldId id="326" r:id="rId118"/>
    <p:sldId id="328" r:id="rId119"/>
    <p:sldId id="2788" r:id="rId120"/>
  </p:sldIdLst>
  <p:sldSz cx="12192000" cy="6858000"/>
  <p:notesSz cx="7315200" cy="96012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clrMru>
    <a:srgbClr val="F7E561"/>
    <a:srgbClr val="FF00FF"/>
    <a:srgbClr val="0000FF"/>
    <a:srgbClr val="FF0000"/>
    <a:srgbClr val="D7E872"/>
    <a:srgbClr val="D60093"/>
    <a:srgbClr val="CC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076" autoAdjust="0"/>
    <p:restoredTop sz="83469" autoAdjust="0"/>
  </p:normalViewPr>
  <p:slideViewPr>
    <p:cSldViewPr>
      <p:cViewPr varScale="1">
        <p:scale>
          <a:sx n="106" d="100"/>
          <a:sy n="106" d="100"/>
        </p:scale>
        <p:origin x="1136" y="16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viewProps" Target="viewProp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theme" Target="theme/theme1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defTabSz="966788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r" defTabSz="966788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710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457200" y="720725"/>
            <a:ext cx="64008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60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31838" y="4560888"/>
            <a:ext cx="5851525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60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defTabSz="966788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60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r" defTabSz="966788">
              <a:defRPr sz="1300"/>
            </a:lvl1pPr>
          </a:lstStyle>
          <a:p>
            <a:pPr>
              <a:defRPr/>
            </a:pPr>
            <a:fld id="{9558165C-9B11-4AA3-A889-152AF13555D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22495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66FC59C-E5E3-4882-8D71-C40C6F4545D2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58788" y="720725"/>
            <a:ext cx="6400800" cy="3600450"/>
          </a:xfrm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7B98E7-95E9-4DC5-AA12-47A3BCDE7A7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AB4661-3022-47E3-9732-5E7F64338D3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F29F1-2C13-4D38-B318-4108E14170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914400"/>
            <a:ext cx="5080000" cy="5257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914400"/>
            <a:ext cx="5080000" cy="5257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EAFFAE-9F2D-4666-8459-369C2D147A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BD50FC-51B8-4E27-A0DC-3216DD12B13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8CFCBF-BF11-4778-B040-46B9F19617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782973-8154-4954-AAE8-41DAFDB7BE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2997AD-11D1-4F57-AB6F-125755FF66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586DFB-E1CA-4BE7-96AE-B434DDEF83C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6931CC-CE3B-4775-AE74-94784714AA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6800" y="76200"/>
            <a:ext cx="2590800" cy="6096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76200"/>
            <a:ext cx="7569200" cy="6096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01E78B-61F1-4CC5-8105-5F9CB4DE94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hart">
  <p:cSld name="Title, 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hart Placeholder 3"/>
          <p:cNvSpPr>
            <a:spLocks noGrp="1"/>
          </p:cNvSpPr>
          <p:nvPr>
            <p:ph type="chart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144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0EAB4C72-6734-4858-BAEE-5CE2F207342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843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5000">
                <a:solidFill>
                  <a:srgbClr val="0042AA"/>
                </a:solidFill>
              </a:rPr>
              <a:t>Title Text</a:t>
            </a:r>
          </a:p>
        </p:txBody>
      </p:sp>
      <p:sp>
        <p:nvSpPr>
          <p:cNvPr id="11" name="Shape 11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2pPr>
              <a:buChar char="-"/>
            </a:lvl2pPr>
            <a:lvl3pPr>
              <a:defRPr sz="2100"/>
            </a:lvl3pPr>
            <a:lvl4pPr marL="371898" indent="-185208">
              <a:buChar char="-"/>
              <a:defRPr sz="2100"/>
            </a:lvl4pPr>
            <a:lvl5pPr>
              <a:defRPr sz="2100"/>
            </a:lvl5pPr>
          </a:lstStyle>
          <a:p>
            <a:pPr lvl="0">
              <a:defRPr sz="1800"/>
            </a:pPr>
            <a:r>
              <a:rPr sz="2800"/>
              <a:t>Body Level One</a:t>
            </a:r>
          </a:p>
          <a:p>
            <a:pPr lvl="1">
              <a:defRPr sz="1800"/>
            </a:pPr>
            <a:r>
              <a:rPr sz="2800"/>
              <a:t>Body Level Two</a:t>
            </a:r>
          </a:p>
          <a:p>
            <a:pPr lvl="2">
              <a:defRPr sz="1800"/>
            </a:pPr>
            <a:r>
              <a:rPr sz="2100"/>
              <a:t>Body Level Three</a:t>
            </a:r>
          </a:p>
          <a:p>
            <a:pPr lvl="3">
              <a:defRPr sz="1800"/>
            </a:pPr>
            <a:r>
              <a:rPr sz="2100"/>
              <a:t>Body Level Four</a:t>
            </a:r>
          </a:p>
          <a:p>
            <a:pPr lvl="4">
              <a:defRPr sz="1800"/>
            </a:pPr>
            <a:r>
              <a:rPr sz="2100"/>
              <a:t>Body Level Five</a:t>
            </a:r>
          </a:p>
        </p:txBody>
      </p:sp>
    </p:spTree>
    <p:extLst>
      <p:ext uri="{BB962C8B-B14F-4D97-AF65-F5344CB8AC3E}">
        <p14:creationId xmlns:p14="http://schemas.microsoft.com/office/powerpoint/2010/main" val="1220522786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76200"/>
            <a:ext cx="103632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914400"/>
            <a:ext cx="10363200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185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85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4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85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fld id="{8D6AAD3B-7D9C-4E52-9BE2-E4C1F70FF6F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18503" name="Line 7"/>
          <p:cNvSpPr>
            <a:spLocks noChangeShapeType="1"/>
          </p:cNvSpPr>
          <p:nvPr/>
        </p:nvSpPr>
        <p:spPr bwMode="auto">
          <a:xfrm>
            <a:off x="914400" y="838200"/>
            <a:ext cx="103632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86" r:id="rId12"/>
    <p:sldLayoutId id="2147483687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4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4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4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400">
          <a:solidFill>
            <a:schemeClr val="tx2"/>
          </a:solidFill>
          <a:latin typeface="Arial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3400">
          <a:solidFill>
            <a:schemeClr val="tx2"/>
          </a:solidFill>
          <a:latin typeface="Arial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3400">
          <a:solidFill>
            <a:schemeClr val="tx2"/>
          </a:solidFill>
          <a:latin typeface="Arial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3400">
          <a:solidFill>
            <a:schemeClr val="tx2"/>
          </a:solidFill>
          <a:latin typeface="Arial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3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"/><Relationship Id="rId2" Type="http://schemas.openxmlformats.org/officeDocument/2006/relationships/image" Target="../media/image19.tif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if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tif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tif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tif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tif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tif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tif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tif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tif"/><Relationship Id="rId2" Type="http://schemas.openxmlformats.org/officeDocument/2006/relationships/image" Target="../media/image42.tif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tif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tif"/><Relationship Id="rId1" Type="http://schemas.openxmlformats.org/officeDocument/2006/relationships/slideLayout" Target="../slideLayouts/slideLayout13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tif"/><Relationship Id="rId1" Type="http://schemas.openxmlformats.org/officeDocument/2006/relationships/slideLayout" Target="../slideLayouts/slideLayout13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tif"/><Relationship Id="rId1" Type="http://schemas.openxmlformats.org/officeDocument/2006/relationships/slideLayout" Target="../slideLayouts/slideLayout13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tif"/><Relationship Id="rId1" Type="http://schemas.openxmlformats.org/officeDocument/2006/relationships/slideLayout" Target="../slideLayouts/slideLayout13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tif"/><Relationship Id="rId1" Type="http://schemas.openxmlformats.org/officeDocument/2006/relationships/slideLayout" Target="../slideLayouts/slideLayout13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tif"/><Relationship Id="rId1" Type="http://schemas.openxmlformats.org/officeDocument/2006/relationships/slideLayout" Target="../slideLayouts/slideLayout13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tif"/><Relationship Id="rId1" Type="http://schemas.openxmlformats.org/officeDocument/2006/relationships/slideLayout" Target="../slideLayouts/slideLayout13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tif"/><Relationship Id="rId1" Type="http://schemas.openxmlformats.org/officeDocument/2006/relationships/slideLayout" Target="../slideLayouts/slideLayout13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tif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tif"/><Relationship Id="rId2" Type="http://schemas.openxmlformats.org/officeDocument/2006/relationships/image" Target="../media/image54.tif"/><Relationship Id="rId1" Type="http://schemas.openxmlformats.org/officeDocument/2006/relationships/slideLayout" Target="../slideLayouts/slideLayout13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tif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3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3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tif"/><Relationship Id="rId1" Type="http://schemas.openxmlformats.org/officeDocument/2006/relationships/slideLayout" Target="../slideLayouts/slideLayout13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tif"/><Relationship Id="rId1" Type="http://schemas.openxmlformats.org/officeDocument/2006/relationships/slideLayout" Target="../slideLayouts/slideLayout13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tif"/><Relationship Id="rId1" Type="http://schemas.openxmlformats.org/officeDocument/2006/relationships/slideLayout" Target="../slideLayouts/slideLayout13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tif"/><Relationship Id="rId1" Type="http://schemas.openxmlformats.org/officeDocument/2006/relationships/slideLayout" Target="../slideLayouts/slideLayout13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tif"/><Relationship Id="rId1" Type="http://schemas.openxmlformats.org/officeDocument/2006/relationships/slideLayout" Target="../slideLayouts/slideLayout13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gif"/><Relationship Id="rId2" Type="http://schemas.openxmlformats.org/officeDocument/2006/relationships/image" Target="../media/image65.gi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7.gif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tif"/><Relationship Id="rId1" Type="http://schemas.openxmlformats.org/officeDocument/2006/relationships/slideLayout" Target="../slideLayouts/slideLayout13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tif"/><Relationship Id="rId2" Type="http://schemas.openxmlformats.org/officeDocument/2006/relationships/image" Target="../media/image69.tif"/><Relationship Id="rId1" Type="http://schemas.openxmlformats.org/officeDocument/2006/relationships/slideLayout" Target="../slideLayouts/slideLayout13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tif"/><Relationship Id="rId1" Type="http://schemas.openxmlformats.org/officeDocument/2006/relationships/slideLayout" Target="../slideLayouts/slideLayout13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tif"/><Relationship Id="rId1" Type="http://schemas.openxmlformats.org/officeDocument/2006/relationships/slideLayout" Target="../slideLayouts/slideLayout13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tif"/><Relationship Id="rId1" Type="http://schemas.openxmlformats.org/officeDocument/2006/relationships/slideLayout" Target="../slideLayouts/slideLayout13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tif"/><Relationship Id="rId1" Type="http://schemas.openxmlformats.org/officeDocument/2006/relationships/slideLayout" Target="../slideLayouts/slideLayout13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tif"/><Relationship Id="rId1" Type="http://schemas.openxmlformats.org/officeDocument/2006/relationships/slideLayout" Target="../slideLayouts/slideLayout13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tif"/><Relationship Id="rId2" Type="http://schemas.openxmlformats.org/officeDocument/2006/relationships/image" Target="../media/image76.tif"/><Relationship Id="rId1" Type="http://schemas.openxmlformats.org/officeDocument/2006/relationships/slideLayout" Target="../slideLayouts/slideLayout13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tif"/><Relationship Id="rId1" Type="http://schemas.openxmlformats.org/officeDocument/2006/relationships/slideLayout" Target="../slideLayouts/slideLayout13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tif"/><Relationship Id="rId1" Type="http://schemas.openxmlformats.org/officeDocument/2006/relationships/slideLayout" Target="../slideLayouts/slideLayout13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tif"/><Relationship Id="rId1" Type="http://schemas.openxmlformats.org/officeDocument/2006/relationships/slideLayout" Target="../slideLayouts/slideLayout13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tif"/><Relationship Id="rId1" Type="http://schemas.openxmlformats.org/officeDocument/2006/relationships/slideLayout" Target="../slideLayouts/slideLayout13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tif"/><Relationship Id="rId1" Type="http://schemas.openxmlformats.org/officeDocument/2006/relationships/slideLayout" Target="../slideLayouts/slideLayout13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tif"/><Relationship Id="rId1" Type="http://schemas.openxmlformats.org/officeDocument/2006/relationships/slideLayout" Target="../slideLayouts/slideLayout13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tif"/><Relationship Id="rId1" Type="http://schemas.openxmlformats.org/officeDocument/2006/relationships/slideLayout" Target="../slideLayouts/slideLayout13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tif"/><Relationship Id="rId1" Type="http://schemas.openxmlformats.org/officeDocument/2006/relationships/slideLayout" Target="../slideLayouts/slideLayout13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tif"/><Relationship Id="rId1" Type="http://schemas.openxmlformats.org/officeDocument/2006/relationships/slideLayout" Target="../slideLayouts/slideLayout13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tif"/><Relationship Id="rId1" Type="http://schemas.openxmlformats.org/officeDocument/2006/relationships/slideLayout" Target="../slideLayouts/slideLayout13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tif"/><Relationship Id="rId1" Type="http://schemas.openxmlformats.org/officeDocument/2006/relationships/slideLayout" Target="../slideLayouts/slideLayout13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tif"/><Relationship Id="rId1" Type="http://schemas.openxmlformats.org/officeDocument/2006/relationships/slideLayout" Target="../slideLayouts/slideLayout13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tif"/><Relationship Id="rId1" Type="http://schemas.openxmlformats.org/officeDocument/2006/relationships/slideLayout" Target="../slideLayouts/slideLayout13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tif"/><Relationship Id="rId1" Type="http://schemas.openxmlformats.org/officeDocument/2006/relationships/slideLayout" Target="../slideLayouts/slideLayout13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tif"/><Relationship Id="rId1" Type="http://schemas.openxmlformats.org/officeDocument/2006/relationships/slideLayout" Target="../slideLayouts/slideLayout13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tif"/><Relationship Id="rId1" Type="http://schemas.openxmlformats.org/officeDocument/2006/relationships/slideLayout" Target="../slideLayouts/slideLayout13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tif"/><Relationship Id="rId1" Type="http://schemas.openxmlformats.org/officeDocument/2006/relationships/slideLayout" Target="../slideLayouts/slideLayout13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tif"/><Relationship Id="rId1" Type="http://schemas.openxmlformats.org/officeDocument/2006/relationships/slideLayout" Target="../slideLayouts/slideLayout13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13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13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tif"/><Relationship Id="rId1" Type="http://schemas.openxmlformats.org/officeDocument/2006/relationships/slideLayout" Target="../slideLayouts/slideLayout13.xml"/></Relationships>
</file>

<file path=ppt/slides/_rels/slide1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tif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Recognition: Past, present, future?</a:t>
            </a:r>
          </a:p>
        </p:txBody>
      </p:sp>
      <p:sp>
        <p:nvSpPr>
          <p:cNvPr id="6147" name="Rectangle 4"/>
          <p:cNvSpPr>
            <a:spLocks noChangeArrowheads="1"/>
          </p:cNvSpPr>
          <p:nvPr/>
        </p:nvSpPr>
        <p:spPr bwMode="auto">
          <a:xfrm>
            <a:off x="7543800" y="1066800"/>
            <a:ext cx="1981200" cy="5334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01E016D-032C-3B42-B46D-3022D5DBD4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9800" y="930985"/>
            <a:ext cx="7577847" cy="593598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727561A-9BD6-D940-8749-8A0ADB93EEE6}"/>
              </a:ext>
            </a:extLst>
          </p:cNvPr>
          <p:cNvSpPr txBox="1"/>
          <p:nvPr/>
        </p:nvSpPr>
        <p:spPr>
          <a:xfrm>
            <a:off x="9829800" y="6248400"/>
            <a:ext cx="2438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Benozzo</a:t>
            </a:r>
            <a:r>
              <a:rPr lang="en-US" sz="1400" dirty="0"/>
              <a:t> </a:t>
            </a:r>
            <a:r>
              <a:rPr lang="en-US" sz="1400" dirty="0" err="1"/>
              <a:t>Gozzoli</a:t>
            </a:r>
            <a:r>
              <a:rPr lang="en-US" sz="1400" dirty="0"/>
              <a:t>, Journey of the Magi, c. 1459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Last time: Overview of recognition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Brief history of recognition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Different “dimensions” of recognition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What type of content?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What type of output?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What type of supervision?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Trends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Saturation of supervised learning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Transformers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Vision-language models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“Universal” recognition systems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Text-to-image generation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From vision to action</a:t>
            </a:r>
          </a:p>
        </p:txBody>
      </p:sp>
    </p:spTree>
    <p:extLst>
      <p:ext uri="{BB962C8B-B14F-4D97-AF65-F5344CB8AC3E}">
        <p14:creationId xmlns:p14="http://schemas.microsoft.com/office/powerpoint/2010/main" val="3108212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7B0DA-FBDC-0D59-ABD0-314ADFC43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Simple machinery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F5D875-FAFB-5EAB-C9A6-54E7465085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4301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Classification, Detection and Reconstruc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Classification, Detection and </a:t>
            </a:r>
            <a:r>
              <a:rPr lang="en-US" dirty="0"/>
              <a:t>Regression</a:t>
            </a:r>
            <a:endParaRPr dirty="0"/>
          </a:p>
        </p:txBody>
      </p:sp>
      <p:sp>
        <p:nvSpPr>
          <p:cNvPr id="50" name="0: Why…"/>
          <p:cNvSpPr txBox="1">
            <a:spLocks noGrp="1"/>
          </p:cNvSpPr>
          <p:nvPr>
            <p:ph type="body" idx="1"/>
          </p:nvPr>
        </p:nvSpPr>
        <p:spPr>
          <a:xfrm>
            <a:off x="2514600" y="838200"/>
            <a:ext cx="7358063" cy="4383894"/>
          </a:xfrm>
          <a:prstGeom prst="rect">
            <a:avLst/>
          </a:prstGeom>
        </p:spPr>
        <p:txBody>
          <a:bodyPr/>
          <a:lstStyle/>
          <a:p>
            <a:r>
              <a:rPr dirty="0"/>
              <a:t>0: Why</a:t>
            </a:r>
          </a:p>
          <a:p>
            <a:r>
              <a:rPr dirty="0"/>
              <a:t>I: Classification</a:t>
            </a:r>
          </a:p>
          <a:p>
            <a:pPr lvl="1"/>
            <a:r>
              <a:rPr dirty="0"/>
              <a:t>Basic classification - features to logistic regression; facts of life</a:t>
            </a:r>
          </a:p>
          <a:p>
            <a:pPr lvl="1"/>
            <a:r>
              <a:rPr dirty="0"/>
              <a:t>variant classification (words from pictures; others)</a:t>
            </a:r>
          </a:p>
          <a:p>
            <a:pPr lvl="1"/>
            <a:r>
              <a:rPr dirty="0"/>
              <a:t>lane boundaries</a:t>
            </a:r>
          </a:p>
          <a:p>
            <a:pPr lvl="1"/>
            <a:r>
              <a:rPr dirty="0"/>
              <a:t>semantic segmentation; masks?; labelling 3D worlds ala torr</a:t>
            </a:r>
          </a:p>
          <a:p>
            <a:r>
              <a:rPr dirty="0"/>
              <a:t>II: Detection</a:t>
            </a:r>
          </a:p>
          <a:p>
            <a:pPr lvl="1"/>
            <a:r>
              <a:rPr dirty="0"/>
              <a:t>localization + classification </a:t>
            </a:r>
            <a:r>
              <a:rPr dirty="0" err="1"/>
              <a:t>FasterRCNN</a:t>
            </a:r>
            <a:r>
              <a:rPr dirty="0"/>
              <a:t>, YOLO</a:t>
            </a:r>
          </a:p>
          <a:p>
            <a:pPr lvl="1"/>
            <a:r>
              <a:rPr dirty="0" err="1"/>
              <a:t>MaskRCNN</a:t>
            </a:r>
            <a:endParaRPr dirty="0"/>
          </a:p>
          <a:p>
            <a:pPr lvl="1"/>
            <a:r>
              <a:rPr dirty="0"/>
              <a:t>3D detection Det?</a:t>
            </a:r>
          </a:p>
          <a:p>
            <a:r>
              <a:rPr dirty="0"/>
              <a:t>III: Regression</a:t>
            </a:r>
          </a:p>
          <a:p>
            <a:pPr lvl="1"/>
            <a:r>
              <a:rPr dirty="0"/>
              <a:t>(depth from single images is possible); Boxes and primitives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Image classifica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Image classification</a:t>
            </a:r>
          </a:p>
        </p:txBody>
      </p:sp>
      <p:pic>
        <p:nvPicPr>
          <p:cNvPr id="53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0571" y="1529028"/>
            <a:ext cx="5930859" cy="485364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Key idea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Key ideas</a:t>
            </a:r>
          </a:p>
        </p:txBody>
      </p:sp>
      <p:sp>
        <p:nvSpPr>
          <p:cNvPr id="56" name="Goal: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Goal:</a:t>
            </a:r>
          </a:p>
          <a:p>
            <a:pPr lvl="1"/>
            <a:r>
              <a:t>Adjust classifier so that it accurately classifies *UNSEEN* data</a:t>
            </a:r>
          </a:p>
          <a:p>
            <a:r>
              <a:t>Procedure:</a:t>
            </a:r>
          </a:p>
          <a:p>
            <a:pPr lvl="1"/>
            <a:r>
              <a:t>Adjust so that it</a:t>
            </a:r>
          </a:p>
          <a:p>
            <a:pPr lvl="2"/>
            <a:r>
              <a:t>classifies training data well</a:t>
            </a:r>
          </a:p>
          <a:p>
            <a:pPr lvl="2"/>
            <a:r>
              <a:t>generalizes </a:t>
            </a:r>
          </a:p>
          <a:p>
            <a:pPr lvl="3"/>
            <a:r>
              <a:t>regularization term, either explicit or implicit</a:t>
            </a:r>
          </a:p>
          <a:p>
            <a:r>
              <a:t>Evaluation:</a:t>
            </a:r>
          </a:p>
          <a:p>
            <a:pPr lvl="1"/>
            <a:r>
              <a:t>Use held out data to check accuracy on *UNSEEN* data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Main Point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Main Points</a:t>
            </a:r>
          </a:p>
        </p:txBody>
      </p:sp>
      <p:pic>
        <p:nvPicPr>
          <p:cNvPr id="59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6204" y="2733979"/>
            <a:ext cx="7563446" cy="187523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Under the hood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Under the hood</a:t>
            </a:r>
          </a:p>
        </p:txBody>
      </p:sp>
      <p:pic>
        <p:nvPicPr>
          <p:cNvPr id="62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2002" y="1780794"/>
            <a:ext cx="4132984" cy="4669002"/>
          </a:xfrm>
          <a:prstGeom prst="rect">
            <a:avLst/>
          </a:prstGeom>
          <a:ln w="12700">
            <a:miter lim="400000"/>
          </a:ln>
        </p:spPr>
      </p:pic>
      <p:sp>
        <p:nvSpPr>
          <p:cNvPr id="63" name="Line"/>
          <p:cNvSpPr/>
          <p:nvPr/>
        </p:nvSpPr>
        <p:spPr>
          <a:xfrm>
            <a:off x="4434504" y="2982516"/>
            <a:ext cx="461748" cy="670930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35719" tIns="35719" rIns="35719" bIns="35719" anchor="ctr"/>
          <a:lstStyle/>
          <a:p>
            <a:pPr>
              <a:defRPr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Olden day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Olden days</a:t>
            </a:r>
          </a:p>
        </p:txBody>
      </p:sp>
      <p:pic>
        <p:nvPicPr>
          <p:cNvPr id="66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2300" y="1821434"/>
            <a:ext cx="4787400" cy="426883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Multiclass logistic regress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Multiclass logistic regression</a:t>
            </a:r>
          </a:p>
        </p:txBody>
      </p:sp>
      <p:sp>
        <p:nvSpPr>
          <p:cNvPr id="69" name="For classes 1, .., C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anchor="t"/>
          <a:lstStyle/>
          <a:p>
            <a:r>
              <a:t>For classes 1, .., C</a:t>
            </a:r>
          </a:p>
          <a:p>
            <a:endParaRPr/>
          </a:p>
          <a:p>
            <a:r>
              <a:t>Given a feature vector </a:t>
            </a:r>
          </a:p>
          <a:p>
            <a:endParaRPr/>
          </a:p>
          <a:p>
            <a:r>
              <a:t>Form  </a:t>
            </a:r>
          </a:p>
          <a:p>
            <a:endParaRPr/>
          </a:p>
          <a:p>
            <a:r>
              <a:t>Interpret by</a:t>
            </a:r>
          </a:p>
        </p:txBody>
      </p:sp>
      <p:pic>
        <p:nvPicPr>
          <p:cNvPr id="70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3962" y="2816259"/>
            <a:ext cx="196454" cy="151805"/>
          </a:xfrm>
          <a:prstGeom prst="rect">
            <a:avLst/>
          </a:prstGeom>
          <a:ln w="12700">
            <a:miter lim="400000"/>
          </a:ln>
        </p:spPr>
      </p:pic>
      <p:pic>
        <p:nvPicPr>
          <p:cNvPr id="71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71790" y="3405619"/>
            <a:ext cx="660798" cy="366118"/>
          </a:xfrm>
          <a:prstGeom prst="rect">
            <a:avLst/>
          </a:prstGeom>
          <a:ln w="12700">
            <a:miter lim="400000"/>
          </a:ln>
        </p:spPr>
      </p:pic>
      <p:pic>
        <p:nvPicPr>
          <p:cNvPr id="72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8956" y="4490503"/>
            <a:ext cx="4991696" cy="91082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Multiclass logistic regression - II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Multiclass logistic regression - II</a:t>
            </a:r>
          </a:p>
        </p:txBody>
      </p:sp>
      <p:sp>
        <p:nvSpPr>
          <p:cNvPr id="75" name="Adjust w_i to maximize log-likelihood on training data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anchor="t"/>
          <a:lstStyle/>
          <a:p>
            <a:r>
              <a:t>Adjust w_i to maximize log-likelihood on training data</a:t>
            </a:r>
          </a:p>
          <a:p>
            <a:pPr lvl="1"/>
            <a:r>
              <a:t>possibly regularizing by magnitude</a:t>
            </a:r>
          </a:p>
          <a:p>
            <a:r>
              <a:t>But what is x?</a:t>
            </a:r>
          </a:p>
          <a:p>
            <a:pPr lvl="1"/>
            <a:r>
              <a:t>Olden days: by hand</a:t>
            </a:r>
          </a:p>
        </p:txBody>
      </p:sp>
      <p:pic>
        <p:nvPicPr>
          <p:cNvPr id="76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5360" y="3418904"/>
            <a:ext cx="2777134" cy="287536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Multiclass logistic regress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Multiclass logistic regression</a:t>
            </a:r>
          </a:p>
        </p:txBody>
      </p:sp>
      <p:pic>
        <p:nvPicPr>
          <p:cNvPr id="79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1674" y="1607763"/>
            <a:ext cx="7893844" cy="511671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“Modernity”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“Modernity”</a:t>
            </a:r>
          </a:p>
        </p:txBody>
      </p:sp>
      <p:pic>
        <p:nvPicPr>
          <p:cNvPr id="82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8294" y="1862188"/>
            <a:ext cx="5095413" cy="454348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Making features using layers of functi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Making features using layers of functions</a:t>
            </a:r>
          </a:p>
        </p:txBody>
      </p:sp>
      <p:pic>
        <p:nvPicPr>
          <p:cNvPr id="85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6597" y="1983211"/>
            <a:ext cx="3339704" cy="4384477"/>
          </a:xfrm>
          <a:prstGeom prst="rect">
            <a:avLst/>
          </a:prstGeom>
          <a:ln w="12700">
            <a:miter lim="400000"/>
          </a:ln>
        </p:spPr>
      </p:pic>
      <p:sp>
        <p:nvSpPr>
          <p:cNvPr id="86" name="Logistic regression"/>
          <p:cNvSpPr txBox="1"/>
          <p:nvPr/>
        </p:nvSpPr>
        <p:spPr>
          <a:xfrm>
            <a:off x="6217157" y="2493341"/>
            <a:ext cx="1995739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Logistic regression</a:t>
            </a:r>
          </a:p>
        </p:txBody>
      </p:sp>
      <p:sp>
        <p:nvSpPr>
          <p:cNvPr id="87" name="Something else…"/>
          <p:cNvSpPr txBox="1"/>
          <p:nvPr/>
        </p:nvSpPr>
        <p:spPr>
          <a:xfrm>
            <a:off x="6645856" y="3370222"/>
            <a:ext cx="2341988" cy="22881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Something else</a:t>
            </a:r>
          </a:p>
          <a:p>
            <a:r>
              <a:t>that isn’t linear</a:t>
            </a:r>
          </a:p>
          <a:p>
            <a:r>
              <a:t>and is likely to be</a:t>
            </a:r>
          </a:p>
          <a:p>
            <a:r>
              <a:t>helpful.</a:t>
            </a:r>
          </a:p>
          <a:p>
            <a:r>
              <a:t>Must have many </a:t>
            </a:r>
          </a:p>
          <a:p>
            <a:r>
              <a:t>outputs, many inputs</a:t>
            </a:r>
          </a:p>
          <a:p>
            <a:r>
              <a:t>and a manageable </a:t>
            </a:r>
          </a:p>
          <a:p>
            <a:r>
              <a:t>number of parameters</a:t>
            </a:r>
          </a:p>
        </p:txBody>
      </p:sp>
      <p:sp>
        <p:nvSpPr>
          <p:cNvPr id="88" name="Line"/>
          <p:cNvSpPr/>
          <p:nvPr/>
        </p:nvSpPr>
        <p:spPr>
          <a:xfrm flipH="1">
            <a:off x="5598051" y="2676719"/>
            <a:ext cx="460043" cy="119987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35719" tIns="35719" rIns="35719" bIns="35719" anchor="ctr"/>
          <a:lstStyle/>
          <a:p>
            <a:pPr>
              <a:defRPr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</a:defRPr>
            </a:pPr>
            <a:endParaRPr/>
          </a:p>
        </p:txBody>
      </p:sp>
      <p:sp>
        <p:nvSpPr>
          <p:cNvPr id="89" name="Line"/>
          <p:cNvSpPr/>
          <p:nvPr/>
        </p:nvSpPr>
        <p:spPr>
          <a:xfrm flipH="1">
            <a:off x="5761993" y="4089651"/>
            <a:ext cx="857025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35719" tIns="35719" rIns="35719" bIns="35719" anchor="ctr"/>
          <a:lstStyle/>
          <a:p>
            <a:pPr>
              <a:defRPr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</a:defRPr>
            </a:pPr>
            <a:endParaRPr/>
          </a:p>
        </p:txBody>
      </p:sp>
      <p:sp>
        <p:nvSpPr>
          <p:cNvPr id="90" name="Line"/>
          <p:cNvSpPr/>
          <p:nvPr/>
        </p:nvSpPr>
        <p:spPr>
          <a:xfrm flipH="1">
            <a:off x="5667488" y="5405619"/>
            <a:ext cx="857025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35719" tIns="35719" rIns="35719" bIns="35719" anchor="ctr"/>
          <a:lstStyle/>
          <a:p>
            <a:pPr>
              <a:defRPr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31A8A-83EB-5269-0A56-7B1142CF0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Another view of multiclass logistic regression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DB1B6EB-6D99-9349-A060-A74D4E900E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3959" y="2120232"/>
            <a:ext cx="4498041" cy="1371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1B15FA6-6A2A-EFA4-F890-9A466E4802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948101"/>
            <a:ext cx="6477000" cy="52481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415C646-68D0-8A13-3F1D-9A79BA713B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1600" y="2806032"/>
            <a:ext cx="767346" cy="31816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3C103D7-59B2-6106-7F4E-03F4D6C6D7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9800" y="2806032"/>
            <a:ext cx="767346" cy="31816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CA4E9A2-0DD1-8084-C175-8B954AFCDB4C}"/>
              </a:ext>
            </a:extLst>
          </p:cNvPr>
          <p:cNvSpPr txBox="1"/>
          <p:nvPr/>
        </p:nvSpPr>
        <p:spPr>
          <a:xfrm>
            <a:off x="7315200" y="4697664"/>
            <a:ext cx="470353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Abstract as:</a:t>
            </a:r>
          </a:p>
          <a:p>
            <a:endParaRPr lang="en-US" dirty="0"/>
          </a:p>
          <a:p>
            <a:r>
              <a:rPr lang="en-US" dirty="0"/>
              <a:t>    Maps a vector to a vector</a:t>
            </a:r>
          </a:p>
          <a:p>
            <a:r>
              <a:rPr lang="en-US" dirty="0"/>
              <a:t>    Nonlinearity applied to linear map</a:t>
            </a:r>
          </a:p>
          <a:p>
            <a:endParaRPr lang="en-US" dirty="0"/>
          </a:p>
          <a:p>
            <a:r>
              <a:rPr lang="en-US" dirty="0"/>
              <a:t>Often referred to as a “fully connected layer”</a:t>
            </a:r>
          </a:p>
        </p:txBody>
      </p:sp>
    </p:spTree>
    <p:extLst>
      <p:ext uri="{BB962C8B-B14F-4D97-AF65-F5344CB8AC3E}">
        <p14:creationId xmlns:p14="http://schemas.microsoft.com/office/powerpoint/2010/main" val="1773477412"/>
      </p:ext>
    </p:extLst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Making features using layers of functi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Making features using layers of functions</a:t>
            </a:r>
          </a:p>
        </p:txBody>
      </p:sp>
      <p:pic>
        <p:nvPicPr>
          <p:cNvPr id="85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6597" y="1983211"/>
            <a:ext cx="3339704" cy="4384477"/>
          </a:xfrm>
          <a:prstGeom prst="rect">
            <a:avLst/>
          </a:prstGeom>
          <a:ln w="12700">
            <a:miter lim="400000"/>
          </a:ln>
        </p:spPr>
      </p:pic>
      <p:sp>
        <p:nvSpPr>
          <p:cNvPr id="86" name="Logistic regression"/>
          <p:cNvSpPr txBox="1"/>
          <p:nvPr/>
        </p:nvSpPr>
        <p:spPr>
          <a:xfrm>
            <a:off x="6217157" y="2493341"/>
            <a:ext cx="1995739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Logistic regression</a:t>
            </a:r>
          </a:p>
        </p:txBody>
      </p:sp>
      <p:sp>
        <p:nvSpPr>
          <p:cNvPr id="87" name="Something else…"/>
          <p:cNvSpPr txBox="1"/>
          <p:nvPr/>
        </p:nvSpPr>
        <p:spPr>
          <a:xfrm>
            <a:off x="7007373" y="3915083"/>
            <a:ext cx="4188647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rPr lang="en-US" dirty="0"/>
              <a:t>Use a multiclass logistic regression here</a:t>
            </a:r>
            <a:endParaRPr dirty="0"/>
          </a:p>
        </p:txBody>
      </p:sp>
      <p:sp>
        <p:nvSpPr>
          <p:cNvPr id="88" name="Line"/>
          <p:cNvSpPr/>
          <p:nvPr/>
        </p:nvSpPr>
        <p:spPr>
          <a:xfrm flipH="1">
            <a:off x="5598051" y="2676719"/>
            <a:ext cx="460043" cy="119987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35719" tIns="35719" rIns="35719" bIns="35719" anchor="ctr"/>
          <a:lstStyle/>
          <a:p>
            <a:pPr>
              <a:defRPr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</a:defRPr>
            </a:pPr>
            <a:endParaRPr/>
          </a:p>
        </p:txBody>
      </p:sp>
      <p:sp>
        <p:nvSpPr>
          <p:cNvPr id="89" name="Line"/>
          <p:cNvSpPr/>
          <p:nvPr/>
        </p:nvSpPr>
        <p:spPr>
          <a:xfrm flipH="1">
            <a:off x="5761993" y="4089651"/>
            <a:ext cx="857025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35719" tIns="35719" rIns="35719" bIns="35719" anchor="ctr"/>
          <a:lstStyle/>
          <a:p>
            <a:pPr>
              <a:defRPr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</a:defRPr>
            </a:pPr>
            <a:endParaRPr/>
          </a:p>
        </p:txBody>
      </p:sp>
      <p:sp>
        <p:nvSpPr>
          <p:cNvPr id="90" name="Line"/>
          <p:cNvSpPr/>
          <p:nvPr/>
        </p:nvSpPr>
        <p:spPr>
          <a:xfrm flipH="1">
            <a:off x="5667488" y="5405619"/>
            <a:ext cx="857025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35719" tIns="35719" rIns="35719" bIns="35719" anchor="ctr"/>
          <a:lstStyle/>
          <a:p>
            <a:pPr>
              <a:defRPr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</a:defRPr>
            </a:pPr>
            <a:endParaRPr/>
          </a:p>
        </p:txBody>
      </p:sp>
      <p:sp>
        <p:nvSpPr>
          <p:cNvPr id="2" name="Something else…">
            <a:extLst>
              <a:ext uri="{FF2B5EF4-FFF2-40B4-BE49-F238E27FC236}">
                <a16:creationId xmlns:a16="http://schemas.microsoft.com/office/drawing/2014/main" id="{4B88D091-6FB0-99C0-E81C-87D2AC1F4D9C}"/>
              </a:ext>
            </a:extLst>
          </p:cNvPr>
          <p:cNvSpPr txBox="1"/>
          <p:nvPr/>
        </p:nvSpPr>
        <p:spPr>
          <a:xfrm>
            <a:off x="7007372" y="5256044"/>
            <a:ext cx="4188647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rPr lang="en-US" dirty="0"/>
              <a:t>Use a multiclass logistic regression here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49308828"/>
      </p:ext>
    </p:extLst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Making features using layers of functi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US" dirty="0"/>
              <a:t>Training: gradient descent</a:t>
            </a:r>
            <a:endParaRPr dirty="0"/>
          </a:p>
        </p:txBody>
      </p:sp>
      <p:pic>
        <p:nvPicPr>
          <p:cNvPr id="85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6597" y="1983211"/>
            <a:ext cx="3339704" cy="4384477"/>
          </a:xfrm>
          <a:prstGeom prst="rect">
            <a:avLst/>
          </a:prstGeom>
          <a:ln w="12700">
            <a:miter lim="400000"/>
          </a:ln>
        </p:spPr>
      </p:pic>
      <p:sp>
        <p:nvSpPr>
          <p:cNvPr id="86" name="Logistic regression"/>
          <p:cNvSpPr txBox="1"/>
          <p:nvPr/>
        </p:nvSpPr>
        <p:spPr>
          <a:xfrm>
            <a:off x="6217157" y="2493341"/>
            <a:ext cx="1995739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rPr dirty="0"/>
              <a:t>Logistic regression</a:t>
            </a:r>
          </a:p>
        </p:txBody>
      </p:sp>
      <p:sp>
        <p:nvSpPr>
          <p:cNvPr id="87" name="Something else…"/>
          <p:cNvSpPr txBox="1"/>
          <p:nvPr/>
        </p:nvSpPr>
        <p:spPr>
          <a:xfrm>
            <a:off x="7007373" y="3915083"/>
            <a:ext cx="4188647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rPr lang="en-US" dirty="0"/>
              <a:t>Use a multiclass logistic regression here</a:t>
            </a:r>
            <a:endParaRPr dirty="0"/>
          </a:p>
        </p:txBody>
      </p:sp>
      <p:sp>
        <p:nvSpPr>
          <p:cNvPr id="88" name="Line"/>
          <p:cNvSpPr/>
          <p:nvPr/>
        </p:nvSpPr>
        <p:spPr>
          <a:xfrm flipH="1">
            <a:off x="5598051" y="2676719"/>
            <a:ext cx="460043" cy="119987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35719" tIns="35719" rIns="35719" bIns="35719" anchor="ctr"/>
          <a:lstStyle/>
          <a:p>
            <a:pPr>
              <a:defRPr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</a:defRPr>
            </a:pPr>
            <a:endParaRPr/>
          </a:p>
        </p:txBody>
      </p:sp>
      <p:sp>
        <p:nvSpPr>
          <p:cNvPr id="89" name="Line"/>
          <p:cNvSpPr/>
          <p:nvPr/>
        </p:nvSpPr>
        <p:spPr>
          <a:xfrm flipH="1">
            <a:off x="5761993" y="4089651"/>
            <a:ext cx="857025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35719" tIns="35719" rIns="35719" bIns="35719" anchor="ctr"/>
          <a:lstStyle/>
          <a:p>
            <a:pPr>
              <a:defRPr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</a:defRPr>
            </a:pPr>
            <a:endParaRPr/>
          </a:p>
        </p:txBody>
      </p:sp>
      <p:sp>
        <p:nvSpPr>
          <p:cNvPr id="90" name="Line"/>
          <p:cNvSpPr/>
          <p:nvPr/>
        </p:nvSpPr>
        <p:spPr>
          <a:xfrm flipH="1">
            <a:off x="5667488" y="5405619"/>
            <a:ext cx="857025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35719" tIns="35719" rIns="35719" bIns="35719" anchor="ctr"/>
          <a:lstStyle/>
          <a:p>
            <a:pPr>
              <a:defRPr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</a:defRPr>
            </a:pPr>
            <a:endParaRPr/>
          </a:p>
        </p:txBody>
      </p:sp>
      <p:sp>
        <p:nvSpPr>
          <p:cNvPr id="2" name="Something else…">
            <a:extLst>
              <a:ext uri="{FF2B5EF4-FFF2-40B4-BE49-F238E27FC236}">
                <a16:creationId xmlns:a16="http://schemas.microsoft.com/office/drawing/2014/main" id="{4B88D091-6FB0-99C0-E81C-87D2AC1F4D9C}"/>
              </a:ext>
            </a:extLst>
          </p:cNvPr>
          <p:cNvSpPr txBox="1"/>
          <p:nvPr/>
        </p:nvSpPr>
        <p:spPr>
          <a:xfrm>
            <a:off x="7007372" y="5256044"/>
            <a:ext cx="4188647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rPr lang="en-US" dirty="0"/>
              <a:t>Use a multiclass logistic regression here</a:t>
            </a:r>
            <a:endParaRPr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1E494B-2ABB-D1DF-A208-2EA3218BCD64}"/>
              </a:ext>
            </a:extLst>
          </p:cNvPr>
          <p:cNvSpPr txBox="1"/>
          <p:nvPr/>
        </p:nvSpPr>
        <p:spPr>
          <a:xfrm>
            <a:off x="504064" y="1103706"/>
            <a:ext cx="416864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The gradient is obtained by a </a:t>
            </a:r>
          </a:p>
          <a:p>
            <a:r>
              <a:rPr lang="en-US" dirty="0"/>
              <a:t>recursion.  This follows from the</a:t>
            </a:r>
          </a:p>
          <a:p>
            <a:r>
              <a:rPr lang="en-US" dirty="0"/>
              <a:t>chain rule.  Various </a:t>
            </a:r>
            <a:r>
              <a:rPr lang="en-US" dirty="0" err="1"/>
              <a:t>autograds</a:t>
            </a:r>
            <a:r>
              <a:rPr lang="en-US" dirty="0"/>
              <a:t> will work</a:t>
            </a:r>
          </a:p>
          <a:p>
            <a:r>
              <a:rPr lang="en-US" dirty="0"/>
              <a:t>it out for you.</a:t>
            </a:r>
          </a:p>
        </p:txBody>
      </p:sp>
    </p:spTree>
    <p:extLst>
      <p:ext uri="{BB962C8B-B14F-4D97-AF65-F5344CB8AC3E}">
        <p14:creationId xmlns:p14="http://schemas.microsoft.com/office/powerpoint/2010/main" val="3141318857"/>
      </p:ext>
    </p:extLst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Multiple feature constructing laye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Multiple feature constructing layers</a:t>
            </a:r>
          </a:p>
        </p:txBody>
      </p:sp>
      <p:pic>
        <p:nvPicPr>
          <p:cNvPr id="93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4094" y="3078191"/>
            <a:ext cx="7643813" cy="266104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Making features using layers of functi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Making features using layers of functions</a:t>
            </a:r>
          </a:p>
        </p:txBody>
      </p:sp>
      <p:pic>
        <p:nvPicPr>
          <p:cNvPr id="85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6597" y="1983211"/>
            <a:ext cx="3339704" cy="4384477"/>
          </a:xfrm>
          <a:prstGeom prst="rect">
            <a:avLst/>
          </a:prstGeom>
          <a:ln w="12700">
            <a:miter lim="400000"/>
          </a:ln>
        </p:spPr>
      </p:pic>
      <p:sp>
        <p:nvSpPr>
          <p:cNvPr id="86" name="Logistic regression"/>
          <p:cNvSpPr txBox="1"/>
          <p:nvPr/>
        </p:nvSpPr>
        <p:spPr>
          <a:xfrm>
            <a:off x="6217157" y="2493341"/>
            <a:ext cx="1995739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Logistic regression</a:t>
            </a:r>
          </a:p>
        </p:txBody>
      </p:sp>
      <p:sp>
        <p:nvSpPr>
          <p:cNvPr id="87" name="Something else…"/>
          <p:cNvSpPr txBox="1"/>
          <p:nvPr/>
        </p:nvSpPr>
        <p:spPr>
          <a:xfrm>
            <a:off x="6645856" y="3370222"/>
            <a:ext cx="2341988" cy="22881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Something else</a:t>
            </a:r>
          </a:p>
          <a:p>
            <a:r>
              <a:t>that isn’t linear</a:t>
            </a:r>
          </a:p>
          <a:p>
            <a:r>
              <a:t>and is likely to be</a:t>
            </a:r>
          </a:p>
          <a:p>
            <a:r>
              <a:t>helpful.</a:t>
            </a:r>
          </a:p>
          <a:p>
            <a:r>
              <a:t>Must have many </a:t>
            </a:r>
          </a:p>
          <a:p>
            <a:r>
              <a:t>outputs, many inputs</a:t>
            </a:r>
          </a:p>
          <a:p>
            <a:r>
              <a:t>and a manageable </a:t>
            </a:r>
          </a:p>
          <a:p>
            <a:r>
              <a:t>number of parameters</a:t>
            </a:r>
          </a:p>
        </p:txBody>
      </p:sp>
      <p:sp>
        <p:nvSpPr>
          <p:cNvPr id="88" name="Line"/>
          <p:cNvSpPr/>
          <p:nvPr/>
        </p:nvSpPr>
        <p:spPr>
          <a:xfrm flipH="1">
            <a:off x="5598051" y="2676719"/>
            <a:ext cx="460043" cy="119987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35719" tIns="35719" rIns="35719" bIns="35719" anchor="ctr"/>
          <a:lstStyle/>
          <a:p>
            <a:pPr>
              <a:defRPr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</a:defRPr>
            </a:pPr>
            <a:endParaRPr/>
          </a:p>
        </p:txBody>
      </p:sp>
      <p:sp>
        <p:nvSpPr>
          <p:cNvPr id="89" name="Line"/>
          <p:cNvSpPr/>
          <p:nvPr/>
        </p:nvSpPr>
        <p:spPr>
          <a:xfrm flipH="1">
            <a:off x="5761993" y="4089651"/>
            <a:ext cx="857025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35719" tIns="35719" rIns="35719" bIns="35719" anchor="ctr"/>
          <a:lstStyle/>
          <a:p>
            <a:pPr>
              <a:defRPr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</a:defRPr>
            </a:pPr>
            <a:endParaRPr/>
          </a:p>
        </p:txBody>
      </p:sp>
      <p:sp>
        <p:nvSpPr>
          <p:cNvPr id="90" name="Line"/>
          <p:cNvSpPr/>
          <p:nvPr/>
        </p:nvSpPr>
        <p:spPr>
          <a:xfrm flipH="1">
            <a:off x="5667488" y="5405619"/>
            <a:ext cx="857025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35719" tIns="35719" rIns="35719" bIns="35719" anchor="ctr"/>
          <a:lstStyle/>
          <a:p>
            <a:pPr>
              <a:defRPr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</a:defRPr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001C069-FC35-E354-343D-F8A62BC89A94}"/>
              </a:ext>
            </a:extLst>
          </p:cNvPr>
          <p:cNvSpPr txBox="1"/>
          <p:nvPr/>
        </p:nvSpPr>
        <p:spPr>
          <a:xfrm>
            <a:off x="8987844" y="2676719"/>
            <a:ext cx="335220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Issue: </a:t>
            </a:r>
            <a:r>
              <a:rPr lang="en-US" dirty="0"/>
              <a:t>if input is an image</a:t>
            </a:r>
          </a:p>
          <a:p>
            <a:r>
              <a:rPr lang="en-US" dirty="0"/>
              <a:t>then FC layers will have far too</a:t>
            </a:r>
          </a:p>
          <a:p>
            <a:r>
              <a:rPr lang="en-US" dirty="0"/>
              <a:t>many  parameters.</a:t>
            </a:r>
          </a:p>
          <a:p>
            <a:endParaRPr lang="en-US" dirty="0"/>
          </a:p>
          <a:p>
            <a:r>
              <a:rPr lang="en-US" dirty="0"/>
              <a:t>Need something smaller.</a:t>
            </a:r>
          </a:p>
        </p:txBody>
      </p:sp>
    </p:spTree>
    <p:extLst>
      <p:ext uri="{BB962C8B-B14F-4D97-AF65-F5344CB8AC3E}">
        <p14:creationId xmlns:p14="http://schemas.microsoft.com/office/powerpoint/2010/main" val="401091069"/>
      </p:ext>
    </p:extLst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What do we need to classify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What do we need to classify?</a:t>
            </a:r>
          </a:p>
        </p:txBody>
      </p:sp>
      <p:pic>
        <p:nvPicPr>
          <p:cNvPr id="96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8742" y="1687711"/>
            <a:ext cx="7554516" cy="453628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99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00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1004" y="29749"/>
            <a:ext cx="9535595" cy="675205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Convolu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Convolution</a:t>
            </a:r>
          </a:p>
        </p:txBody>
      </p:sp>
      <p:pic>
        <p:nvPicPr>
          <p:cNvPr id="103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490" y="1412057"/>
            <a:ext cx="3709643" cy="1712143"/>
          </a:xfrm>
          <a:prstGeom prst="rect">
            <a:avLst/>
          </a:prstGeom>
          <a:ln w="12700">
            <a:miter lim="400000"/>
          </a:ln>
        </p:spPr>
      </p:pic>
      <p:pic>
        <p:nvPicPr>
          <p:cNvPr id="104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7946" y="2362201"/>
            <a:ext cx="7025422" cy="44196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07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08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27639"/>
            <a:ext cx="8364366" cy="676127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Convolu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Convolution</a:t>
            </a:r>
          </a:p>
        </p:txBody>
      </p:sp>
      <p:sp>
        <p:nvSpPr>
          <p:cNvPr id="111" name="Think of this as a form of dot-product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Think of this as a form of dot-product</a:t>
            </a:r>
          </a:p>
          <a:p>
            <a:pPr lvl="1"/>
            <a:r>
              <a:t>between kernel and window</a:t>
            </a:r>
          </a:p>
          <a:p>
            <a:r>
              <a:t>Like dot-products</a:t>
            </a:r>
          </a:p>
          <a:p>
            <a:pPr lvl="1"/>
            <a:r>
              <a:t>largest value when kernel matches window</a:t>
            </a:r>
          </a:p>
          <a:p>
            <a:pPr lvl="1"/>
            <a:r>
              <a:t>smallest when kernel matches window with contrast reversal</a:t>
            </a:r>
          </a:p>
          <a:p>
            <a:r>
              <a:t>-&gt; SIMPLE PATTERN DETECTOR!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852415"/>
            <a:ext cx="12039600" cy="508875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The ReLU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The ReLU</a:t>
            </a:r>
          </a:p>
        </p:txBody>
      </p:sp>
      <p:pic>
        <p:nvPicPr>
          <p:cNvPr id="116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4268" y="2067514"/>
            <a:ext cx="3259337" cy="776884"/>
          </a:xfrm>
          <a:prstGeom prst="rect">
            <a:avLst/>
          </a:prstGeom>
          <a:ln w="12700">
            <a:miter lim="400000"/>
          </a:ln>
        </p:spPr>
      </p:pic>
      <p:pic>
        <p:nvPicPr>
          <p:cNvPr id="117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9785" y="3886245"/>
            <a:ext cx="3490083" cy="1818410"/>
          </a:xfrm>
          <a:prstGeom prst="rect">
            <a:avLst/>
          </a:prstGeom>
          <a:ln w="12700">
            <a:miter lim="400000"/>
          </a:ln>
        </p:spPr>
      </p:pic>
      <p:sp>
        <p:nvSpPr>
          <p:cNvPr id="118" name="Issue:  contrast reversal in pattern…"/>
          <p:cNvSpPr txBox="1"/>
          <p:nvPr/>
        </p:nvSpPr>
        <p:spPr>
          <a:xfrm>
            <a:off x="6710284" y="4205385"/>
            <a:ext cx="3726982" cy="11801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Issue:  contrast reversal in pattern</a:t>
            </a:r>
          </a:p>
          <a:p>
            <a:endParaRPr/>
          </a:p>
          <a:p>
            <a:r>
              <a:t>If we apply a relu to a conv, then </a:t>
            </a:r>
          </a:p>
          <a:p>
            <a:r>
              <a:t>we have a *signed* pattern detector</a:t>
            </a:r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Basic pattern detecto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Basic pattern detector</a:t>
            </a:r>
          </a:p>
        </p:txBody>
      </p:sp>
      <p:pic>
        <p:nvPicPr>
          <p:cNvPr id="121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9149" y="1707034"/>
            <a:ext cx="2372775" cy="4497635"/>
          </a:xfrm>
          <a:prstGeom prst="rect">
            <a:avLst/>
          </a:prstGeom>
          <a:ln w="12700">
            <a:miter lim="400000"/>
          </a:ln>
        </p:spPr>
      </p:pic>
      <p:sp>
        <p:nvSpPr>
          <p:cNvPr id="122" name="Notice - not very many parameters…"/>
          <p:cNvSpPr txBox="1"/>
          <p:nvPr/>
        </p:nvSpPr>
        <p:spPr>
          <a:xfrm>
            <a:off x="5757808" y="2919991"/>
            <a:ext cx="4291239" cy="6261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Notice - not very many parameters</a:t>
            </a:r>
          </a:p>
          <a:p>
            <a:r>
              <a:t>detects the same pattern at each location</a:t>
            </a: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eneralizing convolu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Generalizing convolution</a:t>
            </a:r>
          </a:p>
        </p:txBody>
      </p:sp>
      <p:pic>
        <p:nvPicPr>
          <p:cNvPr id="125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3367" y="914400"/>
            <a:ext cx="9245855" cy="595936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Patterns of patterns of patterns….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Patterns of patterns of patterns….</a:t>
            </a:r>
          </a:p>
        </p:txBody>
      </p:sp>
      <p:pic>
        <p:nvPicPr>
          <p:cNvPr id="128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2670" y="2354221"/>
            <a:ext cx="8326661" cy="320326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tride and redundanc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Stride and redundancy</a:t>
            </a:r>
          </a:p>
        </p:txBody>
      </p:sp>
      <p:pic>
        <p:nvPicPr>
          <p:cNvPr id="131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1152" y="1897938"/>
            <a:ext cx="9886448" cy="427426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Pooling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Pooling</a:t>
            </a:r>
          </a:p>
        </p:txBody>
      </p:sp>
      <p:pic>
        <p:nvPicPr>
          <p:cNvPr id="134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9624" y="1143000"/>
            <a:ext cx="8893152" cy="545926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7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38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9102" y="0"/>
            <a:ext cx="8398392" cy="67818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1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42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-34726"/>
            <a:ext cx="9534152" cy="681652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Classification variant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Classification variants</a:t>
            </a:r>
          </a:p>
        </p:txBody>
      </p:sp>
      <p:sp>
        <p:nvSpPr>
          <p:cNvPr id="145" name="Predict more labels with complex semantic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Predict more labels with complex semantics</a:t>
            </a:r>
          </a:p>
          <a:p>
            <a:endParaRPr/>
          </a:p>
          <a:p>
            <a:r>
              <a:t>Predict a cost function from the image</a:t>
            </a:r>
          </a:p>
          <a:p>
            <a:pPr lvl="1"/>
            <a:r>
              <a:t>report the minimum</a:t>
            </a:r>
          </a:p>
          <a:p>
            <a:r>
              <a:t>This allows</a:t>
            </a:r>
          </a:p>
          <a:p>
            <a:pPr lvl="1"/>
            <a:r>
              <a:t>Visual question answering</a:t>
            </a:r>
          </a:p>
          <a:p>
            <a:pPr lvl="2"/>
            <a:r>
              <a:t>function accepts question, offered answers and takes min at best</a:t>
            </a:r>
          </a:p>
          <a:p>
            <a:pPr lvl="1"/>
            <a:r>
              <a:t>Writing sentences</a:t>
            </a:r>
          </a:p>
          <a:p>
            <a:pPr lvl="2"/>
            <a:r>
              <a:t>choose sentence that minimizes cost</a:t>
            </a:r>
          </a:p>
        </p:txBody>
      </p:sp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ituati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Situations</a:t>
            </a:r>
          </a:p>
        </p:txBody>
      </p:sp>
      <p:pic>
        <p:nvPicPr>
          <p:cNvPr id="148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7762" y="2067223"/>
            <a:ext cx="8956477" cy="2723555"/>
          </a:xfrm>
          <a:prstGeom prst="rect">
            <a:avLst/>
          </a:prstGeom>
          <a:ln w="12700">
            <a:miter lim="400000"/>
          </a:ln>
        </p:spPr>
      </p:pic>
      <p:sp>
        <p:nvSpPr>
          <p:cNvPr id="149" name="Yatskar+Zettlemoyer+Farhadi 2016"/>
          <p:cNvSpPr txBox="1"/>
          <p:nvPr/>
        </p:nvSpPr>
        <p:spPr>
          <a:xfrm>
            <a:off x="4520311" y="5155041"/>
            <a:ext cx="3684215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Yatskar+Zettlemoyer+Farhadi 2016</a:t>
            </a:r>
          </a:p>
        </p:txBody>
      </p:sp>
    </p:spTree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Visual Question Answering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Visual Question Answering</a:t>
            </a:r>
          </a:p>
        </p:txBody>
      </p:sp>
      <p:pic>
        <p:nvPicPr>
          <p:cNvPr id="152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3506" y="1436412"/>
            <a:ext cx="6464988" cy="542158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doesn’t always work…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doesn’t always work…</a:t>
            </a:r>
          </a:p>
        </p:txBody>
      </p:sp>
      <p:pic>
        <p:nvPicPr>
          <p:cNvPr id="155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0" y="-20053"/>
            <a:ext cx="6222698" cy="6858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Sentence genera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Sentence generation</a:t>
            </a:r>
          </a:p>
        </p:txBody>
      </p:sp>
      <p:sp>
        <p:nvSpPr>
          <p:cNvPr id="158" name="Decode features into sentence (with LSTM, etc)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anchor="t"/>
          <a:lstStyle/>
          <a:p>
            <a:r>
              <a:t>Decode features into sentence (with LSTM, etc)</a:t>
            </a:r>
          </a:p>
          <a:p>
            <a:pPr lvl="1"/>
            <a:r>
              <a:t>essentially classification with funky taxonomy</a:t>
            </a:r>
          </a:p>
        </p:txBody>
      </p:sp>
      <p:pic>
        <p:nvPicPr>
          <p:cNvPr id="159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2383" y="2924473"/>
            <a:ext cx="6447234" cy="2687836"/>
          </a:xfrm>
          <a:prstGeom prst="rect">
            <a:avLst/>
          </a:prstGeom>
          <a:ln w="12700">
            <a:miter lim="400000"/>
          </a:ln>
        </p:spPr>
      </p:pic>
      <p:sp>
        <p:nvSpPr>
          <p:cNvPr id="160" name="Aneja et al, 2018"/>
          <p:cNvSpPr txBox="1"/>
          <p:nvPr/>
        </p:nvSpPr>
        <p:spPr>
          <a:xfrm>
            <a:off x="5779240" y="5799393"/>
            <a:ext cx="1803379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Aneja et al, 2018</a:t>
            </a:r>
          </a:p>
        </p:txBody>
      </p:sp>
    </p:spTree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doesn’t always work…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doesn’t always work…</a:t>
            </a:r>
          </a:p>
        </p:txBody>
      </p:sp>
      <p:sp>
        <p:nvSpPr>
          <p:cNvPr id="163" name="And scoring system is easily subverted!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anchor="t"/>
          <a:lstStyle/>
          <a:p>
            <a:r>
              <a:t>And scoring system is easily subverted!</a:t>
            </a:r>
          </a:p>
        </p:txBody>
      </p:sp>
      <p:pic>
        <p:nvPicPr>
          <p:cNvPr id="164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6265" y="2780394"/>
            <a:ext cx="6619470" cy="2979255"/>
          </a:xfrm>
          <a:prstGeom prst="rect">
            <a:avLst/>
          </a:prstGeom>
          <a:ln w="12700">
            <a:miter lim="400000"/>
          </a:ln>
        </p:spPr>
      </p:pic>
      <p:sp>
        <p:nvSpPr>
          <p:cNvPr id="165" name="Aneja et al, 2018"/>
          <p:cNvSpPr txBox="1"/>
          <p:nvPr/>
        </p:nvSpPr>
        <p:spPr>
          <a:xfrm>
            <a:off x="5779240" y="5799393"/>
            <a:ext cx="1803379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Aneja et al, 2018</a:t>
            </a:r>
          </a:p>
        </p:txBody>
      </p:sp>
    </p:spTree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Encode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Encoders</a:t>
            </a:r>
          </a:p>
        </p:txBody>
      </p:sp>
      <p:pic>
        <p:nvPicPr>
          <p:cNvPr id="168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5874" y="2135151"/>
            <a:ext cx="3240254" cy="385666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A classifi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 classifier</a:t>
            </a:r>
          </a:p>
        </p:txBody>
      </p:sp>
      <p:pic>
        <p:nvPicPr>
          <p:cNvPr id="171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0759" y="2400889"/>
            <a:ext cx="2849799" cy="359693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Can train encoder *without labels*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Can train encoder *without labels*</a:t>
            </a:r>
          </a:p>
        </p:txBody>
      </p:sp>
      <p:sp>
        <p:nvSpPr>
          <p:cNvPr id="174" name="Encoder yields embedding of the imag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Encoder yields embedding of the image</a:t>
            </a:r>
          </a:p>
          <a:p>
            <a:endParaRPr/>
          </a:p>
          <a:p>
            <a:r>
              <a:t>Exploit data augmentation</a:t>
            </a:r>
          </a:p>
          <a:p>
            <a:pPr lvl="1"/>
            <a:r>
              <a:t>take image and</a:t>
            </a:r>
          </a:p>
          <a:p>
            <a:pPr lvl="2"/>
            <a:r>
              <a:t>crop+resize; adjust colormap; etc</a:t>
            </a:r>
          </a:p>
          <a:p>
            <a:pPr lvl="2"/>
            <a:endParaRPr/>
          </a:p>
          <a:p>
            <a:r>
              <a:t>Strategy: Contrastive learning</a:t>
            </a:r>
          </a:p>
          <a:p>
            <a:pPr lvl="1"/>
            <a:r>
              <a:t>Adjust embedding so that</a:t>
            </a:r>
          </a:p>
          <a:p>
            <a:pPr lvl="2"/>
            <a:r>
              <a:t>A and Augment(A) should be close</a:t>
            </a:r>
          </a:p>
          <a:p>
            <a:pPr lvl="2"/>
            <a:r>
              <a:t>A and B should be far</a:t>
            </a:r>
          </a:p>
          <a:p>
            <a:endParaRPr/>
          </a:p>
          <a:p>
            <a:r>
              <a:t>Then multiclass logistic regression when you have labels</a:t>
            </a:r>
          </a:p>
        </p:txBody>
      </p:sp>
    </p:spTree>
  </p:cSld>
  <p:clrMapOvr>
    <a:masterClrMapping/>
  </p:clrMapOvr>
  <p:transition spd="med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SOA - rough summar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SOA - rough summary</a:t>
            </a:r>
          </a:p>
        </p:txBody>
      </p:sp>
      <p:sp>
        <p:nvSpPr>
          <p:cNvPr id="177" name="Very high accuracy with 1000’s of class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Very high accuracy with 1000’s of classes</a:t>
            </a:r>
          </a:p>
          <a:p>
            <a:pPr lvl="1"/>
            <a:r>
              <a:t>Using </a:t>
            </a:r>
          </a:p>
          <a:p>
            <a:pPr lvl="2"/>
            <a:r>
              <a:t>very deep residual networks</a:t>
            </a:r>
          </a:p>
          <a:p>
            <a:pPr lvl="3"/>
            <a:r>
              <a:t>clever trick to improve training convergence</a:t>
            </a:r>
          </a:p>
          <a:p>
            <a:pPr lvl="2"/>
            <a:r>
              <a:t>alternative feature construction methods</a:t>
            </a:r>
          </a:p>
          <a:p>
            <a:r>
              <a:t>Classification wrt</a:t>
            </a:r>
          </a:p>
          <a:p>
            <a:pPr lvl="1"/>
            <a:r>
              <a:t>Object present</a:t>
            </a:r>
          </a:p>
          <a:p>
            <a:pPr lvl="1"/>
            <a:r>
              <a:t>Scene type</a:t>
            </a:r>
          </a:p>
          <a:p>
            <a:pPr lvl="1"/>
            <a:r>
              <a:t>Etc</a:t>
            </a:r>
          </a:p>
          <a:p>
            <a:r>
              <a:t>Challenges</a:t>
            </a:r>
          </a:p>
          <a:p>
            <a:pPr lvl="1"/>
            <a:r>
              <a:t>tough with little training data (but encoders are somewhat interchangeable)</a:t>
            </a:r>
          </a:p>
          <a:p>
            <a:pPr lvl="1"/>
            <a:r>
              <a:t>change in dataset presents problems</a:t>
            </a:r>
          </a:p>
        </p:txBody>
      </p:sp>
    </p:spTree>
  </p:cSld>
  <p:clrMapOvr>
    <a:masterClrMapping/>
  </p:clrMapOvr>
  <p:transition spd="med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Open questi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Open questions</a:t>
            </a:r>
          </a:p>
        </p:txBody>
      </p:sp>
      <p:sp>
        <p:nvSpPr>
          <p:cNvPr id="180" name="Rules of machine learning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Rules of machine learning</a:t>
            </a:r>
          </a:p>
          <a:p>
            <a:pPr lvl="1"/>
            <a:r>
              <a:t>It all works when test data is “like” training data</a:t>
            </a:r>
          </a:p>
          <a:p>
            <a:pPr lvl="2"/>
            <a:r>
              <a:t>IID samples from the same distribution</a:t>
            </a:r>
          </a:p>
          <a:p>
            <a:pPr lvl="1"/>
            <a:r>
              <a:t>All bets are off otherwise; very little theoretical support</a:t>
            </a:r>
          </a:p>
          <a:p>
            <a:r>
              <a:t>Practice in computer vision</a:t>
            </a:r>
          </a:p>
          <a:p>
            <a:pPr lvl="1"/>
            <a:r>
              <a:t>It is tough to tell when this condition occurs</a:t>
            </a:r>
          </a:p>
          <a:p>
            <a:pPr lvl="1"/>
            <a:r>
              <a:t>Mostly, it isn’t imposed </a:t>
            </a:r>
          </a:p>
          <a:p>
            <a:pPr lvl="2"/>
            <a:r>
              <a:t>instead, we say that there was a generalization failure when classifier doesn’t work</a:t>
            </a:r>
          </a:p>
          <a:p>
            <a:r>
              <a:t>Q: Why don’t we get in trouble when we break the rules?</a:t>
            </a:r>
          </a:p>
          <a:p>
            <a:r>
              <a:t>Q: Tell when datasets A, B are “compatible”</a:t>
            </a:r>
          </a:p>
          <a:p>
            <a:pPr lvl="1"/>
            <a:r>
              <a:t>In a crisp, formal way (rather than try and see)</a:t>
            </a:r>
          </a:p>
        </p:txBody>
      </p:sp>
    </p:spTree>
  </p:cSld>
  <p:clrMapOvr>
    <a:masterClrMapping/>
  </p:clrMapOvr>
  <p:transition spd="med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Exploiting registration and classifica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Exploiting registration and classification</a:t>
            </a:r>
          </a:p>
        </p:txBody>
      </p:sp>
      <p:sp>
        <p:nvSpPr>
          <p:cNvPr id="200" name="Use a classifier to tell: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anchor="b"/>
          <a:lstStyle/>
          <a:p>
            <a:r>
              <a:t>Use a classifier to tell:</a:t>
            </a:r>
          </a:p>
          <a:p>
            <a:pPr lvl="1"/>
            <a:r>
              <a:t>how far to the next intersection?</a:t>
            </a:r>
          </a:p>
          <a:p>
            <a:pPr lvl="1"/>
            <a:r>
              <a:t>what is it like?</a:t>
            </a:r>
          </a:p>
          <a:p>
            <a:pPr lvl="1"/>
            <a:r>
              <a:t>is there a bike lane?</a:t>
            </a:r>
          </a:p>
          <a:p>
            <a:pPr lvl="1"/>
            <a:r>
              <a:t>etc.</a:t>
            </a:r>
          </a:p>
        </p:txBody>
      </p:sp>
      <p:pic>
        <p:nvPicPr>
          <p:cNvPr id="201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7687" y="1719975"/>
            <a:ext cx="3952605" cy="447175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Road layout map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Road layout maps</a:t>
            </a:r>
          </a:p>
        </p:txBody>
      </p:sp>
      <p:sp>
        <p:nvSpPr>
          <p:cNvPr id="204" name="Potential cu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2"/>
            <a:endParaRPr/>
          </a:p>
          <a:p>
            <a:r>
              <a:t>Potential cues</a:t>
            </a:r>
          </a:p>
          <a:p>
            <a:pPr lvl="1"/>
            <a:r>
              <a:t>streetview</a:t>
            </a:r>
          </a:p>
          <a:p>
            <a:pPr lvl="1"/>
            <a:r>
              <a:t>openmaps </a:t>
            </a:r>
          </a:p>
        </p:txBody>
      </p:sp>
    </p:spTree>
  </p:cSld>
  <p:clrMapOvr>
    <a:masterClrMapping/>
  </p:clrMapOvr>
  <p:transition spd="med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Partially supervised cu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Partially supervised cues</a:t>
            </a:r>
          </a:p>
        </p:txBody>
      </p:sp>
      <p:sp>
        <p:nvSpPr>
          <p:cNvPr id="207" name="Open Street Maps (OSM)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anchor="t"/>
          <a:lstStyle/>
          <a:p>
            <a:r>
              <a:t>Open Street Maps (OSM)</a:t>
            </a:r>
          </a:p>
        </p:txBody>
      </p:sp>
      <p:pic>
        <p:nvPicPr>
          <p:cNvPr id="208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3820" y="2375297"/>
            <a:ext cx="5197078" cy="2786063"/>
          </a:xfrm>
          <a:prstGeom prst="rect">
            <a:avLst/>
          </a:prstGeom>
          <a:ln w="12700">
            <a:miter lim="400000"/>
          </a:ln>
        </p:spPr>
      </p:pic>
      <p:sp>
        <p:nvSpPr>
          <p:cNvPr id="209" name="Seff+Xiao"/>
          <p:cNvSpPr txBox="1"/>
          <p:nvPr/>
        </p:nvSpPr>
        <p:spPr>
          <a:xfrm>
            <a:off x="2053055" y="5784029"/>
            <a:ext cx="1074654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Seff+Xiao</a:t>
            </a:r>
          </a:p>
        </p:txBody>
      </p:sp>
    </p:spTree>
  </p:cSld>
  <p:clrMapOvr>
    <a:masterClrMapping/>
  </p:clrMapOvr>
  <p:transition spd="med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2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13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7278" y="1147465"/>
            <a:ext cx="5277445" cy="4563070"/>
          </a:xfrm>
          <a:prstGeom prst="rect">
            <a:avLst/>
          </a:prstGeom>
          <a:ln w="12700">
            <a:miter lim="400000"/>
          </a:ln>
        </p:spPr>
      </p:pic>
      <p:sp>
        <p:nvSpPr>
          <p:cNvPr id="214" name="Seff+Xiao"/>
          <p:cNvSpPr txBox="1"/>
          <p:nvPr/>
        </p:nvSpPr>
        <p:spPr>
          <a:xfrm>
            <a:off x="2053055" y="5784029"/>
            <a:ext cx="1074654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Seff+Xiao</a:t>
            </a:r>
          </a:p>
        </p:txBody>
      </p:sp>
    </p:spTree>
  </p:cSld>
  <p:clrMapOvr>
    <a:masterClrMapping/>
  </p:clrMapOvr>
  <p:transition spd="med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Partially supervised cu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Partially supervised cues</a:t>
            </a:r>
          </a:p>
        </p:txBody>
      </p:sp>
      <p:sp>
        <p:nvSpPr>
          <p:cNvPr id="217" name="Google street view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anchor="t"/>
          <a:lstStyle/>
          <a:p>
            <a:r>
              <a:t>Google street view</a:t>
            </a:r>
          </a:p>
        </p:txBody>
      </p:sp>
      <p:pic>
        <p:nvPicPr>
          <p:cNvPr id="218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2933" y="2339579"/>
            <a:ext cx="6043437" cy="2366213"/>
          </a:xfrm>
          <a:prstGeom prst="rect">
            <a:avLst/>
          </a:prstGeom>
          <a:ln w="12700">
            <a:miter lim="400000"/>
          </a:ln>
        </p:spPr>
      </p:pic>
      <p:pic>
        <p:nvPicPr>
          <p:cNvPr id="219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5325" y="4689576"/>
            <a:ext cx="6198654" cy="2019907"/>
          </a:xfrm>
          <a:prstGeom prst="rect">
            <a:avLst/>
          </a:prstGeom>
          <a:ln w="12700">
            <a:miter lim="400000"/>
          </a:ln>
        </p:spPr>
      </p:pic>
      <p:sp>
        <p:nvSpPr>
          <p:cNvPr id="220" name="Seff+Xiao"/>
          <p:cNvSpPr txBox="1"/>
          <p:nvPr/>
        </p:nvSpPr>
        <p:spPr>
          <a:xfrm>
            <a:off x="2053055" y="5784029"/>
            <a:ext cx="1074654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Seff+Xiao</a:t>
            </a:r>
          </a:p>
        </p:txBody>
      </p:sp>
    </p:spTree>
  </p:cSld>
  <p:clrMapOvr>
    <a:masterClrMapping/>
  </p:clrMapOvr>
  <p:transition spd="med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Labelling - I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Labelling - I</a:t>
            </a:r>
          </a:p>
        </p:txBody>
      </p:sp>
      <p:sp>
        <p:nvSpPr>
          <p:cNvPr id="223" name="Match panoramas to roads…"/>
          <p:cNvSpPr txBox="1">
            <a:spLocks noGrp="1"/>
          </p:cNvSpPr>
          <p:nvPr>
            <p:ph type="body" idx="1"/>
          </p:nvPr>
        </p:nvSpPr>
        <p:spPr>
          <a:xfrm>
            <a:off x="2133600" y="934453"/>
            <a:ext cx="7358063" cy="4351200"/>
          </a:xfrm>
          <a:prstGeom prst="rect">
            <a:avLst/>
          </a:prstGeom>
        </p:spPr>
        <p:txBody>
          <a:bodyPr/>
          <a:lstStyle/>
          <a:p>
            <a:r>
              <a:rPr dirty="0"/>
              <a:t>Match panoramas to roads</a:t>
            </a:r>
          </a:p>
          <a:p>
            <a:pPr lvl="1"/>
            <a:r>
              <a:rPr dirty="0"/>
              <a:t>panorama center location, orientation is known</a:t>
            </a:r>
          </a:p>
          <a:p>
            <a:pPr lvl="1"/>
            <a:r>
              <a:rPr dirty="0"/>
              <a:t>(essentially) project to plane </a:t>
            </a:r>
          </a:p>
          <a:p>
            <a:pPr lvl="1"/>
            <a:r>
              <a:rPr dirty="0" err="1"/>
              <a:t>thresholded</a:t>
            </a:r>
            <a:r>
              <a:rPr dirty="0"/>
              <a:t> nearest neighbor to road center polyline</a:t>
            </a:r>
          </a:p>
          <a:p>
            <a:pPr lvl="2"/>
            <a:r>
              <a:rPr dirty="0"/>
              <a:t>thresholding removes panoramas inside buildings, etc.</a:t>
            </a:r>
          </a:p>
          <a:p>
            <a:pPr lvl="1"/>
            <a:r>
              <a:rPr dirty="0"/>
              <a:t>some noise </a:t>
            </a:r>
          </a:p>
          <a:p>
            <a:pPr lvl="2"/>
            <a:r>
              <a:rPr dirty="0"/>
              <a:t>under bridges, etc.</a:t>
            </a:r>
          </a:p>
          <a:p>
            <a:r>
              <a:rPr dirty="0"/>
              <a:t>Annotations</a:t>
            </a:r>
          </a:p>
          <a:p>
            <a:pPr lvl="1"/>
            <a:r>
              <a:rPr dirty="0"/>
              <a:t>Intersections</a:t>
            </a:r>
          </a:p>
          <a:p>
            <a:pPr lvl="1"/>
            <a:r>
              <a:rPr dirty="0"/>
              <a:t>Drivable heading</a:t>
            </a:r>
          </a:p>
          <a:p>
            <a:pPr lvl="1"/>
            <a:r>
              <a:rPr dirty="0"/>
              <a:t>Heading angle</a:t>
            </a:r>
          </a:p>
          <a:p>
            <a:pPr lvl="1"/>
            <a:r>
              <a:rPr dirty="0"/>
              <a:t>Bike lane</a:t>
            </a:r>
          </a:p>
          <a:p>
            <a:pPr lvl="1"/>
            <a:r>
              <a:rPr dirty="0"/>
              <a:t>Speed limit, wrong way, etc.</a:t>
            </a:r>
          </a:p>
        </p:txBody>
      </p:sp>
    </p:spTree>
  </p:cSld>
  <p:clrMapOvr>
    <a:masterClrMapping/>
  </p:clrMapOvr>
  <p:transition spd="med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26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27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1492" y="739127"/>
            <a:ext cx="9144000" cy="5379746"/>
          </a:xfrm>
          <a:prstGeom prst="rect">
            <a:avLst/>
          </a:prstGeom>
          <a:ln w="12700">
            <a:miter lim="400000"/>
          </a:ln>
        </p:spPr>
      </p:pic>
      <p:sp>
        <p:nvSpPr>
          <p:cNvPr id="228" name="Seff+Xiao"/>
          <p:cNvSpPr txBox="1"/>
          <p:nvPr/>
        </p:nvSpPr>
        <p:spPr>
          <a:xfrm>
            <a:off x="1838670" y="6240763"/>
            <a:ext cx="1074654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Seff+Xiao</a:t>
            </a:r>
          </a:p>
        </p:txBody>
      </p:sp>
    </p:spTree>
  </p:cSld>
  <p:clrMapOvr>
    <a:masterClrMapping/>
  </p:clrMapOvr>
  <p:transition spd="med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1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32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813" y="69816"/>
            <a:ext cx="6117340" cy="6652073"/>
          </a:xfrm>
          <a:prstGeom prst="rect">
            <a:avLst/>
          </a:prstGeom>
          <a:ln w="12700">
            <a:miter lim="400000"/>
          </a:ln>
        </p:spPr>
      </p:pic>
      <p:sp>
        <p:nvSpPr>
          <p:cNvPr id="233" name="Seff+Xiao"/>
          <p:cNvSpPr txBox="1"/>
          <p:nvPr/>
        </p:nvSpPr>
        <p:spPr>
          <a:xfrm>
            <a:off x="1717496" y="5905203"/>
            <a:ext cx="1074654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Seff+Xiao</a:t>
            </a:r>
          </a:p>
        </p:txBody>
      </p:sp>
    </p:spTree>
  </p:cSld>
  <p:clrMapOvr>
    <a:masterClrMapping/>
  </p:clrMapOvr>
  <p:transition spd="med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6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37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753475"/>
            <a:ext cx="9144000" cy="5351051"/>
          </a:xfrm>
          <a:prstGeom prst="rect">
            <a:avLst/>
          </a:prstGeom>
          <a:ln w="12700">
            <a:miter lim="400000"/>
          </a:ln>
        </p:spPr>
      </p:pic>
      <p:sp>
        <p:nvSpPr>
          <p:cNvPr id="238" name="Seff+Xiao"/>
          <p:cNvSpPr txBox="1"/>
          <p:nvPr/>
        </p:nvSpPr>
        <p:spPr>
          <a:xfrm>
            <a:off x="1745459" y="6333973"/>
            <a:ext cx="1074654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Seff+Xiao</a:t>
            </a:r>
          </a:p>
        </p:txBody>
      </p:sp>
    </p:spTree>
  </p:cSld>
  <p:clrMapOvr>
    <a:masterClrMapping/>
  </p:clrMapOvr>
  <p:transition spd="med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1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42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2502" y="0"/>
            <a:ext cx="8166997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43" name="Seff+Xiao"/>
          <p:cNvSpPr txBox="1"/>
          <p:nvPr/>
        </p:nvSpPr>
        <p:spPr>
          <a:xfrm>
            <a:off x="1596321" y="5234084"/>
            <a:ext cx="1074654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Seff+Xiao</a:t>
            </a:r>
          </a:p>
        </p:txBody>
      </p:sp>
    </p:spTree>
  </p:cSld>
  <p:clrMapOvr>
    <a:masterClrMapping/>
  </p:clrMapOvr>
  <p:transition spd="med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6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47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642068"/>
            <a:ext cx="9144000" cy="5573865"/>
          </a:xfrm>
          <a:prstGeom prst="rect">
            <a:avLst/>
          </a:prstGeom>
          <a:ln w="12700">
            <a:miter lim="400000"/>
          </a:ln>
        </p:spPr>
      </p:pic>
      <p:sp>
        <p:nvSpPr>
          <p:cNvPr id="248" name="Seff+Xiao"/>
          <p:cNvSpPr txBox="1"/>
          <p:nvPr/>
        </p:nvSpPr>
        <p:spPr>
          <a:xfrm>
            <a:off x="1633606" y="6231441"/>
            <a:ext cx="1074654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Seff+Xiao</a:t>
            </a:r>
          </a:p>
        </p:txBody>
      </p:sp>
    </p:spTree>
  </p:cSld>
  <p:clrMapOvr>
    <a:masterClrMapping/>
  </p:clrMapOvr>
  <p:transition spd="med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51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52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440687"/>
            <a:ext cx="9144000" cy="5976627"/>
          </a:xfrm>
          <a:prstGeom prst="rect">
            <a:avLst/>
          </a:prstGeom>
          <a:ln w="12700">
            <a:miter lim="400000"/>
          </a:ln>
        </p:spPr>
      </p:pic>
      <p:sp>
        <p:nvSpPr>
          <p:cNvPr id="253" name="Seff+Xiao"/>
          <p:cNvSpPr txBox="1"/>
          <p:nvPr/>
        </p:nvSpPr>
        <p:spPr>
          <a:xfrm>
            <a:off x="1624285" y="6408542"/>
            <a:ext cx="1074654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Seff+Xiao</a:t>
            </a:r>
          </a:p>
        </p:txBody>
      </p:sp>
    </p:spTree>
  </p:cSld>
  <p:clrMapOvr>
    <a:masterClrMapping/>
  </p:clrMapOvr>
  <p:transition spd="med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56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57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627063"/>
            <a:ext cx="9144000" cy="5603875"/>
          </a:xfrm>
          <a:prstGeom prst="rect">
            <a:avLst/>
          </a:prstGeom>
          <a:ln w="12700">
            <a:miter lim="400000"/>
          </a:ln>
        </p:spPr>
      </p:pic>
      <p:sp>
        <p:nvSpPr>
          <p:cNvPr id="258" name="Seff+Xiao"/>
          <p:cNvSpPr txBox="1"/>
          <p:nvPr/>
        </p:nvSpPr>
        <p:spPr>
          <a:xfrm>
            <a:off x="1642927" y="6333973"/>
            <a:ext cx="1074654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Seff+Xiao</a:t>
            </a:r>
          </a:p>
        </p:txBody>
      </p:sp>
    </p:spTree>
  </p:cSld>
  <p:clrMapOvr>
    <a:masterClrMapping/>
  </p:clrMapOvr>
  <p:transition spd="med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61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62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345281"/>
            <a:ext cx="9144000" cy="6167438"/>
          </a:xfrm>
          <a:prstGeom prst="rect">
            <a:avLst/>
          </a:prstGeom>
          <a:ln w="12700">
            <a:miter lim="400000"/>
          </a:ln>
        </p:spPr>
      </p:pic>
      <p:sp>
        <p:nvSpPr>
          <p:cNvPr id="263" name="Seff+Xiao"/>
          <p:cNvSpPr txBox="1"/>
          <p:nvPr/>
        </p:nvSpPr>
        <p:spPr>
          <a:xfrm>
            <a:off x="1642927" y="6529717"/>
            <a:ext cx="1074654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Seff+Xiao</a:t>
            </a:r>
          </a:p>
        </p:txBody>
      </p:sp>
    </p:spTree>
  </p:cSld>
  <p:clrMapOvr>
    <a:masterClrMapping/>
  </p:clrMapOvr>
  <p:transition spd="med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66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67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9719" y="501805"/>
            <a:ext cx="9144000" cy="5854390"/>
          </a:xfrm>
          <a:prstGeom prst="rect">
            <a:avLst/>
          </a:prstGeom>
          <a:ln w="12700">
            <a:miter lim="400000"/>
          </a:ln>
        </p:spPr>
      </p:pic>
      <p:sp>
        <p:nvSpPr>
          <p:cNvPr id="268" name="Seff+Xiao"/>
          <p:cNvSpPr txBox="1"/>
          <p:nvPr/>
        </p:nvSpPr>
        <p:spPr>
          <a:xfrm>
            <a:off x="1670890" y="6427184"/>
            <a:ext cx="1074654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Seff+Xiao</a:t>
            </a:r>
          </a:p>
        </p:txBody>
      </p:sp>
    </p:spTree>
  </p:cSld>
  <p:clrMapOvr>
    <a:masterClrMapping/>
  </p:clrMapOvr>
  <p:transition spd="med"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At this poin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At this point</a:t>
            </a:r>
          </a:p>
        </p:txBody>
      </p:sp>
      <p:sp>
        <p:nvSpPr>
          <p:cNvPr id="271" name="I can tell from an image whether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 can tell from an image whether</a:t>
            </a:r>
          </a:p>
          <a:p>
            <a:pPr lvl="1"/>
            <a:r>
              <a:t>I’m pointing in the right direction</a:t>
            </a:r>
          </a:p>
          <a:p>
            <a:pPr lvl="1"/>
            <a:r>
              <a:t>going the right way</a:t>
            </a:r>
          </a:p>
          <a:p>
            <a:pPr lvl="1"/>
            <a:r>
              <a:t>facing an intersection</a:t>
            </a:r>
          </a:p>
          <a:p>
            <a:pPr lvl="1"/>
            <a:r>
              <a:t>available turns, etc.</a:t>
            </a:r>
          </a:p>
          <a:p>
            <a:pPr lvl="1"/>
            <a:r>
              <a:t>what and where street signs are</a:t>
            </a:r>
          </a:p>
          <a:p>
            <a:pPr lvl="1"/>
            <a:r>
              <a:t>…</a:t>
            </a:r>
          </a:p>
          <a:p>
            <a:r>
              <a:t>Can I build a reliable controller?</a:t>
            </a:r>
          </a:p>
        </p:txBody>
      </p:sp>
    </p:spTree>
  </p:cSld>
  <p:clrMapOvr>
    <a:masterClrMapping/>
  </p:clrMapOvr>
  <p:transition spd="med"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BIG GOOD QUESTI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BIG GOOD QUESTIONS</a:t>
            </a:r>
          </a:p>
        </p:txBody>
      </p:sp>
      <p:sp>
        <p:nvSpPr>
          <p:cNvPr id="274" name="Mashup of openmaps and street view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Mashup of openmaps and street view</a:t>
            </a:r>
          </a:p>
          <a:p>
            <a:pPr lvl="1"/>
            <a:r>
              <a:t>it could predict drivable directions, steering directions, lanes, signs, etc.</a:t>
            </a:r>
          </a:p>
          <a:p>
            <a:r>
              <a:t>Q:  WHY IS THIS NOT DRIVING AROUND NOW?</a:t>
            </a:r>
          </a:p>
          <a:p>
            <a:pPr lvl="1"/>
            <a:r>
              <a:t>A: (pretty obviously) because it doesn’t work</a:t>
            </a:r>
          </a:p>
          <a:p>
            <a:r>
              <a:t>Q: WHY NOT?</a:t>
            </a:r>
          </a:p>
          <a:p>
            <a:pPr lvl="1"/>
            <a:r>
              <a:t>A: interesting</a:t>
            </a:r>
          </a:p>
        </p:txBody>
      </p:sp>
    </p:spTree>
  </p:cSld>
  <p:clrMapOvr>
    <a:masterClrMapping/>
  </p:clrMapOvr>
  <p:transition spd="med"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3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4614" y="794742"/>
            <a:ext cx="7902773" cy="5268516"/>
          </a:xfrm>
          <a:prstGeom prst="rect">
            <a:avLst/>
          </a:prstGeom>
          <a:ln w="12700">
            <a:miter lim="400000"/>
          </a:ln>
        </p:spPr>
      </p:pic>
      <p:sp>
        <p:nvSpPr>
          <p:cNvPr id="304" name="Fragkiadaki, ND"/>
          <p:cNvSpPr txBox="1"/>
          <p:nvPr/>
        </p:nvSpPr>
        <p:spPr>
          <a:xfrm>
            <a:off x="1802894" y="6184376"/>
            <a:ext cx="1726435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Fragkiadaki, ND</a:t>
            </a: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1136" y="5897233"/>
            <a:ext cx="7349134" cy="991196"/>
          </a:xfrm>
          <a:prstGeom prst="rect">
            <a:avLst/>
          </a:prstGeom>
          <a:ln w="12700">
            <a:miter lim="400000"/>
          </a:ln>
        </p:spPr>
      </p:pic>
      <p:sp>
        <p:nvSpPr>
          <p:cNvPr id="277" name="Imitation learning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Imitation learning</a:t>
            </a:r>
          </a:p>
        </p:txBody>
      </p:sp>
      <p:sp>
        <p:nvSpPr>
          <p:cNvPr id="278" name="Approach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anchor="t"/>
          <a:lstStyle/>
          <a:p>
            <a:r>
              <a:t>Approaches</a:t>
            </a:r>
          </a:p>
          <a:p>
            <a:pPr lvl="1"/>
            <a:r>
              <a:t>Imitation learning:</a:t>
            </a:r>
          </a:p>
          <a:p>
            <a:pPr lvl="2"/>
            <a:r>
              <a:t>Train a policy that does “the same thing” as an expert</a:t>
            </a:r>
          </a:p>
        </p:txBody>
      </p:sp>
      <p:pic>
        <p:nvPicPr>
          <p:cNvPr id="280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0" y="2242526"/>
            <a:ext cx="7861406" cy="340168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6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3145" y="406301"/>
            <a:ext cx="8545711" cy="6045398"/>
          </a:xfrm>
          <a:prstGeom prst="rect">
            <a:avLst/>
          </a:prstGeom>
          <a:ln w="12700">
            <a:miter lim="400000"/>
          </a:ln>
        </p:spPr>
      </p:pic>
      <p:sp>
        <p:nvSpPr>
          <p:cNvPr id="307" name="Fragkiadaki, ND"/>
          <p:cNvSpPr txBox="1"/>
          <p:nvPr/>
        </p:nvSpPr>
        <p:spPr>
          <a:xfrm>
            <a:off x="1802894" y="6184376"/>
            <a:ext cx="1726435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Fragkiadaki, ND</a:t>
            </a: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" name="Regress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Regression</a:t>
            </a:r>
          </a:p>
        </p:txBody>
      </p:sp>
      <p:sp>
        <p:nvSpPr>
          <p:cNvPr id="411" name="We must make image-like things from imag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We must make image-like things from images</a:t>
            </a:r>
          </a:p>
          <a:p>
            <a:r>
              <a:t>Running example:</a:t>
            </a:r>
          </a:p>
          <a:p>
            <a:pPr lvl="1"/>
            <a:r>
              <a:t>depth map from image</a:t>
            </a:r>
          </a:p>
          <a:p>
            <a:r>
              <a:t>A depth map has the depth to closest surface at every pixel</a:t>
            </a:r>
          </a:p>
          <a:p>
            <a:pPr lvl="1"/>
            <a:r>
              <a:t>it is the same size as the image</a:t>
            </a:r>
          </a:p>
        </p:txBody>
      </p:sp>
    </p:spTree>
  </p:cSld>
  <p:clrMapOvr>
    <a:masterClrMapping/>
  </p:clrMapOvr>
  <p:transition spd="med"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" name="Recall feature construc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Recall feature construction </a:t>
            </a:r>
          </a:p>
        </p:txBody>
      </p:sp>
      <p:sp>
        <p:nvSpPr>
          <p:cNvPr id="414" name="Apply “pattern detector” to imag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Apply “pattern detector” to image</a:t>
            </a:r>
          </a:p>
          <a:p>
            <a:pPr lvl="1"/>
            <a:r>
              <a:t>another to the result</a:t>
            </a:r>
          </a:p>
          <a:p>
            <a:pPr lvl="1"/>
            <a:r>
              <a:t>another to the result</a:t>
            </a:r>
          </a:p>
          <a:p>
            <a:pPr lvl="1"/>
            <a:r>
              <a:t>etc</a:t>
            </a:r>
          </a:p>
          <a:p>
            <a:pPr lvl="1"/>
            <a:r>
              <a:t>occasionally reducing the spatial size of the block of data representing patterns to control redundancy</a:t>
            </a:r>
          </a:p>
          <a:p>
            <a:pPr lvl="1"/>
            <a:endParaRPr/>
          </a:p>
          <a:p>
            <a:r>
              <a:t>The resulting block of data is spatially small</a:t>
            </a:r>
          </a:p>
          <a:p>
            <a:pPr lvl="1"/>
            <a:r>
              <a:t>eg in the (very simple) CIFAR network, </a:t>
            </a:r>
          </a:p>
          <a:p>
            <a:pPr lvl="1"/>
            <a:r>
              <a:t>32x32x3-&gt; 4x4x64</a:t>
            </a:r>
          </a:p>
        </p:txBody>
      </p:sp>
      <p:sp>
        <p:nvSpPr>
          <p:cNvPr id="415" name="Line"/>
          <p:cNvSpPr/>
          <p:nvPr/>
        </p:nvSpPr>
        <p:spPr>
          <a:xfrm flipV="1">
            <a:off x="3332753" y="5389814"/>
            <a:ext cx="1" cy="1043466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35719" tIns="35719" rIns="35719" bIns="35719" anchor="ctr"/>
          <a:lstStyle/>
          <a:p>
            <a:pPr>
              <a:defRPr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</a:defRPr>
            </a:pPr>
            <a:endParaRPr/>
          </a:p>
        </p:txBody>
      </p:sp>
      <p:sp>
        <p:nvSpPr>
          <p:cNvPr id="416" name="Line"/>
          <p:cNvSpPr/>
          <p:nvPr/>
        </p:nvSpPr>
        <p:spPr>
          <a:xfrm flipV="1">
            <a:off x="3701969" y="5389813"/>
            <a:ext cx="1" cy="680328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35719" tIns="35719" rIns="35719" bIns="35719" anchor="ctr"/>
          <a:lstStyle/>
          <a:p>
            <a:pPr>
              <a:defRPr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</a:defRPr>
            </a:pPr>
            <a:endParaRPr/>
          </a:p>
        </p:txBody>
      </p:sp>
      <p:sp>
        <p:nvSpPr>
          <p:cNvPr id="417" name="Line"/>
          <p:cNvSpPr/>
          <p:nvPr/>
        </p:nvSpPr>
        <p:spPr>
          <a:xfrm flipV="1">
            <a:off x="3963226" y="5389813"/>
            <a:ext cx="1" cy="298468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35719" tIns="35719" rIns="35719" bIns="35719" anchor="ctr"/>
          <a:lstStyle/>
          <a:p>
            <a:pPr>
              <a:defRPr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</a:defRPr>
            </a:pPr>
            <a:endParaRPr/>
          </a:p>
        </p:txBody>
      </p:sp>
      <p:sp>
        <p:nvSpPr>
          <p:cNvPr id="418" name="x size"/>
          <p:cNvSpPr txBox="1"/>
          <p:nvPr/>
        </p:nvSpPr>
        <p:spPr>
          <a:xfrm>
            <a:off x="3270928" y="6454833"/>
            <a:ext cx="662041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x size</a:t>
            </a:r>
          </a:p>
        </p:txBody>
      </p:sp>
      <p:sp>
        <p:nvSpPr>
          <p:cNvPr id="419" name="y size"/>
          <p:cNvSpPr txBox="1"/>
          <p:nvPr/>
        </p:nvSpPr>
        <p:spPr>
          <a:xfrm>
            <a:off x="3676081" y="6092604"/>
            <a:ext cx="662041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y size</a:t>
            </a:r>
          </a:p>
        </p:txBody>
      </p:sp>
      <p:sp>
        <p:nvSpPr>
          <p:cNvPr id="420" name="number of features"/>
          <p:cNvSpPr txBox="1"/>
          <p:nvPr/>
        </p:nvSpPr>
        <p:spPr>
          <a:xfrm>
            <a:off x="3917589" y="5720559"/>
            <a:ext cx="2008563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number of features</a:t>
            </a:r>
          </a:p>
        </p:txBody>
      </p:sp>
    </p:spTree>
  </p:cSld>
  <p:clrMapOvr>
    <a:masterClrMapping/>
  </p:clrMapOvr>
  <p:transition spd="med"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We could now predict an image by..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We could now predict an image by..</a:t>
            </a:r>
          </a:p>
        </p:txBody>
      </p:sp>
      <p:sp>
        <p:nvSpPr>
          <p:cNvPr id="423" name="Take pattern detector results and decode into pattern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Take pattern detector results and decode into pattern</a:t>
            </a:r>
          </a:p>
          <a:p>
            <a:pPr lvl="1"/>
            <a:r>
              <a:t>“pattern producer”</a:t>
            </a:r>
          </a:p>
          <a:p>
            <a:r>
              <a:t>Apply pattern producer to feature block</a:t>
            </a:r>
          </a:p>
          <a:p>
            <a:pPr lvl="1"/>
            <a:r>
              <a:t>another to result</a:t>
            </a:r>
          </a:p>
          <a:p>
            <a:pPr lvl="1"/>
            <a:r>
              <a:t>another to result</a:t>
            </a:r>
          </a:p>
          <a:p>
            <a:pPr lvl="1"/>
            <a:r>
              <a:t>occasionally upsampling as required</a:t>
            </a:r>
          </a:p>
          <a:p>
            <a:r>
              <a:t>Pattern producer is itself a convolution</a:t>
            </a:r>
          </a:p>
          <a:p>
            <a:pPr lvl="1"/>
            <a:r>
              <a:t>a feature location detects a particular pattern</a:t>
            </a:r>
          </a:p>
          <a:p>
            <a:pPr lvl="1"/>
            <a:r>
              <a:t>scale that pattern by the strength of the response, and place down</a:t>
            </a:r>
          </a:p>
          <a:p>
            <a:pPr lvl="1"/>
            <a:r>
              <a:t>sum at overlap</a:t>
            </a:r>
          </a:p>
          <a:p>
            <a:pPr lvl="1"/>
            <a:r>
              <a:t>=&gt; convolution (sometimes called transpose convolution, inverse convolution)</a:t>
            </a:r>
          </a:p>
        </p:txBody>
      </p:sp>
    </p:spTree>
  </p:cSld>
  <p:clrMapOvr>
    <a:masterClrMapping/>
  </p:clrMapOvr>
  <p:transition spd="med"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" name="Decode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Decoders</a:t>
            </a:r>
          </a:p>
        </p:txBody>
      </p:sp>
      <p:pic>
        <p:nvPicPr>
          <p:cNvPr id="426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173" y="1525159"/>
            <a:ext cx="3239655" cy="380768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Regress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Regression</a:t>
            </a:r>
          </a:p>
        </p:txBody>
      </p:sp>
      <p:pic>
        <p:nvPicPr>
          <p:cNvPr id="429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3855" y="2014796"/>
            <a:ext cx="3619148" cy="2828409"/>
          </a:xfrm>
          <a:prstGeom prst="rect">
            <a:avLst/>
          </a:prstGeom>
          <a:ln w="12700">
            <a:miter lim="400000"/>
          </a:ln>
        </p:spPr>
      </p:pic>
      <p:pic>
        <p:nvPicPr>
          <p:cNvPr id="430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4816" y="2086106"/>
            <a:ext cx="3436654" cy="2685788"/>
          </a:xfrm>
          <a:prstGeom prst="rect">
            <a:avLst/>
          </a:prstGeom>
          <a:ln w="12700">
            <a:miter lim="400000"/>
          </a:ln>
        </p:spPr>
      </p:pic>
      <p:sp>
        <p:nvSpPr>
          <p:cNvPr id="431" name="Sometimes known as a U-net"/>
          <p:cNvSpPr txBox="1"/>
          <p:nvPr/>
        </p:nvSpPr>
        <p:spPr>
          <a:xfrm>
            <a:off x="1618183" y="5699053"/>
            <a:ext cx="3085781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Sometimes known as a U-net</a:t>
            </a:r>
          </a:p>
        </p:txBody>
      </p:sp>
      <p:sp>
        <p:nvSpPr>
          <p:cNvPr id="432" name="Skip connections"/>
          <p:cNvSpPr txBox="1"/>
          <p:nvPr/>
        </p:nvSpPr>
        <p:spPr>
          <a:xfrm>
            <a:off x="7280115" y="1789526"/>
            <a:ext cx="1816203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Skip connections</a:t>
            </a:r>
          </a:p>
        </p:txBody>
      </p:sp>
    </p:spTree>
  </p:cSld>
  <p:clrMapOvr>
    <a:masterClrMapping/>
  </p:clrMapOvr>
  <p:transition spd="med"/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" name="Regress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Regression</a:t>
            </a:r>
          </a:p>
        </p:txBody>
      </p:sp>
      <p:sp>
        <p:nvSpPr>
          <p:cNvPr id="435" name="Train with pairs (image, depth)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Train with pairs (image, depth)</a:t>
            </a:r>
          </a:p>
          <a:p>
            <a:pPr lvl="1"/>
            <a:r>
              <a:rPr dirty="0"/>
              <a:t>Loss</a:t>
            </a:r>
          </a:p>
          <a:p>
            <a:pPr lvl="2"/>
            <a:r>
              <a:rPr dirty="0"/>
              <a:t>Squared error +abs value of </a:t>
            </a:r>
            <a:r>
              <a:rPr dirty="0" err="1"/>
              <a:t>error+other</a:t>
            </a:r>
            <a:r>
              <a:rPr dirty="0"/>
              <a:t> terms as required</a:t>
            </a:r>
          </a:p>
          <a:p>
            <a:r>
              <a:rPr dirty="0"/>
              <a:t>Very powerful general recipe</a:t>
            </a:r>
          </a:p>
          <a:p>
            <a:pPr lvl="1"/>
            <a:r>
              <a:rPr dirty="0"/>
              <a:t>depth from image</a:t>
            </a:r>
          </a:p>
          <a:p>
            <a:pPr lvl="1"/>
            <a:r>
              <a:rPr dirty="0"/>
              <a:t>normal from image</a:t>
            </a:r>
          </a:p>
          <a:p>
            <a:pPr lvl="1"/>
            <a:r>
              <a:rPr dirty="0" err="1"/>
              <a:t>superresolution</a:t>
            </a:r>
            <a:endParaRPr dirty="0"/>
          </a:p>
          <a:p>
            <a:pPr lvl="1"/>
            <a:r>
              <a:rPr lang="en-US" dirty="0"/>
              <a:t>Semantic segmentation (classification-like, regression-like)</a:t>
            </a:r>
            <a:endParaRPr dirty="0"/>
          </a:p>
          <a:p>
            <a:r>
              <a:rPr dirty="0"/>
              <a:t>Variants</a:t>
            </a:r>
          </a:p>
          <a:p>
            <a:pPr lvl="1"/>
            <a:r>
              <a:rPr dirty="0"/>
              <a:t>more sophisticated encoder</a:t>
            </a:r>
          </a:p>
        </p:txBody>
      </p:sp>
    </p:spTree>
  </p:cSld>
  <p:clrMapOvr>
    <a:masterClrMapping/>
  </p:clrMapOvr>
  <p:transition spd="med"/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Depth SOTA (early 23)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Depth SOTA (early 23)</a:t>
            </a:r>
          </a:p>
        </p:txBody>
      </p:sp>
      <p:sp>
        <p:nvSpPr>
          <p:cNvPr id="177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  <p:pic>
        <p:nvPicPr>
          <p:cNvPr id="178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2473" y="1734549"/>
            <a:ext cx="7867055" cy="3705821"/>
          </a:xfrm>
          <a:prstGeom prst="rect">
            <a:avLst/>
          </a:prstGeom>
          <a:ln w="12700">
            <a:miter lim="400000"/>
          </a:ln>
        </p:spPr>
      </p:pic>
      <p:sp>
        <p:nvSpPr>
          <p:cNvPr id="179" name="https://paperswithcode.com/sota/monocular-depth-estimation-on-nyu-depth-v2"/>
          <p:cNvSpPr txBox="1"/>
          <p:nvPr/>
        </p:nvSpPr>
        <p:spPr>
          <a:xfrm>
            <a:off x="2581166" y="6349038"/>
            <a:ext cx="8061502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https://paperswithcode.com/sota/monocular-depth-estimation-on-nyu-depth-v2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5953BEB-378C-0BE2-FC23-8C89BC1DBF89}"/>
              </a:ext>
            </a:extLst>
          </p:cNvPr>
          <p:cNvSpPr txBox="1"/>
          <p:nvPr/>
        </p:nvSpPr>
        <p:spPr>
          <a:xfrm>
            <a:off x="609600" y="3352800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Better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755AB21A-A0F6-134C-EA22-879F3DFAC754}"/>
              </a:ext>
            </a:extLst>
          </p:cNvPr>
          <p:cNvCxnSpPr/>
          <p:nvPr/>
        </p:nvCxnSpPr>
        <p:spPr>
          <a:xfrm>
            <a:off x="1828800" y="2667000"/>
            <a:ext cx="0" cy="259080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46F24D63-E420-2718-D5E1-0804E375E715}"/>
              </a:ext>
            </a:extLst>
          </p:cNvPr>
          <p:cNvSpPr txBox="1"/>
          <p:nvPr/>
        </p:nvSpPr>
        <p:spPr>
          <a:xfrm>
            <a:off x="4648200" y="5440370"/>
            <a:ext cx="689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Time</a:t>
            </a:r>
          </a:p>
        </p:txBody>
      </p:sp>
    </p:spTree>
  </p:cSld>
  <p:clrMapOvr>
    <a:masterClrMapping/>
  </p:clrMapOvr>
  <p:transition spd="med"/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Normal SOTA (early 23)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Normal SOTA (early 23)</a:t>
            </a:r>
          </a:p>
        </p:txBody>
      </p:sp>
      <p:sp>
        <p:nvSpPr>
          <p:cNvPr id="186" name="https://paperswithcode.com/sota/surface-normals-estimation-on-nyu-depth-v2-1"/>
          <p:cNvSpPr txBox="1"/>
          <p:nvPr/>
        </p:nvSpPr>
        <p:spPr>
          <a:xfrm>
            <a:off x="2531565" y="6349038"/>
            <a:ext cx="8189742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https://paperswithcode.com/sota/surface-normals-estimation-on-nyu-depth-v2-1</a:t>
            </a:r>
          </a:p>
        </p:txBody>
      </p:sp>
      <p:pic>
        <p:nvPicPr>
          <p:cNvPr id="187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1599" y="1847201"/>
            <a:ext cx="8095387" cy="3611325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D31B6B2-96B0-E9AA-6BCE-C0A4625D9FAE}"/>
              </a:ext>
            </a:extLst>
          </p:cNvPr>
          <p:cNvSpPr txBox="1"/>
          <p:nvPr/>
        </p:nvSpPr>
        <p:spPr>
          <a:xfrm>
            <a:off x="609600" y="3352800"/>
            <a:ext cx="8002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Better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D8423585-1B97-759E-278D-8A0C2E47EC57}"/>
              </a:ext>
            </a:extLst>
          </p:cNvPr>
          <p:cNvCxnSpPr>
            <a:cxnSpLocks/>
          </p:cNvCxnSpPr>
          <p:nvPr/>
        </p:nvCxnSpPr>
        <p:spPr>
          <a:xfrm flipV="1">
            <a:off x="1828800" y="2133600"/>
            <a:ext cx="0" cy="304800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7C957F98-563A-75BB-45D3-945C48F52CC3}"/>
              </a:ext>
            </a:extLst>
          </p:cNvPr>
          <p:cNvSpPr txBox="1"/>
          <p:nvPr/>
        </p:nvSpPr>
        <p:spPr>
          <a:xfrm>
            <a:off x="4648200" y="5440370"/>
            <a:ext cx="689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Time</a:t>
            </a:r>
          </a:p>
        </p:txBody>
      </p:sp>
    </p:spTree>
  </p:cSld>
  <p:clrMapOvr>
    <a:masterClrMapping/>
  </p:clrMapOvr>
  <p:transition spd="med"/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host(s) at the part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Ghost(s) at the party</a:t>
            </a:r>
          </a:p>
        </p:txBody>
      </p:sp>
      <p:sp>
        <p:nvSpPr>
          <p:cNvPr id="190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91" name="Tremblay et al 20"/>
          <p:cNvSpPr txBox="1"/>
          <p:nvPr/>
        </p:nvSpPr>
        <p:spPr>
          <a:xfrm>
            <a:off x="1777428" y="6283790"/>
            <a:ext cx="1846083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Tremblay et al 20</a:t>
            </a:r>
          </a:p>
        </p:txBody>
      </p:sp>
      <p:pic>
        <p:nvPicPr>
          <p:cNvPr id="192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1429011"/>
            <a:ext cx="9144000" cy="399997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host(s) at the part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Ghost(s) at the party</a:t>
            </a:r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01" name="Tremblay et al 20"/>
          <p:cNvSpPr txBox="1"/>
          <p:nvPr/>
        </p:nvSpPr>
        <p:spPr>
          <a:xfrm>
            <a:off x="1777428" y="6283790"/>
            <a:ext cx="1846083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Tremblay et al 20</a:t>
            </a:r>
          </a:p>
        </p:txBody>
      </p:sp>
      <p:pic>
        <p:nvPicPr>
          <p:cNvPr id="202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1438835"/>
            <a:ext cx="9144000" cy="398033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" name="Equivariance problem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US" dirty="0"/>
              <a:t>Further spectral manifestations</a:t>
            </a:r>
            <a:endParaRPr dirty="0"/>
          </a:p>
        </p:txBody>
      </p:sp>
      <p:sp>
        <p:nvSpPr>
          <p:cNvPr id="449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450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7726" y="1143000"/>
            <a:ext cx="9276548" cy="50292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1900F-1F4C-1F39-1A52-D167F342C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And a scary movie…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DF49BC-4088-D1FD-0A25-233654774C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210542"/>
      </p:ext>
    </p:extLst>
  </p:cSld>
  <p:clrMapOvr>
    <a:masterClrMapping/>
  </p:clrMapOvr>
  <p:transition spd="med"/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Exampl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Examples</a:t>
            </a:r>
          </a:p>
        </p:txBody>
      </p:sp>
      <p:sp>
        <p:nvSpPr>
          <p:cNvPr id="438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439" name="mit_multi_illum.gif" descr="mit_multi_illum.gif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1618414" y="62112"/>
            <a:ext cx="2571751" cy="1714501"/>
          </a:xfrm>
          <a:prstGeom prst="rect">
            <a:avLst/>
          </a:prstGeom>
          <a:ln w="12700">
            <a:miter lim="400000"/>
          </a:ln>
        </p:spPr>
      </p:pic>
      <p:pic>
        <p:nvPicPr>
          <p:cNvPr id="440" name="omni_depth.gif" descr="omni_depth.gif"/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1623590" y="2688109"/>
            <a:ext cx="4134973" cy="4134973"/>
          </a:xfrm>
          <a:prstGeom prst="rect">
            <a:avLst/>
          </a:prstGeom>
          <a:ln w="12700">
            <a:miter lim="400000"/>
          </a:ln>
        </p:spPr>
      </p:pic>
      <p:pic>
        <p:nvPicPr>
          <p:cNvPr id="441" name="omni_normal.gif" descr="omni_normal.gif"/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481814" y="2688109"/>
            <a:ext cx="4134973" cy="4134973"/>
          </a:xfrm>
          <a:prstGeom prst="rect">
            <a:avLst/>
          </a:prstGeom>
          <a:ln w="12700">
            <a:miter lim="400000"/>
          </a:ln>
        </p:spPr>
      </p:pic>
      <p:sp>
        <p:nvSpPr>
          <p:cNvPr id="442" name="Depth (omnimap, current best depth est)"/>
          <p:cNvSpPr txBox="1"/>
          <p:nvPr/>
        </p:nvSpPr>
        <p:spPr>
          <a:xfrm>
            <a:off x="1919022" y="2116034"/>
            <a:ext cx="4214295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Depth (omnimap, current best depth est)</a:t>
            </a:r>
          </a:p>
        </p:txBody>
      </p:sp>
      <p:sp>
        <p:nvSpPr>
          <p:cNvPr id="443" name="Normal (omnimap, current best normal est)"/>
          <p:cNvSpPr txBox="1"/>
          <p:nvPr/>
        </p:nvSpPr>
        <p:spPr>
          <a:xfrm>
            <a:off x="6896366" y="2116034"/>
            <a:ext cx="4470776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Normal (omnimap, current best normal est)</a:t>
            </a:r>
          </a:p>
        </p:txBody>
      </p:sp>
    </p:spTree>
  </p:cSld>
  <p:clrMapOvr>
    <a:masterClrMapping/>
  </p:clrMapOvr>
  <p:transition spd="med"/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Simple Detection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Simple Detection</a:t>
            </a:r>
          </a:p>
        </p:txBody>
      </p:sp>
      <p:sp>
        <p:nvSpPr>
          <p:cNvPr id="183" name="D.A. Forsyth CS598 MAAV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D.A. Forsyth CS598 MAAV</a:t>
            </a:r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Classification vs detec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Classification vs detection</a:t>
            </a:r>
          </a:p>
        </p:txBody>
      </p:sp>
      <p:sp>
        <p:nvSpPr>
          <p:cNvPr id="186" name="Classification: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Classification:</a:t>
            </a:r>
          </a:p>
          <a:p>
            <a:pPr lvl="1"/>
            <a:r>
              <a:t>there is an X in this image</a:t>
            </a:r>
          </a:p>
          <a:p>
            <a:pPr lvl="2"/>
            <a:r>
              <a:t>what</a:t>
            </a:r>
          </a:p>
          <a:p>
            <a:r>
              <a:t>Detection:</a:t>
            </a:r>
          </a:p>
          <a:p>
            <a:pPr lvl="1"/>
            <a:r>
              <a:t>there is an X HERE in this image</a:t>
            </a:r>
          </a:p>
          <a:p>
            <a:pPr lvl="2"/>
            <a:r>
              <a:t>what AND where</a:t>
            </a:r>
          </a:p>
          <a:p>
            <a:endParaRPr/>
          </a:p>
          <a:p>
            <a:r>
              <a:t>Key issues</a:t>
            </a:r>
          </a:p>
          <a:p>
            <a:pPr lvl="1"/>
            <a:r>
              <a:t>how to specify where</a:t>
            </a:r>
          </a:p>
          <a:p>
            <a:pPr lvl="1"/>
            <a:r>
              <a:t>relationship between what and where</a:t>
            </a:r>
          </a:p>
          <a:p>
            <a:pPr lvl="2"/>
            <a:r>
              <a:t>efficiency, etc</a:t>
            </a:r>
          </a:p>
          <a:p>
            <a:pPr lvl="1"/>
            <a:r>
              <a:t>evaluation</a:t>
            </a:r>
          </a:p>
          <a:p>
            <a:pPr lvl="2"/>
            <a:r>
              <a:t>surprisingly fiddly</a:t>
            </a:r>
          </a:p>
        </p:txBody>
      </p:sp>
    </p:spTree>
  </p:cSld>
  <p:clrMapOvr>
    <a:masterClrMapping/>
  </p:clrMapOvr>
  <p:transition spd="med"/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Two thread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Two threads</a:t>
            </a:r>
          </a:p>
        </p:txBody>
      </p:sp>
      <p:sp>
        <p:nvSpPr>
          <p:cNvPr id="189" name="Localize then classify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Localize then classify</a:t>
            </a:r>
          </a:p>
          <a:p>
            <a:pPr lvl="1"/>
            <a:r>
              <a:t>find boxes that likely contain objects</a:t>
            </a:r>
          </a:p>
          <a:p>
            <a:pPr lvl="1"/>
            <a:r>
              <a:t>decide what is in the box</a:t>
            </a:r>
          </a:p>
          <a:p>
            <a:endParaRPr/>
          </a:p>
          <a:p>
            <a:r>
              <a:t>YOLO: Localize while classifying</a:t>
            </a:r>
          </a:p>
          <a:p>
            <a:pPr lvl="1"/>
            <a:r>
              <a:t>in parallel, score</a:t>
            </a:r>
          </a:p>
          <a:p>
            <a:pPr lvl="2"/>
            <a:r>
              <a:t>boxes for “goodness of box”</a:t>
            </a:r>
          </a:p>
          <a:p>
            <a:pPr lvl="2"/>
            <a:r>
              <a:t>boxes for “what is in it”</a:t>
            </a:r>
          </a:p>
          <a:p>
            <a:pPr lvl="1"/>
            <a:r>
              <a:t>combine</a:t>
            </a:r>
          </a:p>
        </p:txBody>
      </p:sp>
    </p:spTree>
  </p:cSld>
  <p:clrMapOvr>
    <a:masterClrMapping/>
  </p:clrMapOvr>
  <p:transition spd="med"/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Start simp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Start simple</a:t>
            </a:r>
          </a:p>
        </p:txBody>
      </p:sp>
      <p:sp>
        <p:nvSpPr>
          <p:cNvPr id="192" name="Where = axis aligned box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anchor="t"/>
          <a:lstStyle/>
          <a:p>
            <a:r>
              <a:t>Where = axis aligned box</a:t>
            </a:r>
          </a:p>
        </p:txBody>
      </p:sp>
      <p:pic>
        <p:nvPicPr>
          <p:cNvPr id="193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1200" y="1929205"/>
            <a:ext cx="8382444" cy="39662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Which window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Which window</a:t>
            </a:r>
          </a:p>
        </p:txBody>
      </p:sp>
      <p:sp>
        <p:nvSpPr>
          <p:cNvPr id="196" name="Astonishing fact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  <a:p>
            <a:endParaRPr/>
          </a:p>
          <a:p>
            <a:r>
              <a:t>Astonishing fact</a:t>
            </a:r>
          </a:p>
          <a:p>
            <a:pPr lvl="1"/>
            <a:r>
              <a:t>Easy to tell whether a region is likely to be an object</a:t>
            </a:r>
          </a:p>
          <a:p>
            <a:pPr lvl="2"/>
            <a:r>
              <a:t>even if you don’t know what object (Endres+Hoiem, 10; Uijlings et al 12)</a:t>
            </a:r>
          </a:p>
          <a:p>
            <a:pPr lvl="2"/>
            <a:r>
              <a:t>if it’s an object</a:t>
            </a:r>
          </a:p>
          <a:p>
            <a:pPr lvl="3"/>
            <a:r>
              <a:t>there’s contrast with surroundings in texture, etc</a:t>
            </a:r>
          </a:p>
          <a:p>
            <a:pPr lvl="2"/>
            <a:r>
              <a:t>if not</a:t>
            </a:r>
          </a:p>
          <a:p>
            <a:pPr lvl="3"/>
            <a:r>
              <a:t>often neighbor region is similar</a:t>
            </a:r>
          </a:p>
        </p:txBody>
      </p:sp>
    </p:spTree>
  </p:cSld>
  <p:clrMapOvr>
    <a:masterClrMapping/>
  </p:clrMapOvr>
  <p:transition spd="med"/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8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3892330"/>
            <a:ext cx="9144000" cy="30917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99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1838" y="-168381"/>
            <a:ext cx="6104568" cy="416975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eneral strateg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US" dirty="0"/>
              <a:t>Selective Search</a:t>
            </a:r>
            <a:endParaRPr dirty="0"/>
          </a:p>
        </p:txBody>
      </p:sp>
      <p:sp>
        <p:nvSpPr>
          <p:cNvPr id="202" name="Construct hierarchy of image region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r>
              <a:rPr dirty="0"/>
              <a:t>Construct hierarchy of image regions</a:t>
            </a:r>
          </a:p>
          <a:p>
            <a:pPr lvl="1"/>
            <a:r>
              <a:rPr dirty="0"/>
              <a:t>using a hierarchical </a:t>
            </a:r>
            <a:r>
              <a:rPr dirty="0" err="1"/>
              <a:t>segmenter</a:t>
            </a:r>
            <a:endParaRPr dirty="0"/>
          </a:p>
          <a:p>
            <a:r>
              <a:rPr dirty="0"/>
              <a:t>Rank regions using a learned score</a:t>
            </a:r>
          </a:p>
          <a:p>
            <a:r>
              <a:rPr dirty="0"/>
              <a:t>Make boxes out of high-ranking regions</a:t>
            </a:r>
          </a:p>
          <a:p>
            <a:endParaRPr dirty="0"/>
          </a:p>
          <a:p>
            <a:endParaRPr dirty="0"/>
          </a:p>
        </p:txBody>
      </p:sp>
    </p:spTree>
  </p:cSld>
  <p:clrMapOvr>
    <a:masterClrMapping/>
  </p:clrMapOvr>
  <p:transition spd="med"/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Selective search pipelin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Selective search pipeline</a:t>
            </a:r>
          </a:p>
        </p:txBody>
      </p:sp>
      <p:pic>
        <p:nvPicPr>
          <p:cNvPr id="205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2360476"/>
            <a:ext cx="9144000" cy="2815705"/>
          </a:xfrm>
          <a:prstGeom prst="rect">
            <a:avLst/>
          </a:prstGeom>
          <a:ln w="12700">
            <a:miter lim="400000"/>
          </a:ln>
        </p:spPr>
      </p:pic>
      <p:sp>
        <p:nvSpPr>
          <p:cNvPr id="206" name="Uijlings et al, 12"/>
          <p:cNvSpPr txBox="1"/>
          <p:nvPr/>
        </p:nvSpPr>
        <p:spPr>
          <a:xfrm>
            <a:off x="1655919" y="5634195"/>
            <a:ext cx="1700787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Uijlings et al, 12</a:t>
            </a:r>
          </a:p>
        </p:txBody>
      </p:sp>
    </p:spTree>
  </p:cSld>
  <p:clrMapOvr>
    <a:masterClrMapping/>
  </p:clrMapOvr>
  <p:transition spd="med"/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This sort of thing works well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This sort of thing works well</a:t>
            </a:r>
          </a:p>
        </p:txBody>
      </p:sp>
      <p:pic>
        <p:nvPicPr>
          <p:cNvPr id="209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8531" y="2210098"/>
            <a:ext cx="5625703" cy="361652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You need to search at multiple scal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You need to search at multiple scales</a:t>
            </a:r>
          </a:p>
        </p:txBody>
      </p:sp>
      <p:pic>
        <p:nvPicPr>
          <p:cNvPr id="212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1993709"/>
            <a:ext cx="9144000" cy="406716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Simplest detecto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Simplest detector</a:t>
            </a:r>
          </a:p>
        </p:txBody>
      </p:sp>
      <p:sp>
        <p:nvSpPr>
          <p:cNvPr id="215" name="Use selective search to propose box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Use selective search to propose boxes</a:t>
            </a:r>
          </a:p>
          <a:p>
            <a:r>
              <a:rPr dirty="0"/>
              <a:t>Check </a:t>
            </a:r>
            <a:r>
              <a:rPr lang="en-US" dirty="0"/>
              <a:t>boxes </a:t>
            </a:r>
            <a:r>
              <a:rPr dirty="0"/>
              <a:t>with classifier</a:t>
            </a:r>
          </a:p>
          <a:p>
            <a:endParaRPr dirty="0"/>
          </a:p>
          <a:p>
            <a:r>
              <a:rPr dirty="0"/>
              <a:t>BUT</a:t>
            </a:r>
          </a:p>
          <a:p>
            <a:pPr marL="932402" lvl="1" indent="-387710">
              <a:lnSpc>
                <a:spcPts val="2672"/>
              </a:lnSpc>
              <a:tabLst>
                <a:tab pos="1009019" algn="l"/>
              </a:tabLst>
              <a:defRPr sz="3200"/>
            </a:pPr>
            <a:r>
              <a:rPr dirty="0"/>
              <a:t>boxes likely overlap - non-maximum suppression</a:t>
            </a:r>
          </a:p>
          <a:p>
            <a:pPr marL="932402" lvl="1" indent="-387710">
              <a:lnSpc>
                <a:spcPts val="2672"/>
              </a:lnSpc>
              <a:tabLst>
                <a:tab pos="1009019" algn="l"/>
              </a:tabLst>
              <a:defRPr sz="3200"/>
            </a:pPr>
            <a:r>
              <a:rPr dirty="0"/>
              <a:t>boxes likely in poor location - bounding box regression</a:t>
            </a:r>
          </a:p>
        </p:txBody>
      </p:sp>
    </p:spTree>
  </p:cSld>
  <p:clrMapOvr>
    <a:masterClrMapping/>
  </p:clrMapOvr>
  <p:transition spd="med"/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4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6826" y="0"/>
            <a:ext cx="6778349" cy="6858000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481513486"/>
      </p:ext>
    </p:extLst>
  </p:cSld>
  <p:clrMapOvr>
    <a:masterClrMapping/>
  </p:clrMapOvr>
  <p:transition spd="med"/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Non maximum suppress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Non maximum suppression</a:t>
            </a:r>
          </a:p>
        </p:txBody>
      </p:sp>
      <p:pic>
        <p:nvPicPr>
          <p:cNvPr id="218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708" y="1828800"/>
            <a:ext cx="11301348" cy="40535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Bounding box regress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Bounding box regression</a:t>
            </a:r>
          </a:p>
        </p:txBody>
      </p:sp>
      <p:pic>
        <p:nvPicPr>
          <p:cNvPr id="221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00200"/>
            <a:ext cx="10911571" cy="2238673"/>
          </a:xfrm>
          <a:prstGeom prst="rect">
            <a:avLst/>
          </a:prstGeom>
          <a:ln w="12700">
            <a:miter lim="400000"/>
          </a:ln>
        </p:spPr>
      </p:pic>
      <p:pic>
        <p:nvPicPr>
          <p:cNvPr id="222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00" y="3838873"/>
            <a:ext cx="10909161" cy="111412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4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6826" y="0"/>
            <a:ext cx="6778349" cy="6858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6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222" y="1600200"/>
            <a:ext cx="11451555" cy="510406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Configuration spac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Configuration spaces</a:t>
            </a:r>
          </a:p>
        </p:txBody>
      </p:sp>
      <p:sp>
        <p:nvSpPr>
          <p:cNvPr id="229" name="You should think of a box as a point in a 4D spac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anchor="t"/>
          <a:lstStyle/>
          <a:p>
            <a:r>
              <a:t>You should think of a box as a point in a 4D space</a:t>
            </a:r>
          </a:p>
          <a:p>
            <a:pPr lvl="1"/>
            <a:r>
              <a:t>configuration space of the boxes</a:t>
            </a:r>
          </a:p>
          <a:p>
            <a:r>
              <a:t>Selective search is weird</a:t>
            </a:r>
          </a:p>
          <a:p>
            <a:pPr lvl="1"/>
            <a:r>
              <a:t>networks don’t do lists much</a:t>
            </a:r>
          </a:p>
          <a:p>
            <a:r>
              <a:t>Alternative</a:t>
            </a:r>
          </a:p>
          <a:p>
            <a:pPr lvl="1"/>
            <a:r>
              <a:t>sample the configuration space on some form of grid</a:t>
            </a:r>
          </a:p>
          <a:p>
            <a:pPr lvl="2"/>
            <a:r>
              <a:t>eg three aspect ratios, three scales, grid of locations</a:t>
            </a:r>
          </a:p>
          <a:p>
            <a:pPr lvl="2"/>
            <a:r>
              <a:t>important: many possible sampling schemes</a:t>
            </a:r>
          </a:p>
          <a:p>
            <a:pPr lvl="1"/>
            <a:r>
              <a:t>check each sample with rank score</a:t>
            </a:r>
          </a:p>
        </p:txBody>
      </p:sp>
      <p:pic>
        <p:nvPicPr>
          <p:cNvPr id="230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1016" y="4692551"/>
            <a:ext cx="2000250" cy="2044898"/>
          </a:xfrm>
          <a:prstGeom prst="rect">
            <a:avLst/>
          </a:prstGeom>
          <a:ln w="12700">
            <a:miter lim="400000"/>
          </a:ln>
        </p:spPr>
      </p:pic>
      <p:sp>
        <p:nvSpPr>
          <p:cNvPr id="231" name="Anchor boxes"/>
          <p:cNvSpPr txBox="1"/>
          <p:nvPr/>
        </p:nvSpPr>
        <p:spPr>
          <a:xfrm>
            <a:off x="7761526" y="4227768"/>
            <a:ext cx="1482778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Anchor boxes</a:t>
            </a:r>
          </a:p>
        </p:txBody>
      </p:sp>
    </p:spTree>
  </p:cSld>
  <p:clrMapOvr>
    <a:masterClrMapping/>
  </p:clrMapOvr>
  <p:transition spd="med"/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4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35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7800" y="111826"/>
            <a:ext cx="8915400" cy="667398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Evaluating detecto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Evaluating detectors</a:t>
            </a:r>
          </a:p>
        </p:txBody>
      </p:sp>
      <p:sp>
        <p:nvSpPr>
          <p:cNvPr id="300" name="Compare detected boxes w ground truth box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Compare detected boxes w ground truth boxes</a:t>
            </a:r>
          </a:p>
          <a:p>
            <a:r>
              <a:rPr dirty="0"/>
              <a:t>Favor</a:t>
            </a:r>
          </a:p>
          <a:p>
            <a:pPr lvl="1"/>
            <a:r>
              <a:rPr dirty="0"/>
              <a:t>right number of boxes with right label in right place</a:t>
            </a:r>
          </a:p>
          <a:p>
            <a:r>
              <a:rPr dirty="0"/>
              <a:t>Penalize</a:t>
            </a:r>
          </a:p>
          <a:p>
            <a:pPr lvl="1"/>
            <a:r>
              <a:rPr dirty="0"/>
              <a:t>awful lot of boxes</a:t>
            </a:r>
          </a:p>
          <a:p>
            <a:pPr lvl="1"/>
            <a:r>
              <a:rPr dirty="0"/>
              <a:t>multiple detections of the same thing</a:t>
            </a:r>
          </a:p>
        </p:txBody>
      </p:sp>
    </p:spTree>
    <p:extLst>
      <p:ext uri="{BB962C8B-B14F-4D97-AF65-F5344CB8AC3E}">
        <p14:creationId xmlns:p14="http://schemas.microsoft.com/office/powerpoint/2010/main" val="639371712"/>
      </p:ext>
    </p:extLst>
  </p:cSld>
  <p:clrMapOvr>
    <a:masterClrMapping/>
  </p:clrMapOvr>
  <p:transition spd="med"/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71DCB-DF36-508F-BF69-0859B53B3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Strategy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E9B169-A9B1-AED7-2F7A-70C28BB203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Strategy:</a:t>
            </a:r>
          </a:p>
          <a:p>
            <a:pPr lvl="1"/>
            <a:r>
              <a:rPr lang="en-US" dirty="0"/>
              <a:t>Detector makes a ranked list of boxes</a:t>
            </a:r>
          </a:p>
          <a:p>
            <a:pPr lvl="1"/>
            <a:r>
              <a:rPr lang="en-US" dirty="0"/>
              <a:t>GT is a list of boxes</a:t>
            </a:r>
          </a:p>
          <a:p>
            <a:pPr lvl="1"/>
            <a:r>
              <a:rPr lang="en-US" dirty="0"/>
              <a:t>Mark detector boxes with relevant/irrelevant</a:t>
            </a:r>
          </a:p>
          <a:p>
            <a:pPr lvl="1"/>
            <a:r>
              <a:rPr lang="en-US" dirty="0"/>
              <a:t>summarize lists</a:t>
            </a:r>
          </a:p>
          <a:p>
            <a:r>
              <a:rPr lang="en-US" dirty="0"/>
              <a:t>Marking boxes:</a:t>
            </a:r>
          </a:p>
          <a:p>
            <a:pPr lvl="1"/>
            <a:r>
              <a:rPr lang="en-US" dirty="0"/>
              <a:t>All are irrelevant, then</a:t>
            </a:r>
          </a:p>
          <a:p>
            <a:pPr lvl="1"/>
            <a:r>
              <a:rPr lang="en-US" dirty="0"/>
              <a:t>For each GT box:</a:t>
            </a:r>
          </a:p>
          <a:p>
            <a:pPr lvl="2"/>
            <a:r>
              <a:rPr lang="en-US" dirty="0"/>
              <a:t>Overlap measured as IOU (intersection over union)</a:t>
            </a:r>
          </a:p>
          <a:p>
            <a:pPr lvl="2"/>
            <a:r>
              <a:rPr lang="en-US" dirty="0"/>
              <a:t>Find highest ranking box with largest overlap</a:t>
            </a:r>
          </a:p>
          <a:p>
            <a:pPr marL="914400" lvl="2" indent="0">
              <a:buNone/>
            </a:pPr>
            <a:r>
              <a:rPr lang="en-US" dirty="0"/>
              <a:t>    – mark relevant if IOU&gt; threshold</a:t>
            </a:r>
          </a:p>
          <a:p>
            <a:endParaRPr lang="en-US" dirty="0"/>
          </a:p>
          <a:p>
            <a:r>
              <a:rPr lang="en-US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656865781"/>
      </p:ext>
    </p:extLst>
  </p:cSld>
  <p:clrMapOvr>
    <a:masterClrMapping/>
  </p:clrMapOvr>
  <p:transition spd="med"/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56247-F11E-5FE7-1E2F-4E6E6DC8A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Average precision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FBEF799-E685-64DB-32BF-F8664508F377}"/>
              </a:ext>
            </a:extLst>
          </p:cNvPr>
          <p:cNvCxnSpPr>
            <a:cxnSpLocks/>
          </p:cNvCxnSpPr>
          <p:nvPr/>
        </p:nvCxnSpPr>
        <p:spPr>
          <a:xfrm flipV="1">
            <a:off x="1752600" y="1524000"/>
            <a:ext cx="0" cy="358140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1D2F919-AF6B-A1E9-7C91-81324B2FF73E}"/>
              </a:ext>
            </a:extLst>
          </p:cNvPr>
          <p:cNvCxnSpPr/>
          <p:nvPr/>
        </p:nvCxnSpPr>
        <p:spPr>
          <a:xfrm>
            <a:off x="1066800" y="4676260"/>
            <a:ext cx="701040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Arc 8">
            <a:extLst>
              <a:ext uri="{FF2B5EF4-FFF2-40B4-BE49-F238E27FC236}">
                <a16:creationId xmlns:a16="http://schemas.microsoft.com/office/drawing/2014/main" id="{6BA90D81-1D52-6589-9A97-D3E941D60975}"/>
              </a:ext>
            </a:extLst>
          </p:cNvPr>
          <p:cNvSpPr/>
          <p:nvPr/>
        </p:nvSpPr>
        <p:spPr>
          <a:xfrm>
            <a:off x="-3657593" y="2514599"/>
            <a:ext cx="10744164" cy="4571975"/>
          </a:xfrm>
          <a:prstGeom prst="arc">
            <a:avLst>
              <a:gd name="adj1" fmla="val 16240052"/>
              <a:gd name="adj2" fmla="val 2153079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10FA58F-CD45-6300-6545-27C6B3877278}"/>
              </a:ext>
            </a:extLst>
          </p:cNvPr>
          <p:cNvSpPr txBox="1"/>
          <p:nvPr/>
        </p:nvSpPr>
        <p:spPr>
          <a:xfrm>
            <a:off x="3047612" y="4920734"/>
            <a:ext cx="80779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Recall =  (Number of relevant boxes marked)/(Total number of relevant boxes)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F9D5F59-7DA8-8261-6930-54231BB9A5D6}"/>
              </a:ext>
            </a:extLst>
          </p:cNvPr>
          <p:cNvSpPr txBox="1"/>
          <p:nvPr/>
        </p:nvSpPr>
        <p:spPr>
          <a:xfrm rot="16200000">
            <a:off x="-2943861" y="2991534"/>
            <a:ext cx="71096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Precision =</a:t>
            </a:r>
          </a:p>
          <a:p>
            <a:r>
              <a:rPr lang="en-US" dirty="0"/>
              <a:t> (number of relevant boxes marked)/(total number of boxes marked)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D77324-81F7-2D31-6E3E-F9F33DA8D960}"/>
              </a:ext>
            </a:extLst>
          </p:cNvPr>
          <p:cNvSpPr txBox="1"/>
          <p:nvPr/>
        </p:nvSpPr>
        <p:spPr>
          <a:xfrm>
            <a:off x="6858000" y="1524000"/>
            <a:ext cx="437812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Plot curve by computing recall, precision </a:t>
            </a:r>
          </a:p>
          <a:p>
            <a:r>
              <a:rPr lang="en-US" dirty="0"/>
              <a:t>Obtained by taking top k boxes in list for </a:t>
            </a:r>
          </a:p>
          <a:p>
            <a:r>
              <a:rPr lang="en-US" dirty="0"/>
              <a:t>Different values of k</a:t>
            </a:r>
          </a:p>
          <a:p>
            <a:endParaRPr lang="en-US" dirty="0"/>
          </a:p>
          <a:p>
            <a:r>
              <a:rPr lang="en-US" dirty="0"/>
              <a:t>Average precision is area under curve</a:t>
            </a:r>
          </a:p>
        </p:txBody>
      </p:sp>
    </p:spTree>
    <p:extLst>
      <p:ext uri="{BB962C8B-B14F-4D97-AF65-F5344CB8AC3E}">
        <p14:creationId xmlns:p14="http://schemas.microsoft.com/office/powerpoint/2010/main" val="3938400640"/>
      </p:ext>
    </p:extLst>
  </p:cSld>
  <p:clrMapOvr>
    <a:masterClrMapping/>
  </p:clrMapOvr>
  <p:transition spd="med"/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71DCB-DF36-508F-BF69-0859B53B3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Strategy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E9B169-A9B1-AED7-2F7A-70C28BB203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Strategy:</a:t>
            </a:r>
          </a:p>
          <a:p>
            <a:pPr lvl="1"/>
            <a:r>
              <a:rPr lang="en-US" dirty="0"/>
              <a:t>Detector makes a ranked list of boxes</a:t>
            </a:r>
          </a:p>
          <a:p>
            <a:pPr lvl="1"/>
            <a:r>
              <a:rPr lang="en-US" dirty="0"/>
              <a:t>GT is a list of boxes</a:t>
            </a:r>
          </a:p>
          <a:p>
            <a:pPr lvl="1"/>
            <a:r>
              <a:rPr lang="en-US" dirty="0"/>
              <a:t>Mark detector boxes with relevant/irrelevant</a:t>
            </a:r>
          </a:p>
          <a:p>
            <a:pPr lvl="1"/>
            <a:r>
              <a:rPr lang="en-US" dirty="0"/>
              <a:t>summarize lists</a:t>
            </a:r>
          </a:p>
          <a:p>
            <a:r>
              <a:rPr lang="en-US" dirty="0"/>
              <a:t>Summarize lists: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dirty="0"/>
              <a:t>Sort by box ranking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dirty="0"/>
              <a:t>Compute AP per class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dirty="0"/>
              <a:t>Compute average of AP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endParaRPr lang="en-US" dirty="0"/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dirty="0"/>
              <a:t>MAP at IOU 0.5  has been standard for a while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dirty="0"/>
              <a:t>Higher IOU’s are harder.</a:t>
            </a:r>
          </a:p>
          <a:p>
            <a:endParaRPr lang="en-US" dirty="0"/>
          </a:p>
          <a:p>
            <a:r>
              <a:rPr lang="en-US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582684"/>
      </p:ext>
    </p:extLst>
  </p:cSld>
  <p:clrMapOvr>
    <a:masterClrMapping/>
  </p:clrMapOvr>
  <p:transition spd="med"/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YOLO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YOLO</a:t>
            </a:r>
          </a:p>
        </p:txBody>
      </p:sp>
      <p:sp>
        <p:nvSpPr>
          <p:cNvPr id="238" name="YOLO v3 is about as fast and accurate as you can get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 dirty="0"/>
          </a:p>
          <a:p>
            <a:r>
              <a:rPr dirty="0"/>
              <a:t>YOLO v</a:t>
            </a:r>
            <a:r>
              <a:rPr lang="en-US" dirty="0"/>
              <a:t>8</a:t>
            </a:r>
            <a:r>
              <a:rPr dirty="0"/>
              <a:t> is about as fast and accurate as you can get</a:t>
            </a:r>
          </a:p>
          <a:p>
            <a:r>
              <a:rPr lang="en-US" dirty="0"/>
              <a:t>       </a:t>
            </a:r>
            <a:r>
              <a:rPr dirty="0"/>
              <a:t>link on webpage</a:t>
            </a:r>
            <a:endParaRPr lang="en-US" dirty="0"/>
          </a:p>
          <a:p>
            <a:endParaRPr dirty="0"/>
          </a:p>
          <a:p>
            <a:r>
              <a:rPr dirty="0"/>
              <a:t>key idea</a:t>
            </a:r>
          </a:p>
          <a:p>
            <a:pPr lvl="1"/>
            <a:r>
              <a:rPr dirty="0"/>
              <a:t>look at box scores, label values independently</a:t>
            </a:r>
          </a:p>
        </p:txBody>
      </p:sp>
    </p:spTree>
  </p:cSld>
  <p:clrMapOvr>
    <a:masterClrMapping/>
  </p:clrMapOvr>
  <p:transition spd="med"/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1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42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1586" y="151805"/>
            <a:ext cx="7768828" cy="65543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5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46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156" y="151805"/>
            <a:ext cx="8929688" cy="65543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9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50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9199" y="200918"/>
            <a:ext cx="8813602" cy="645616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53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54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6508" y="174129"/>
            <a:ext cx="9018984" cy="650974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57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58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4551" y="125016"/>
            <a:ext cx="8902898" cy="66079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61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62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9199" y="156270"/>
            <a:ext cx="8813602" cy="654546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65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66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2410" y="196453"/>
            <a:ext cx="8867180" cy="646509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69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70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2656" y="178594"/>
            <a:ext cx="7786688" cy="650081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73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74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9016" y="209848"/>
            <a:ext cx="8893969" cy="643830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77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78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2594" y="209848"/>
            <a:ext cx="8786813" cy="643830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81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82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3696" y="232172"/>
            <a:ext cx="8304609" cy="639365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85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86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1953" y="205383"/>
            <a:ext cx="7608094" cy="644723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89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90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756" y="103569"/>
            <a:ext cx="10405844" cy="667823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93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94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799" y="381000"/>
            <a:ext cx="10850879" cy="607892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79085-4EB6-2F95-EA24-BE0F17A44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Evaluation, YOLOv8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892F38-EC5C-F6C1-D9EF-6AE7D82EB9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61FEE3A5-84CF-0797-68FC-61E9B3867B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316" y="1304089"/>
            <a:ext cx="10048770" cy="4635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4191F89-72DD-C813-FB35-B5E5269B0BB0}"/>
              </a:ext>
            </a:extLst>
          </p:cNvPr>
          <p:cNvSpPr txBox="1"/>
          <p:nvPr/>
        </p:nvSpPr>
        <p:spPr>
          <a:xfrm>
            <a:off x="5715000" y="6329278"/>
            <a:ext cx="4057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github.com</a:t>
            </a:r>
            <a:r>
              <a:rPr lang="en-US" dirty="0"/>
              <a:t>/</a:t>
            </a:r>
            <a:r>
              <a:rPr lang="en-US" dirty="0" err="1"/>
              <a:t>ultralytics</a:t>
            </a:r>
            <a:r>
              <a:rPr lang="en-US" dirty="0"/>
              <a:t>/</a:t>
            </a:r>
            <a:r>
              <a:rPr lang="en-US" dirty="0" err="1"/>
              <a:t>ultralytics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9892035"/>
      </p:ext>
    </p:extLst>
  </p:cSld>
  <p:clrMapOvr>
    <a:masterClrMapping/>
  </p:clrMapOvr>
  <p:transition spd="med"/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E4210-0FFF-98B3-352A-FE4222AFF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YOLOv8 Tuning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76A940-52F5-D58E-1E4D-81651551D2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graph of different colored lines&#10;&#10;Description automatically generated with medium confidence">
            <a:extLst>
              <a:ext uri="{FF2B5EF4-FFF2-40B4-BE49-F238E27FC236}">
                <a16:creationId xmlns:a16="http://schemas.microsoft.com/office/drawing/2014/main" id="{487F7928-CF05-3417-F28D-820D362197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1447800"/>
            <a:ext cx="11379200" cy="426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456757"/>
      </p:ext>
    </p:extLst>
  </p:cSld>
  <p:clrMapOvr>
    <a:masterClrMapping/>
  </p:clrMapOvr>
  <p:transition spd="med"/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97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5684" y="1875235"/>
            <a:ext cx="7920633" cy="310753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SOA and variants: rough summar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SOA and variants: rough summary</a:t>
            </a:r>
          </a:p>
        </p:txBody>
      </p:sp>
      <p:sp>
        <p:nvSpPr>
          <p:cNvPr id="303" name="Very accurate detection for hundreds of categori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Very accurate detection for hundreds of categories </a:t>
            </a:r>
          </a:p>
          <a:p>
            <a:pPr lvl="1"/>
            <a:r>
              <a:t>with enough training data</a:t>
            </a:r>
          </a:p>
          <a:p>
            <a:pPr lvl="1"/>
            <a:r>
              <a:t>important variations in training data available</a:t>
            </a:r>
          </a:p>
          <a:p>
            <a:pPr lvl="2"/>
            <a:r>
              <a:t>you don’t have to put a box on everything</a:t>
            </a:r>
          </a:p>
          <a:p>
            <a:r>
              <a:t>YOLO allows a tradeoff between speed and accuracy</a:t>
            </a:r>
          </a:p>
          <a:p>
            <a:pPr lvl="1"/>
            <a:r>
              <a:t>and can be very fast</a:t>
            </a:r>
          </a:p>
          <a:p>
            <a:r>
              <a:t>Variants</a:t>
            </a:r>
          </a:p>
          <a:p>
            <a:pPr lvl="1"/>
            <a:r>
              <a:t>Localization more accurate than boxes</a:t>
            </a:r>
          </a:p>
          <a:p>
            <a:pPr lvl="1"/>
            <a:r>
              <a:t>Incorporate LIDAR, etc.</a:t>
            </a:r>
          </a:p>
          <a:p>
            <a:pPr lvl="1"/>
            <a:r>
              <a:t>Boxes in 3D rather than 2D</a:t>
            </a:r>
          </a:p>
          <a:p>
            <a:pPr lvl="1"/>
            <a:r>
              <a:t>Variant feature constructions are very important</a:t>
            </a:r>
          </a:p>
        </p:txBody>
      </p:sp>
    </p:spTree>
  </p:cSld>
  <p:clrMapOvr>
    <a:masterClrMapping/>
  </p:clrMapOvr>
  <p:transition spd="med"/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host(s) at the part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Ghost(s) at the party</a:t>
            </a:r>
          </a:p>
        </p:txBody>
      </p:sp>
      <p:sp>
        <p:nvSpPr>
          <p:cNvPr id="195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96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1363" y="1733855"/>
            <a:ext cx="9144001" cy="3390290"/>
          </a:xfrm>
          <a:prstGeom prst="rect">
            <a:avLst/>
          </a:prstGeom>
          <a:ln w="12700">
            <a:miter lim="400000"/>
          </a:ln>
        </p:spPr>
      </p:pic>
      <p:sp>
        <p:nvSpPr>
          <p:cNvPr id="197" name="Tremblay et al 20"/>
          <p:cNvSpPr txBox="1"/>
          <p:nvPr/>
        </p:nvSpPr>
        <p:spPr>
          <a:xfrm>
            <a:off x="1777428" y="6283790"/>
            <a:ext cx="1846083" cy="3491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r>
              <a:t>Tremblay et al 20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Blank Presentation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0000FF"/>
      </a:hlink>
      <a:folHlink>
        <a:srgbClr val="0000FF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48812</TotalTime>
  <Words>2042</Words>
  <Application>Microsoft Macintosh PowerPoint</Application>
  <PresentationFormat>Widescreen</PresentationFormat>
  <Paragraphs>450</Paragraphs>
  <Slides>119</Slides>
  <Notes>1</Notes>
  <HiddenSlides>4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119</vt:i4>
      </vt:variant>
    </vt:vector>
  </HeadingPairs>
  <TitlesOfParts>
    <vt:vector size="122" baseType="lpstr">
      <vt:lpstr>Arial</vt:lpstr>
      <vt:lpstr>Times New Roman</vt:lpstr>
      <vt:lpstr>Blank Presentation</vt:lpstr>
      <vt:lpstr>Recognition: Past, present, future?</vt:lpstr>
      <vt:lpstr>Last time: Overview of recognition</vt:lpstr>
      <vt:lpstr>Simple machinery</vt:lpstr>
      <vt:lpstr>Classification, Detection and Regression</vt:lpstr>
      <vt:lpstr>Image classification</vt:lpstr>
      <vt:lpstr>Key ideas</vt:lpstr>
      <vt:lpstr>Main Points</vt:lpstr>
      <vt:lpstr>Under the hood</vt:lpstr>
      <vt:lpstr>Olden days</vt:lpstr>
      <vt:lpstr>Multiclass logistic regression</vt:lpstr>
      <vt:lpstr>Multiclass logistic regression - II</vt:lpstr>
      <vt:lpstr>Multiclass logistic regression</vt:lpstr>
      <vt:lpstr>“Modernity”</vt:lpstr>
      <vt:lpstr>Making features using layers of functions</vt:lpstr>
      <vt:lpstr>Another view of multiclass logistic regression</vt:lpstr>
      <vt:lpstr>Making features using layers of functions</vt:lpstr>
      <vt:lpstr>Training: gradient descent</vt:lpstr>
      <vt:lpstr>Multiple feature constructing layers</vt:lpstr>
      <vt:lpstr>Making features using layers of functions</vt:lpstr>
      <vt:lpstr>What do we need to classify?</vt:lpstr>
      <vt:lpstr>PowerPoint Presentation</vt:lpstr>
      <vt:lpstr>Convolution</vt:lpstr>
      <vt:lpstr>PowerPoint Presentation</vt:lpstr>
      <vt:lpstr>Convolution</vt:lpstr>
      <vt:lpstr>PowerPoint Presentation</vt:lpstr>
      <vt:lpstr>The ReLU</vt:lpstr>
      <vt:lpstr>Basic pattern detector</vt:lpstr>
      <vt:lpstr>Generalizing convolution</vt:lpstr>
      <vt:lpstr>Patterns of patterns of patterns….</vt:lpstr>
      <vt:lpstr>Stride and redundancy</vt:lpstr>
      <vt:lpstr>Pooling</vt:lpstr>
      <vt:lpstr>PowerPoint Presentation</vt:lpstr>
      <vt:lpstr>PowerPoint Presentation</vt:lpstr>
      <vt:lpstr>Classification variants</vt:lpstr>
      <vt:lpstr>Situations</vt:lpstr>
      <vt:lpstr>Visual Question Answering</vt:lpstr>
      <vt:lpstr>doesn’t always work…</vt:lpstr>
      <vt:lpstr>Sentence generation</vt:lpstr>
      <vt:lpstr>doesn’t always work…</vt:lpstr>
      <vt:lpstr>Encoders</vt:lpstr>
      <vt:lpstr>A classifier</vt:lpstr>
      <vt:lpstr>Can train encoder *without labels*</vt:lpstr>
      <vt:lpstr>SOA - rough summary</vt:lpstr>
      <vt:lpstr>Open questions</vt:lpstr>
      <vt:lpstr>Exploiting registration and classification</vt:lpstr>
      <vt:lpstr>Road layout maps</vt:lpstr>
      <vt:lpstr>Partially supervised cues</vt:lpstr>
      <vt:lpstr>PowerPoint Presentation</vt:lpstr>
      <vt:lpstr>Partially supervised cues</vt:lpstr>
      <vt:lpstr>Labelling - 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At this point</vt:lpstr>
      <vt:lpstr>BIG GOOD QUESTIONS</vt:lpstr>
      <vt:lpstr>PowerPoint Presentation</vt:lpstr>
      <vt:lpstr>Imitation learning</vt:lpstr>
      <vt:lpstr>PowerPoint Presentation</vt:lpstr>
      <vt:lpstr>Regression</vt:lpstr>
      <vt:lpstr>Recall feature construction </vt:lpstr>
      <vt:lpstr>We could now predict an image by..</vt:lpstr>
      <vt:lpstr>Decoders</vt:lpstr>
      <vt:lpstr>Regression</vt:lpstr>
      <vt:lpstr>Regression</vt:lpstr>
      <vt:lpstr>Depth SOTA (early 23)</vt:lpstr>
      <vt:lpstr>Normal SOTA (early 23)</vt:lpstr>
      <vt:lpstr>Ghost(s) at the party</vt:lpstr>
      <vt:lpstr>Ghost(s) at the party</vt:lpstr>
      <vt:lpstr>Further spectral manifestations</vt:lpstr>
      <vt:lpstr>And a scary movie…</vt:lpstr>
      <vt:lpstr>Examples</vt:lpstr>
      <vt:lpstr>Simple Detection</vt:lpstr>
      <vt:lpstr>Classification vs detection</vt:lpstr>
      <vt:lpstr>Two threads</vt:lpstr>
      <vt:lpstr>Start simple</vt:lpstr>
      <vt:lpstr>Which window</vt:lpstr>
      <vt:lpstr>PowerPoint Presentation</vt:lpstr>
      <vt:lpstr>Selective Search</vt:lpstr>
      <vt:lpstr>Selective search pipeline</vt:lpstr>
      <vt:lpstr>This sort of thing works well</vt:lpstr>
      <vt:lpstr>You need to search at multiple scales</vt:lpstr>
      <vt:lpstr>Simplest detector</vt:lpstr>
      <vt:lpstr>PowerPoint Presentation</vt:lpstr>
      <vt:lpstr>Non maximum suppression</vt:lpstr>
      <vt:lpstr>Bounding box regression</vt:lpstr>
      <vt:lpstr>PowerPoint Presentation</vt:lpstr>
      <vt:lpstr>PowerPoint Presentation</vt:lpstr>
      <vt:lpstr>Configuration spaces</vt:lpstr>
      <vt:lpstr>PowerPoint Presentation</vt:lpstr>
      <vt:lpstr>Evaluating detectors</vt:lpstr>
      <vt:lpstr>Strategy</vt:lpstr>
      <vt:lpstr>Average precision</vt:lpstr>
      <vt:lpstr>Strategy</vt:lpstr>
      <vt:lpstr>YOLO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Evaluation, YOLOv8</vt:lpstr>
      <vt:lpstr>YOLOv8 Tuning</vt:lpstr>
      <vt:lpstr>PowerPoint Presentation</vt:lpstr>
      <vt:lpstr>SOA and variants: rough summary</vt:lpstr>
      <vt:lpstr>Ghost(s) at the party</vt:lpstr>
    </vt:vector>
  </TitlesOfParts>
  <Company>New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ICCV 2005 Beijing, Short Course, Oct 15</dc:title>
  <dc:creator>Rob Fergus</dc:creator>
  <cp:lastModifiedBy>Forsyth, David Alexander</cp:lastModifiedBy>
  <cp:revision>472</cp:revision>
  <cp:lastPrinted>2023-11-15T14:53:17Z</cp:lastPrinted>
  <dcterms:created xsi:type="dcterms:W3CDTF">2005-10-15T04:03:13Z</dcterms:created>
  <dcterms:modified xsi:type="dcterms:W3CDTF">2023-11-15T14:56:58Z</dcterms:modified>
</cp:coreProperties>
</file>