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923" r:id="rId2"/>
    <p:sldId id="898" r:id="rId3"/>
    <p:sldId id="892" r:id="rId4"/>
    <p:sldId id="883" r:id="rId5"/>
    <p:sldId id="658" r:id="rId6"/>
    <p:sldId id="924" r:id="rId7"/>
    <p:sldId id="870" r:id="rId8"/>
    <p:sldId id="876" r:id="rId9"/>
    <p:sldId id="871" r:id="rId10"/>
    <p:sldId id="872" r:id="rId11"/>
    <p:sldId id="873" r:id="rId12"/>
    <p:sldId id="874" r:id="rId13"/>
    <p:sldId id="877" r:id="rId14"/>
    <p:sldId id="878" r:id="rId15"/>
    <p:sldId id="875" r:id="rId16"/>
    <p:sldId id="925" r:id="rId17"/>
    <p:sldId id="926" r:id="rId18"/>
    <p:sldId id="761" r:id="rId19"/>
    <p:sldId id="932" r:id="rId20"/>
    <p:sldId id="751" r:id="rId21"/>
    <p:sldId id="747" r:id="rId22"/>
    <p:sldId id="879" r:id="rId23"/>
    <p:sldId id="933" r:id="rId24"/>
    <p:sldId id="836" r:id="rId25"/>
    <p:sldId id="891" r:id="rId26"/>
    <p:sldId id="835" r:id="rId27"/>
    <p:sldId id="769" r:id="rId28"/>
    <p:sldId id="719" r:id="rId29"/>
    <p:sldId id="649" r:id="rId30"/>
    <p:sldId id="650" r:id="rId31"/>
    <p:sldId id="651" r:id="rId32"/>
    <p:sldId id="652" r:id="rId33"/>
    <p:sldId id="653" r:id="rId34"/>
    <p:sldId id="654" r:id="rId35"/>
    <p:sldId id="655" r:id="rId36"/>
    <p:sldId id="888" r:id="rId37"/>
    <p:sldId id="657" r:id="rId38"/>
    <p:sldId id="771" r:id="rId39"/>
    <p:sldId id="952" r:id="rId40"/>
    <p:sldId id="942" r:id="rId41"/>
    <p:sldId id="647" r:id="rId42"/>
    <p:sldId id="943" r:id="rId43"/>
    <p:sldId id="720" r:id="rId44"/>
    <p:sldId id="950" r:id="rId45"/>
    <p:sldId id="951" r:id="rId46"/>
    <p:sldId id="630" r:id="rId47"/>
    <p:sldId id="945" r:id="rId48"/>
    <p:sldId id="944" r:id="rId49"/>
    <p:sldId id="946" r:id="rId50"/>
    <p:sldId id="956" r:id="rId51"/>
    <p:sldId id="957" r:id="rId52"/>
    <p:sldId id="948" r:id="rId53"/>
    <p:sldId id="947" r:id="rId54"/>
    <p:sldId id="953" r:id="rId55"/>
    <p:sldId id="949" r:id="rId56"/>
    <p:sldId id="954" r:id="rId57"/>
    <p:sldId id="955" r:id="rId58"/>
    <p:sldId id="927" r:id="rId59"/>
    <p:sldId id="937" r:id="rId60"/>
    <p:sldId id="935" r:id="rId61"/>
    <p:sldId id="936" r:id="rId62"/>
    <p:sldId id="934" r:id="rId63"/>
    <p:sldId id="938" r:id="rId64"/>
    <p:sldId id="939" r:id="rId65"/>
    <p:sldId id="940" r:id="rId66"/>
    <p:sldId id="941" r:id="rId67"/>
    <p:sldId id="958" r:id="rId68"/>
    <p:sldId id="960" r:id="rId69"/>
    <p:sldId id="959" r:id="rId70"/>
    <p:sldId id="961" r:id="rId71"/>
    <p:sldId id="962" r:id="rId72"/>
    <p:sldId id="963" r:id="rId73"/>
    <p:sldId id="964" r:id="rId74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352D"/>
    <a:srgbClr val="FF6257"/>
    <a:srgbClr val="FF7E79"/>
    <a:srgbClr val="F4D6B4"/>
    <a:srgbClr val="F9B594"/>
    <a:srgbClr val="F8BBC7"/>
    <a:srgbClr val="FFD579"/>
    <a:srgbClr val="FFFD7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 autoAdjust="0"/>
    <p:restoredTop sz="86170" autoAdjust="0"/>
  </p:normalViewPr>
  <p:slideViewPr>
    <p:cSldViewPr>
      <p:cViewPr varScale="1">
        <p:scale>
          <a:sx n="105" d="100"/>
          <a:sy n="105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5C01C-1CB6-4E24-B673-A9B261C69A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E197-1E59-4554-B51C-139CC15CC3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57BAF-40C5-4F6D-B7AD-A84951402FF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89A06-4210-4EF8-B6BA-B8CCBD034FF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74A4C-7474-4A24-A25E-032E352C84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ED238-3CCC-4ACB-A79B-BBF0AF1BC9E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0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56B9E-C641-4936-B037-9F4E38C727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A904C-4C98-4DB3-A348-610B09698E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4DD8-8E2E-4C3D-864E-9AE164B8A4B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12D0-296E-1A12-7256-EC8484E3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271DE4B-FB49-ABEE-B863-D62936151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3E8A4CE-EAA0-BFA4-0579-7EDEFB55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09CFB23-F34A-830B-022A-0CB3D6AB4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7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924F-F330-A1CA-44D2-28BB6D45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3382A7C-EB48-B17C-F405-F1581D25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50499D0-7051-775A-04AA-C21961469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830C734-1F9E-33FC-749C-D2080E978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f + a(f - f * g) = (1+a)f-af*g = f*((1+a)e-g)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9289A-B358-4758-89C2-48286B7256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9D2E5-CCFD-4DEF-B78D-91F3B8AB5E7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4A56-8C52-4C38-A647-E60A751F4B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38B59-D1D3-401C-A436-6F294FF8C7C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68283-B53C-4E51-8D87-FBC3E9FBA59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5.png"/><Relationship Id="rId20" Type="http://schemas.openxmlformats.org/officeDocument/2006/relationships/image" Target="../media/image26.png"/><Relationship Id="rId4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8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44.png"/><Relationship Id="rId20" Type="http://schemas.openxmlformats.org/officeDocument/2006/relationships/image" Target="../media/image26.png"/><Relationship Id="rId4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3.png"/><Relationship Id="rId20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9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2.png"/><Relationship Id="rId20" Type="http://schemas.openxmlformats.org/officeDocument/2006/relationships/image" Target="../media/image26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1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hyperlink" Target="https://web.eecs.umich.edu/~justincj/slides/eecs442/WI2021/442_WI2021_filtering.pdf" TargetMode="Externa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8.png"/><Relationship Id="rId48" Type="http://schemas.openxmlformats.org/officeDocument/2006/relationships/image" Target="../media/image43.png"/><Relationship Id="rId8" Type="http://schemas.openxmlformats.org/officeDocument/2006/relationships/image" Target="../media/image14.png"/><Relationship Id="rId51" Type="http://schemas.openxmlformats.org/officeDocument/2006/relationships/image" Target="../media/image4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1.png"/><Relationship Id="rId20" Type="http://schemas.openxmlformats.org/officeDocument/2006/relationships/image" Target="../media/image26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4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66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48.png"/><Relationship Id="rId53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52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67.png"/><Relationship Id="rId48" Type="http://schemas.openxmlformats.org/officeDocument/2006/relationships/image" Target="../media/image39.png"/><Relationship Id="rId56" Type="http://schemas.openxmlformats.org/officeDocument/2006/relationships/image" Target="../media/image510.png"/><Relationship Id="rId8" Type="http://schemas.openxmlformats.org/officeDocument/2006/relationships/image" Target="../media/image14.png"/><Relationship Id="rId51" Type="http://schemas.openxmlformats.org/officeDocument/2006/relationships/image" Target="../media/image42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63.png"/><Relationship Id="rId46" Type="http://schemas.openxmlformats.org/officeDocument/2006/relationships/hyperlink" Target="https://web.eecs.umich.edu/~justincj/slides/eecs442/WI2021/442_WI2021_filtering.pdf" TargetMode="External"/><Relationship Id="rId20" Type="http://schemas.openxmlformats.org/officeDocument/2006/relationships/image" Target="../media/image26.png"/><Relationship Id="rId41" Type="http://schemas.openxmlformats.org/officeDocument/2006/relationships/image" Target="../media/image55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60.png"/><Relationship Id="rId4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filtering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26" Type="http://schemas.openxmlformats.org/officeDocument/2006/relationships/image" Target="../media/image96.png"/><Relationship Id="rId3" Type="http://schemas.openxmlformats.org/officeDocument/2006/relationships/image" Target="../media/image88.png"/><Relationship Id="rId21" Type="http://schemas.openxmlformats.org/officeDocument/2006/relationships/hyperlink" Target="https://web.eecs.umich.edu/~justincj/slides/eecs442/WI2021/442_WI2021_filtering.pdf" TargetMode="External"/><Relationship Id="rId7" Type="http://schemas.openxmlformats.org/officeDocument/2006/relationships/image" Target="../media/image92.png"/><Relationship Id="rId25" Type="http://schemas.openxmlformats.org/officeDocument/2006/relationships/image" Target="../media/image95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20" Type="http://schemas.openxmlformats.org/officeDocument/2006/relationships/image" Target="../media/image104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24" Type="http://schemas.openxmlformats.org/officeDocument/2006/relationships/image" Target="../media/image910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900.png"/><Relationship Id="rId28" Type="http://schemas.openxmlformats.org/officeDocument/2006/relationships/image" Target="../media/image970.png"/><Relationship Id="rId19" Type="http://schemas.openxmlformats.org/officeDocument/2006/relationships/image" Target="../media/image94.png"/><Relationship Id="rId31" Type="http://schemas.openxmlformats.org/officeDocument/2006/relationships/image" Target="../media/image99.emf"/><Relationship Id="rId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97.png"/><Relationship Id="rId30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1.png"/><Relationship Id="rId16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0.emf"/><Relationship Id="rId10" Type="http://schemas.openxmlformats.org/officeDocument/2006/relationships/image" Target="../media/image110.png"/><Relationship Id="rId4" Type="http://schemas.openxmlformats.org/officeDocument/2006/relationships/image" Target="../media/image89.png"/><Relationship Id="rId9" Type="http://schemas.openxmlformats.org/officeDocument/2006/relationships/image" Target="../media/image109.png"/><Relationship Id="rId14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1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00.png"/><Relationship Id="rId7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1.png"/><Relationship Id="rId11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320.png"/><Relationship Id="rId10" Type="http://schemas.openxmlformats.org/officeDocument/2006/relationships/image" Target="../media/image149.png"/><Relationship Id="rId4" Type="http://schemas.openxmlformats.org/officeDocument/2006/relationships/image" Target="../media/image1310.png"/><Relationship Id="rId9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32.png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3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9.png"/><Relationship Id="rId11" Type="http://schemas.openxmlformats.org/officeDocument/2006/relationships/image" Target="../media/image1820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hyperlink" Target="https://web.eecs.umich.edu/~justincj/slides/eecs442/WI2021/442_WI2021_filtering.pdf" TargetMode="External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0.png"/><Relationship Id="rId38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9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3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  <a:blipFill>
                <a:blip r:embed="rId3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036C060-F396-4041-BF91-093DDE296089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3265B53-BE65-4B4D-8F2B-0082158659D4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7312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9"/>
              </a:rPr>
              <a:t>D. </a:t>
            </a:r>
            <a:r>
              <a:rPr lang="en-US" sz="1200" dirty="0" err="1">
                <a:hlinkClick r:id="rId39"/>
              </a:rPr>
              <a:t>Fouhey</a:t>
            </a:r>
            <a:r>
              <a:rPr lang="en-US" sz="1200" dirty="0">
                <a:hlinkClick r:id="rId39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C29EE35-CE70-844D-AD7B-1D63E1D6D085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6EC772C-F084-4B46-B28E-EC4A3811C0D7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3674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0"/>
              </a:rPr>
              <a:t>D. </a:t>
            </a:r>
            <a:r>
              <a:rPr lang="en-US" sz="1200" dirty="0" err="1">
                <a:hlinkClick r:id="rId40"/>
              </a:rPr>
              <a:t>Fouhey</a:t>
            </a:r>
            <a:r>
              <a:rPr lang="en-US" sz="1200" dirty="0">
                <a:hlinkClick r:id="rId40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4398E-B83D-6C42-9172-578DA0CE39A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F57F9D-0C1A-F846-8467-A221AB9D1B91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6373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1"/>
              </a:rPr>
              <a:t>D. </a:t>
            </a:r>
            <a:r>
              <a:rPr lang="en-US" sz="1200" dirty="0" err="1">
                <a:hlinkClick r:id="rId41"/>
              </a:rPr>
              <a:t>Fouhey</a:t>
            </a:r>
            <a:r>
              <a:rPr lang="en-US" sz="1200" dirty="0">
                <a:hlinkClick r:id="rId41"/>
              </a:rPr>
              <a:t> and J. Johnson</a:t>
            </a:r>
            <a:endParaRPr lang="en-US" sz="1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F4A0C3E-6751-FC4B-941C-2F75640D6263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E3924A7-9022-2049-A5ED-C46887E5FB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32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2"/>
              </a:rPr>
              <a:t>D. </a:t>
            </a:r>
            <a:r>
              <a:rPr lang="en-US" sz="1200" dirty="0" err="1">
                <a:hlinkClick r:id="rId42"/>
              </a:rPr>
              <a:t>Fouhey</a:t>
            </a:r>
            <a:r>
              <a:rPr lang="en-US" sz="1200" dirty="0">
                <a:hlinkClick r:id="rId42"/>
              </a:rPr>
              <a:t> and J. Johnson</a:t>
            </a:r>
            <a:endParaRPr lang="en-US" sz="12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EBDEE2-23BB-8141-93DF-62978FAD60F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3BB0141-987D-604E-859B-88349B75B13C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634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/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/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/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/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/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D41BA3A-FEE1-3D4D-B2D9-6739DD1C41D1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6"/>
              </a:rPr>
              <a:t>D. </a:t>
            </a:r>
            <a:r>
              <a:rPr lang="en-US" sz="1200" dirty="0" err="1">
                <a:hlinkClick r:id="rId46"/>
              </a:rPr>
              <a:t>Fouhey</a:t>
            </a:r>
            <a:r>
              <a:rPr lang="en-US" sz="1200" dirty="0">
                <a:hlinkClick r:id="rId46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88EDAE3-A727-094A-9CD9-4CC4AAB6C80C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6511391-BAA7-AC43-925D-0472D9EEAE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/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What filter values should we use to find the average in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window?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blipFill>
                <a:blip r:embed="rId56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CA72-FDD2-B5D4-B7F0-10BF5B0D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FAB6-33FA-E2F8-9B2A-8653C5A7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1D5C2-3F21-9A09-EAE5-D2700646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408"/>
            <a:ext cx="11571872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5CB6F-AAF8-1018-DF20-D7F60F0F7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6" y="4581144"/>
            <a:ext cx="1161393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B279-8121-257F-D74C-5479A8CB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FC82C-AE78-7FF0-1878-DF766BA6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0200"/>
            <a:ext cx="10882993" cy="39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Filtering vs. “convolution”</a:t>
            </a:r>
          </a:p>
        </p:txBody>
      </p:sp>
      <p:sp>
        <p:nvSpPr>
          <p:cNvPr id="20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1966914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 classical signal processing terminology, convolution is filtering with a </a:t>
            </a:r>
            <a:r>
              <a:rPr lang="en-US" i="1" dirty="0"/>
              <a:t>flipped</a:t>
            </a:r>
            <a:r>
              <a:rPr lang="en-US" dirty="0"/>
              <a:t> kernel, and filtering with an upright kernel is known as </a:t>
            </a:r>
            <a:r>
              <a:rPr lang="en-US" i="1" dirty="0"/>
              <a:t>cross-correlation</a:t>
            </a:r>
          </a:p>
          <a:p>
            <a:pPr lvl="1"/>
            <a:r>
              <a:rPr lang="en-US" sz="2400" dirty="0"/>
              <a:t>Check convention of filtering function you plan to use!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BD10C-429A-834F-A7E2-EE7B7988EA75}"/>
              </a:ext>
            </a:extLst>
          </p:cNvPr>
          <p:cNvSpPr txBox="1"/>
          <p:nvPr/>
        </p:nvSpPr>
        <p:spPr>
          <a:xfrm>
            <a:off x="1219200" y="3505200"/>
            <a:ext cx="4372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Filtering or “cross-correlation”</a:t>
            </a:r>
          </a:p>
          <a:p>
            <a:pPr algn="ctr"/>
            <a:r>
              <a:rPr lang="en-US" dirty="0"/>
              <a:t>(Kernel in original orientation)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4843B-EDE0-7340-9FF2-6B175BD4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3" y="4506416"/>
            <a:ext cx="1326668" cy="1326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10487-B70C-B64E-8EAB-0BA737BFAA7A}"/>
              </a:ext>
            </a:extLst>
          </p:cNvPr>
          <p:cNvSpPr txBox="1"/>
          <p:nvPr/>
        </p:nvSpPr>
        <p:spPr>
          <a:xfrm>
            <a:off x="6825400" y="3505200"/>
            <a:ext cx="45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“Convolution”</a:t>
            </a:r>
          </a:p>
          <a:p>
            <a:pPr algn="ctr"/>
            <a:r>
              <a:rPr lang="en-US" dirty="0"/>
              <a:t>(Kernel flipped in x and 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7D0333-8DC5-8442-BFE2-F44059D8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26266" y="4504270"/>
            <a:ext cx="1326668" cy="13266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1EDADC-6074-C14F-AEFA-24825631661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"/>
              </a:rPr>
              <a:t>D. </a:t>
            </a:r>
            <a:r>
              <a:rPr lang="en-US" sz="1200" dirty="0" err="1">
                <a:hlinkClick r:id="rId4"/>
              </a:rPr>
              <a:t>Fouhey</a:t>
            </a:r>
            <a:r>
              <a:rPr lang="en-US" sz="1200" dirty="0">
                <a:hlinkClick r:id="rId4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97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992C-74B3-3951-F6A9-F9CD9F2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44F6-43EF-4524-3541-1DF73395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5D06C-EE3F-55A7-1E36-12097665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131"/>
            <a:ext cx="10744200" cy="65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294DF-7E2C-A144-9DCC-0AC8EF03F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4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7848600" y="35052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4"/>
              <p:cNvSpPr>
                <a:spLocks noChangeArrowheads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Rectangle 5"/>
              <p:cNvSpPr>
                <a:spLocks noChangeArrowheads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9" name="Rectangle 8"/>
              <p:cNvSpPr>
                <a:spLocks noChangeArrowheads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9"/>
              <p:cNvSpPr>
                <a:spLocks noChangeArrowheads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1" name="Rectangle 10"/>
              <p:cNvSpPr>
                <a:spLocks noChangeArrowheads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2" name="Rectangle 13"/>
              <p:cNvSpPr>
                <a:spLocks noChangeArrowheads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Rectangle 14"/>
              <p:cNvSpPr>
                <a:spLocks noChangeArrowheads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4" name="Rectangle 15"/>
              <p:cNvSpPr>
                <a:spLocks noChangeArrowheads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5" name="Rectangle 16"/>
              <p:cNvSpPr>
                <a:spLocks noChangeArrowheads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5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6" name="Rectangle 17"/>
              <p:cNvSpPr>
                <a:spLocks noChangeArrowheads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6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7" name="Rectangle 19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2133600" y="38862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9" name="Rectangle 20"/>
              <p:cNvSpPr>
                <a:spLocks noChangeArrowheads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9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Rectangle 21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0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1" name="Rectangle 22"/>
              <p:cNvSpPr>
                <a:spLocks noChangeArrowheads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2" name="Rectangle 23"/>
              <p:cNvSpPr>
                <a:spLocks noChangeArrowheads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2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2022676" y="2755612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smaller than input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0C7C3EEE-C679-5A48-8A0E-E2809CC8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same size as input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7B81B4D9-8CA3-644B-8CDF-137F4D87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8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larger than input</a:t>
            </a:r>
          </a:p>
        </p:txBody>
      </p:sp>
    </p:spTree>
    <p:extLst>
      <p:ext uri="{BB962C8B-B14F-4D97-AF65-F5344CB8AC3E}">
        <p14:creationId xmlns:p14="http://schemas.microsoft.com/office/powerpoint/2010/main" val="31973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</p:txBody>
      </p:sp>
    </p:spTree>
    <p:extLst>
      <p:ext uri="{BB962C8B-B14F-4D97-AF65-F5344CB8AC3E}">
        <p14:creationId xmlns:p14="http://schemas.microsoft.com/office/powerpoint/2010/main" val="241901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  <a:p>
            <a:pPr lvl="1"/>
            <a:r>
              <a:rPr lang="en-US" sz="2400" dirty="0"/>
              <a:t>Zero pad (or clip filter) </a:t>
            </a:r>
          </a:p>
          <a:p>
            <a:pPr lvl="1"/>
            <a:r>
              <a:rPr lang="en-US" sz="2400" dirty="0"/>
              <a:t>Wrap around</a:t>
            </a:r>
          </a:p>
          <a:p>
            <a:pPr lvl="1"/>
            <a:r>
              <a:rPr lang="en-US" sz="2400" dirty="0"/>
              <a:t>Copy edge</a:t>
            </a:r>
          </a:p>
          <a:p>
            <a:pPr lvl="1"/>
            <a:r>
              <a:rPr lang="en-US" sz="2400" dirty="0"/>
              <a:t>Reflect across edge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07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645F-E0A5-9AFC-84A9-26500D59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016B-7E78-6DC6-7536-CBDDDF92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56E4B-013F-B698-A397-029ADC8C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39" y="0"/>
            <a:ext cx="775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67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673864-060F-4DE6-A6F6-5387EAE5C52F}"/>
              </a:ext>
            </a:extLst>
          </p:cNvPr>
          <p:cNvGrpSpPr/>
          <p:nvPr/>
        </p:nvGrpSpPr>
        <p:grpSpPr>
          <a:xfrm>
            <a:off x="5344655" y="3180607"/>
            <a:ext cx="4027945" cy="731520"/>
            <a:chOff x="3754659" y="3225091"/>
            <a:chExt cx="4027945" cy="731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0BC084-833A-424A-A70F-50C9A9F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606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C319C8-90FC-4D85-9BAF-1F837F1D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6982891" y="3375787"/>
              <a:ext cx="430129" cy="43012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/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/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05FE3-B42F-4161-9D13-E3C0E7353FBB}"/>
                </a:ext>
              </a:extLst>
            </p:cNvPr>
            <p:cNvSpPr txBox="1"/>
            <p:nvPr/>
          </p:nvSpPr>
          <p:spPr>
            <a:xfrm>
              <a:off x="7449006" y="3267686"/>
              <a:ext cx="333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483FEC-9A0E-4371-B995-B99F43D0F2A8}"/>
              </a:ext>
            </a:extLst>
          </p:cNvPr>
          <p:cNvGrpSpPr/>
          <p:nvPr/>
        </p:nvGrpSpPr>
        <p:grpSpPr>
          <a:xfrm>
            <a:off x="-21483" y="3172560"/>
            <a:ext cx="4550798" cy="731520"/>
            <a:chOff x="-502052" y="3205376"/>
            <a:chExt cx="4550798" cy="731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0FBF4-ABCF-4A13-8D26-AFBE7D12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2" y="3205376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463BAA-5210-43AC-AD4A-52CA4F9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E390B-EAEB-4E32-980D-E3418F71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/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7143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51C35-512C-490A-B62A-A6825405DC7B}"/>
                </a:ext>
              </a:extLst>
            </p:cNvPr>
            <p:cNvSpPr txBox="1"/>
            <p:nvPr/>
          </p:nvSpPr>
          <p:spPr>
            <a:xfrm>
              <a:off x="-502052" y="3267686"/>
              <a:ext cx="1472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/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56250" r="-5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/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4286" r="-571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4E6AF7-592E-4AC8-BB1E-4CA19983AB55}"/>
              </a:ext>
            </a:extLst>
          </p:cNvPr>
          <p:cNvGrpSpPr/>
          <p:nvPr/>
        </p:nvGrpSpPr>
        <p:grpSpPr>
          <a:xfrm>
            <a:off x="10271760" y="3180607"/>
            <a:ext cx="1463040" cy="731520"/>
            <a:chOff x="7259380" y="3225091"/>
            <a:chExt cx="1463040" cy="7315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98C8A-8022-4258-80B2-A8340A5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00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/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blipFill>
                  <a:blip r:embed="rId20"/>
                  <a:stretch>
                    <a:fillRect r="-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1"/>
              </a:rPr>
              <a:t>D. </a:t>
            </a:r>
            <a:r>
              <a:rPr lang="en-US" sz="1200" dirty="0" err="1">
                <a:hlinkClick r:id="rId21"/>
              </a:rPr>
              <a:t>Fouhey</a:t>
            </a:r>
            <a:r>
              <a:rPr lang="en-US" sz="1200" dirty="0">
                <a:hlinkClick r:id="rId21"/>
              </a:rPr>
              <a:t> and J. Johnson</a:t>
            </a:r>
            <a:endParaRPr lang="en-US" sz="1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8B1C49-0F8B-1243-96C4-8591432B5913}"/>
              </a:ext>
            </a:extLst>
          </p:cNvPr>
          <p:cNvGrpSpPr/>
          <p:nvPr/>
        </p:nvGrpSpPr>
        <p:grpSpPr>
          <a:xfrm>
            <a:off x="10287000" y="4909387"/>
            <a:ext cx="1417320" cy="731520"/>
            <a:chOff x="7603430" y="4909387"/>
            <a:chExt cx="141732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7C7FD-BEBC-3742-85A2-89EA09EF7F5B}"/>
                    </a:ext>
                  </a:extLst>
                </p:cNvPr>
                <p:cNvSpPr txBox="1"/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D6B874-0CE8-4519-81D7-37305EB38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DD8DF8-4CC4-1440-B7B7-11034693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230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31EFDF-7973-7D4A-9F35-C4FEC237EFEE}"/>
              </a:ext>
            </a:extLst>
          </p:cNvPr>
          <p:cNvGrpSpPr/>
          <p:nvPr/>
        </p:nvGrpSpPr>
        <p:grpSpPr>
          <a:xfrm>
            <a:off x="7315200" y="4909387"/>
            <a:ext cx="2819400" cy="731520"/>
            <a:chOff x="5304975" y="4909387"/>
            <a:chExt cx="281940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B36836-6318-7E49-A3DA-107463AA3E28}"/>
                    </a:ext>
                  </a:extLst>
                </p:cNvPr>
                <p:cNvSpPr txBox="1"/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AFB17C-4C60-49B3-98D3-66619F99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blipFill>
                  <a:blip r:embed="rId23"/>
                  <a:stretch>
                    <a:fillRect l="-3333" r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F2D3C4-FC0A-8642-9EFC-DD9C9AAD6EED}"/>
                </a:ext>
              </a:extLst>
            </p:cNvPr>
            <p:cNvGrpSpPr/>
            <p:nvPr/>
          </p:nvGrpSpPr>
          <p:grpSpPr>
            <a:xfrm>
              <a:off x="5953062" y="4909387"/>
              <a:ext cx="2171313" cy="731520"/>
              <a:chOff x="5953062" y="4909387"/>
              <a:chExt cx="2171313" cy="7315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3844220-E271-9C4A-A6A4-609C3FB4163C}"/>
                      </a:ext>
                    </a:extLst>
                  </p:cNvPr>
                  <p:cNvSpPr txBox="1"/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6D7AB73-B019-4B1A-ADFC-FF379E6B3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0256" r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75E931-E65E-694E-9013-EE3A2FB3F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062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77526A1-A3E3-D74B-A921-EC9D7572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2855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C4CE74-BA90-6E4B-B339-83C457E56DBF}"/>
              </a:ext>
            </a:extLst>
          </p:cNvPr>
          <p:cNvGrpSpPr/>
          <p:nvPr/>
        </p:nvGrpSpPr>
        <p:grpSpPr>
          <a:xfrm>
            <a:off x="381000" y="4909387"/>
            <a:ext cx="7012565" cy="731520"/>
            <a:chOff x="-990601" y="4909387"/>
            <a:chExt cx="7012565" cy="73152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1FCDA0-2D8E-7E4B-B3D7-864C8341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0030EA-E0B4-9A4C-94CE-5C8D5B6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CF6156-CBD7-9442-BD2A-F00EDE15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75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/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blipFill>
                  <a:blip r:embed="rId28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7C1851B-1531-B341-8273-ED142FE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7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0FA60F-3419-564C-8E40-BCBD554C8803}"/>
                </a:ext>
              </a:extLst>
            </p:cNvPr>
            <p:cNvSpPr txBox="1"/>
            <p:nvPr/>
          </p:nvSpPr>
          <p:spPr>
            <a:xfrm>
              <a:off x="-990601" y="4951982"/>
              <a:ext cx="1483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/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/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86B05B-FC21-C74D-A766-85F587E6CE16}"/>
                </a:ext>
              </a:extLst>
            </p:cNvPr>
            <p:cNvSpPr txBox="1"/>
            <p:nvPr/>
          </p:nvSpPr>
          <p:spPr>
            <a:xfrm>
              <a:off x="5638799" y="4951982"/>
              <a:ext cx="383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510D87-7A64-532B-B1B4-3B2EDB0E27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42154" y="3139230"/>
            <a:ext cx="899655" cy="837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0853-3E29-0BEB-798B-3AA15F0415E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28299" y="4809117"/>
            <a:ext cx="899655" cy="837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94F5C-3211-0821-3455-67C901EF62D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88296" y="4856342"/>
            <a:ext cx="899655" cy="83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1C292-3D36-230C-2981-AFF08A2DBE5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0800000">
            <a:off x="9350042" y="4886050"/>
            <a:ext cx="903195" cy="8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/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blipFill>
                <a:blip r:embed="rId4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C95989-2FF8-2245-97FD-DD86863D04FD}"/>
              </a:ext>
            </a:extLst>
          </p:cNvPr>
          <p:cNvSpPr txBox="1"/>
          <p:nvPr/>
        </p:nvSpPr>
        <p:spPr>
          <a:xfrm>
            <a:off x="5410200" y="270868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/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/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  <a:blipFill>
                <a:blip r:embed="rId6"/>
                <a:stretch>
                  <a:fillRect l="-117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7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E491-B4D8-471F-8B9A-DF121B56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Shift-invariance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03B1-03DF-4B6A-8A58-432D2DCB7D2D}"/>
              </a:ext>
            </a:extLst>
          </p:cNvPr>
          <p:cNvGrpSpPr/>
          <p:nvPr/>
        </p:nvGrpSpPr>
        <p:grpSpPr>
          <a:xfrm>
            <a:off x="1066800" y="2590800"/>
            <a:ext cx="6934200" cy="1600200"/>
            <a:chOff x="-559657" y="3093611"/>
            <a:chExt cx="6934200" cy="1600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BF4A73-5208-45DF-BEDD-835C2E54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3093611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1922F-339B-44CF-9DAF-EC03238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3093611"/>
              <a:ext cx="1600200" cy="160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F9CA3-5E1B-495C-A206-42BAEF6E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04962" y="361824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609174-3211-4BA8-9CC0-122C6B649C0D}"/>
                </a:ext>
              </a:extLst>
            </p:cNvPr>
            <p:cNvSpPr txBox="1"/>
            <p:nvPr/>
          </p:nvSpPr>
          <p:spPr>
            <a:xfrm>
              <a:off x="-559657" y="357054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/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/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3BF51-69A8-434D-ABE2-6D938CD1C4C0}"/>
              </a:ext>
            </a:extLst>
          </p:cNvPr>
          <p:cNvGrpSpPr/>
          <p:nvPr/>
        </p:nvGrpSpPr>
        <p:grpSpPr>
          <a:xfrm>
            <a:off x="1066800" y="5176876"/>
            <a:ext cx="6934200" cy="1600200"/>
            <a:chOff x="-559657" y="4967151"/>
            <a:chExt cx="69342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578A1E-11AB-42F6-84A5-90D27C0F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4967151"/>
              <a:ext cx="1600200" cy="1600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895C5-D879-45D3-82B7-2990EF1D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4967151"/>
              <a:ext cx="1600200" cy="16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1CEDC1-42A4-406B-BC37-F9803F9B934E}"/>
                </a:ext>
              </a:extLst>
            </p:cNvPr>
            <p:cNvSpPr txBox="1"/>
            <p:nvPr/>
          </p:nvSpPr>
          <p:spPr>
            <a:xfrm>
              <a:off x="-559657" y="544408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/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8696" r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4507D1-2AAE-409D-9841-1C95C38EF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22364" y="549178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/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28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/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/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  <a:blipFill>
                <a:blip r:embed="rId12"/>
                <a:stretch>
                  <a:fillRect l="-3200" r="-3200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/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  <a:blipFill>
                <a:blip r:embed="rId13"/>
                <a:stretch>
                  <a:fillRect l="-1786" r="-178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DA0F1D-C82D-E94E-A3FD-4757B3658086}"/>
              </a:ext>
            </a:extLst>
          </p:cNvPr>
          <p:cNvCxnSpPr>
            <a:cxnSpLocks/>
          </p:cNvCxnSpPr>
          <p:nvPr/>
        </p:nvCxnSpPr>
        <p:spPr bwMode="auto">
          <a:xfrm>
            <a:off x="3304157" y="3334435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81AAD8-8697-CF81-CD5A-5A09E5341C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393" y="2586859"/>
            <a:ext cx="1718734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E19BF-A786-AE16-145A-77D75142E9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2823" y="5172935"/>
            <a:ext cx="1675273" cy="155973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1BEDAE-F805-0F46-9F2B-D0E6CB48F10B}"/>
              </a:ext>
            </a:extLst>
          </p:cNvPr>
          <p:cNvCxnSpPr>
            <a:cxnSpLocks/>
          </p:cNvCxnSpPr>
          <p:nvPr/>
        </p:nvCxnSpPr>
        <p:spPr bwMode="auto">
          <a:xfrm>
            <a:off x="7126871" y="3334434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68E890-799A-9E4B-B664-FAB8F1774455}"/>
              </a:ext>
            </a:extLst>
          </p:cNvPr>
          <p:cNvSpPr txBox="1"/>
          <p:nvPr/>
        </p:nvSpPr>
        <p:spPr>
          <a:xfrm>
            <a:off x="38100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6"/>
              </a:rPr>
              <a:t>D. </a:t>
            </a:r>
            <a:r>
              <a:rPr lang="en-US" sz="1200" dirty="0" err="1">
                <a:hlinkClick r:id="rId16"/>
              </a:rPr>
              <a:t>Fouhey</a:t>
            </a:r>
            <a:r>
              <a:rPr lang="en-US" sz="1200" dirty="0">
                <a:hlinkClick r:id="rId1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6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b="1" dirty="0"/>
                  <a:t>Shift invariance:</a:t>
                </a:r>
                <a:r>
                  <a:rPr lang="en-US" dirty="0"/>
                  <a:t> same </a:t>
                </a:r>
                <a:br>
                  <a:rPr lang="en-US" dirty="0"/>
                </a:br>
                <a:r>
                  <a:rPr lang="en-US" dirty="0"/>
                  <a:t>behavior regardless of </a:t>
                </a:r>
                <a:br>
                  <a:rPr lang="en-US" dirty="0"/>
                </a:br>
                <a:r>
                  <a:rPr lang="en-US" dirty="0"/>
                  <a:t>pixel location: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 =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0000FF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b="1" dirty="0"/>
                  <a:t>Linearity:</a:t>
                </a:r>
                <a:r>
                  <a:rPr lang="en-US" dirty="0"/>
                  <a:t> 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i="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3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  <a:blipFill>
                <a:blip r:embed="rId3"/>
                <a:stretch>
                  <a:fillRect l="-184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Screen Shot 2018-01-31 at 10.32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7625544" y="914401"/>
            <a:ext cx="3151908" cy="2286000"/>
          </a:xfrm>
          <a:prstGeom prst="rect">
            <a:avLst/>
          </a:prstGeom>
        </p:spPr>
      </p:pic>
      <p:pic>
        <p:nvPicPr>
          <p:cNvPr id="6" name="Picture 5" descr="Screen Shot 2018-01-31 at 10.32.55 AM.png">
            <a:extLst>
              <a:ext uri="{FF2B5EF4-FFF2-40B4-BE49-F238E27FC236}">
                <a16:creationId xmlns:a16="http://schemas.microsoft.com/office/drawing/2014/main" id="{202A9DBE-190B-9B49-8E29-130905CE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9"/>
          <a:stretch/>
        </p:blipFill>
        <p:spPr>
          <a:xfrm>
            <a:off x="7625544" y="3886200"/>
            <a:ext cx="315190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5D6E7-FB44-304C-98E9-1513E9F83613}"/>
              </a:ext>
            </a:extLst>
          </p:cNvPr>
          <p:cNvSpPr/>
          <p:nvPr/>
        </p:nvSpPr>
        <p:spPr>
          <a:xfrm>
            <a:off x="457200" y="5542745"/>
            <a:ext cx="10320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Any linear shift-invariant operator can be represented as a convolution!</a:t>
            </a:r>
          </a:p>
        </p:txBody>
      </p:sp>
    </p:spTree>
    <p:extLst>
      <p:ext uri="{BB962C8B-B14F-4D97-AF65-F5344CB8AC3E}">
        <p14:creationId xmlns:p14="http://schemas.microsoft.com/office/powerpoint/2010/main" val="3440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7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Commutativity: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i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For infinite signals, no difference between filter and signal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Associativity: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Convolving several filters one after another is equivalent to convolving with one combined filter: </a:t>
                </a: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400" i="1" baseline="-25000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baseline="-2500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 (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Identity: for </a:t>
                </a:r>
                <a:r>
                  <a:rPr lang="en-US" i="1" dirty="0"/>
                  <a:t>unit impulse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7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639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639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 Box 25"/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D4A1-31B8-3F41-A31A-1C7DBF96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23C3C-180D-964C-8FF8-735F41C3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different kinds of image transformations?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Range transformations or point processing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warping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27709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696200" y="4724401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</a:rPr>
              <a:t>Filtered </a:t>
            </a:r>
          </a:p>
          <a:p>
            <a:pPr algn="ctr"/>
            <a:r>
              <a:rPr lang="en-US" dirty="0">
                <a:latin typeface="+mn-lt"/>
              </a:rPr>
              <a:t>(no change)</a:t>
            </a:r>
          </a:p>
        </p:txBody>
      </p:sp>
      <p:pic>
        <p:nvPicPr>
          <p:cNvPr id="174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F0184E23-26B9-034E-9859-5F9348B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724401"/>
            <a:ext cx="244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One surrounded by zeros is the </a:t>
            </a:r>
            <a:r>
              <a:rPr lang="en-US" i="1" dirty="0">
                <a:latin typeface="+mn-lt"/>
              </a:rPr>
              <a:t>identity filter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7585D63-87EE-2947-BCDB-97B843D3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843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8438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05A1964C-B91A-C84D-AAFA-8F7B0F44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947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946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pic>
        <p:nvPicPr>
          <p:cNvPr id="19462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8042989" y="4724401"/>
            <a:ext cx="1863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Shifted </a:t>
            </a:r>
            <a:r>
              <a:rPr lang="en-US" i="1" dirty="0">
                <a:latin typeface="+mn-lt"/>
              </a:rPr>
              <a:t>left</a:t>
            </a:r>
          </a:p>
          <a:p>
            <a:pPr algn="ctr"/>
            <a:r>
              <a:rPr lang="en-US" dirty="0">
                <a:latin typeface="+mn-lt"/>
              </a:rPr>
              <a:t>By one pixel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3CB0DDA-0422-484B-8DEE-5BCEB4CD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0488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0490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1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2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3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4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5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6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7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8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9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0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1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2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3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4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5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6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0489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5">
            <a:extLst>
              <a:ext uri="{FF2B5EF4-FFF2-40B4-BE49-F238E27FC236}">
                <a16:creationId xmlns:a16="http://schemas.microsoft.com/office/drawing/2014/main" id="{169A65F7-4236-D841-B6C5-A18E857DF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15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15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Text Box 26"/>
          <p:cNvSpPr txBox="1">
            <a:spLocks noChangeArrowheads="1"/>
          </p:cNvSpPr>
          <p:nvPr/>
        </p:nvSpPr>
        <p:spPr bwMode="auto">
          <a:xfrm>
            <a:off x="8104648" y="4800601"/>
            <a:ext cx="172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Blur (with a</a:t>
            </a:r>
          </a:p>
          <a:p>
            <a:pPr algn="ctr"/>
            <a:r>
              <a:rPr lang="en-US" dirty="0">
                <a:latin typeface="+mn-lt"/>
              </a:rPr>
              <a:t>box filter)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2A0BC4DC-02F2-D24A-874B-F7A2DD19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22536" name="Text Box 44"/>
          <p:cNvSpPr txBox="1">
            <a:spLocks noChangeArrowheads="1"/>
          </p:cNvSpPr>
          <p:nvPr/>
        </p:nvSpPr>
        <p:spPr bwMode="auto">
          <a:xfrm>
            <a:off x="949325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5671D839-0704-E54A-8C48-4659D69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pic>
        <p:nvPicPr>
          <p:cNvPr id="49" name="Picture 45">
            <a:extLst>
              <a:ext uri="{FF2B5EF4-FFF2-40B4-BE49-F238E27FC236}">
                <a16:creationId xmlns:a16="http://schemas.microsoft.com/office/drawing/2014/main" id="{53138DB7-F3ED-3C4B-B889-688B9DE5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1100" y="2668274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4">
            <a:extLst>
              <a:ext uri="{FF2B5EF4-FFF2-40B4-BE49-F238E27FC236}">
                <a16:creationId xmlns:a16="http://schemas.microsoft.com/office/drawing/2014/main" id="{D73F660B-EB8E-2F41-9CAC-50D9BE05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024" y="4191000"/>
            <a:ext cx="3702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Sharpening filter: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Accentuates differences with local average</a:t>
            </a:r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A671D3B4-A983-D747-886B-D51BFC33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5420768"/>
            <a:ext cx="376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(Note that filter sums to 1)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BF170AA-0FA8-C04C-9BD4-90D722B8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712D01B5-132B-E044-BDD4-69C6E756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908" y="4689474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</p:spTree>
    <p:extLst>
      <p:ext uri="{BB962C8B-B14F-4D97-AF65-F5344CB8AC3E}">
        <p14:creationId xmlns:p14="http://schemas.microsoft.com/office/powerpoint/2010/main" val="23750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2286001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Sharpening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6094F3A-377E-2548-A662-418F477A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BE001D3-63EC-9148-A14E-3A25E330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16E2C1-2452-9149-8C6C-691F0DD66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D46E8AFF-3EA4-D041-A137-01BA4D210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5B85FEEE-69CE-8743-A317-727D1C7AF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A1ECB2E1-C3F5-B04B-A832-B2C3E4F9A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DD554F9-1A9F-C748-B9BB-8B6F8190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D41EE4BF-00B8-AB41-BF79-2EF15750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8EEE51DF-7A9D-4349-97BA-B0C8469D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A7C897E5-AB6A-0A47-8C18-446289B4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F2243664-28B5-C343-A227-DA0FEC07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4DF6EFD5-6735-E749-96CF-7C9CFEF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87642680-2D41-814A-91AC-E579C7CE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1C9B198C-770B-014E-A3AC-71A4FA3A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0F2153-127B-6046-B6E7-443801832E23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4495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E888-3122-672A-92FF-9EC886B1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with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C54C-DBB2-9DAF-221C-886EC61FA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filtering and its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Gaussian filters and their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Nonlinear filtering: Median filtering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 filtering application: </a:t>
            </a:r>
            <a:r>
              <a:rPr lang="en-US"/>
              <a:t>Hybrid images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E50-E365-D98D-0A45-7283FA4E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33D3-55E0-A9CA-9F51-87287DC0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</a:t>
            </a:r>
          </a:p>
        </p:txBody>
      </p:sp>
    </p:spTree>
    <p:extLst>
      <p:ext uri="{BB962C8B-B14F-4D97-AF65-F5344CB8AC3E}">
        <p14:creationId xmlns:p14="http://schemas.microsoft.com/office/powerpoint/2010/main" val="392644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26720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0446543" y="6553200"/>
            <a:ext cx="166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6494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54BE1C-C94B-25DE-F506-67BAA126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4DDC-BC1B-1F69-F195-6538E382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45D1-0A03-455E-D78C-061FE5F53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the closer the neighbor the more alike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  Weighting the neighbors so nearby neighbors get heavier weights is a good move.</a:t>
            </a:r>
          </a:p>
        </p:txBody>
      </p:sp>
    </p:spTree>
    <p:extLst>
      <p:ext uri="{BB962C8B-B14F-4D97-AF65-F5344CB8AC3E}">
        <p14:creationId xmlns:p14="http://schemas.microsoft.com/office/powerpoint/2010/main" val="140050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  <a:p>
            <a:pPr lvl="1"/>
            <a:r>
              <a:rPr lang="en-US" sz="2400" dirty="0"/>
              <a:t>To eliminate edge effects, weight contribution of neighborhood pixels according to their closeness to the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45AAC-2FCD-AF4A-A859-5DB753E3292D}"/>
              </a:ext>
            </a:extLst>
          </p:cNvPr>
          <p:cNvGrpSpPr/>
          <p:nvPr/>
        </p:nvGrpSpPr>
        <p:grpSpPr>
          <a:xfrm>
            <a:off x="2599214" y="3751421"/>
            <a:ext cx="7106587" cy="1828800"/>
            <a:chOff x="1075213" y="3048000"/>
            <a:chExt cx="7106587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/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blipFill>
                  <a:blip r:embed="rId3"/>
                  <a:stretch>
                    <a:fillRect l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86C6-7314-8C45-AF06-2D04AE9C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000" y="3048000"/>
              <a:ext cx="1828800" cy="18288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CDF8F1-626C-D241-A5C5-903553F9853B}"/>
              </a:ext>
            </a:extLst>
          </p:cNvPr>
          <p:cNvSpPr txBox="1"/>
          <p:nvPr/>
        </p:nvSpPr>
        <p:spPr>
          <a:xfrm>
            <a:off x="1066800" y="284422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“proportional to”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(renormalize values to sum to 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C0E54-A8CD-5549-98CD-4988D4A5E58C}"/>
              </a:ext>
            </a:extLst>
          </p:cNvPr>
          <p:cNvCxnSpPr>
            <a:cxnSpLocks/>
          </p:cNvCxnSpPr>
          <p:nvPr/>
        </p:nvCxnSpPr>
        <p:spPr>
          <a:xfrm>
            <a:off x="4191000" y="3751421"/>
            <a:ext cx="0" cy="66465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4DB-224B-1F42-B98B-AEFE6CE439AD}"/>
              </a:ext>
            </a:extLst>
          </p:cNvPr>
          <p:cNvSpPr txBox="1"/>
          <p:nvPr/>
        </p:nvSpPr>
        <p:spPr>
          <a:xfrm>
            <a:off x="3276600" y="59508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standard deviation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(determines size of “blob”)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0E2728-B52C-7D4D-9FFD-C58E5880B17B}"/>
              </a:ext>
            </a:extLst>
          </p:cNvPr>
          <p:cNvCxnSpPr>
            <a:cxnSpLocks/>
          </p:cNvCxnSpPr>
          <p:nvPr/>
        </p:nvCxnSpPr>
        <p:spPr>
          <a:xfrm flipV="1">
            <a:off x="6400800" y="5224051"/>
            <a:ext cx="0" cy="73913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7C5087-CD43-9147-AEDE-CC7C3CA7BA85}"/>
              </a:ext>
            </a:extLst>
          </p:cNvPr>
          <p:cNvSpPr txBox="1"/>
          <p:nvPr/>
        </p:nvSpPr>
        <p:spPr>
          <a:xfrm>
            <a:off x="7752846" y="319593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75B61-9C52-F844-A2DA-8A424E5B7BD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78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D60295-4E69-021D-44CE-D8BD8AB6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8AAD-D660-0094-D29A-483C67B5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3A62-497B-8399-9E14-08E1CA4E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1" y="2599284"/>
            <a:ext cx="2078181" cy="207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D068C-57F5-0902-5021-CFB109135B3A}"/>
                  </a:ext>
                </a:extLst>
              </p:cNvPr>
              <p:cNvSpPr txBox="1"/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B61EB-69FA-393D-13B7-2E089C6A86AF}"/>
                  </a:ext>
                </a:extLst>
              </p:cNvPr>
              <p:cNvSpPr txBox="1"/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6EB7-61AD-DCEF-B8A7-9951173A61AC}"/>
                  </a:ext>
                </a:extLst>
              </p:cNvPr>
              <p:cNvSpPr txBox="1"/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76FA6-5C24-8141-DB97-4EA54EE0C529}"/>
                  </a:ext>
                </a:extLst>
              </p:cNvPr>
              <p:cNvSpPr txBox="1"/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24D377C-6470-507B-37F7-7ED2AE711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77" y="2599281"/>
            <a:ext cx="2078183" cy="2078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D32996-2DCB-3D20-5007-646E9C06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7" y="2599282"/>
            <a:ext cx="2078182" cy="2078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2214EC-89B1-CE5E-A083-1FD415864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8" y="2599283"/>
            <a:ext cx="2078182" cy="2078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9BB253-F9A7-A711-0EFD-872740B8222B}"/>
                  </a:ext>
                </a:extLst>
              </p:cNvPr>
              <p:cNvSpPr txBox="1"/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size: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blipFill>
                <a:blip r:embed="rId10"/>
                <a:stretch>
                  <a:fillRect l="-3271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DBE4EC-5F5B-068C-41EC-738E85C3E33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1"/>
              </a:rPr>
              <a:t>D. </a:t>
            </a:r>
            <a:r>
              <a:rPr lang="en-US" sz="1200" dirty="0" err="1">
                <a:hlinkClick r:id="rId11"/>
              </a:rPr>
              <a:t>Fouhey</a:t>
            </a:r>
            <a:r>
              <a:rPr lang="en-US" sz="1200" dirty="0">
                <a:hlinkClick r:id="rId11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624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9D8170-F21E-01B5-27C0-9803939E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F848-F7BD-A433-6C12-1B5319E4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filter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E78A6A-7600-802D-9741-E6BD57861D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Rule of thumb: set filter width to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l-G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(captures 99.7% of the energy)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59B408-34BA-65FF-3497-D3B6B66C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2" y="3752693"/>
            <a:ext cx="1511405" cy="151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C8D478-AE39-5EC5-4EBF-4FC3C0C2C382}"/>
                  </a:ext>
                </a:extLst>
              </p:cNvPr>
              <p:cNvSpPr txBox="1"/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FD6538-1489-4A48-1F97-7B05A6555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3" y="2996990"/>
            <a:ext cx="3022810" cy="30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BA2ADC-1F3F-0ECA-A35D-082850CDA808}"/>
                  </a:ext>
                </a:extLst>
              </p:cNvPr>
              <p:cNvSpPr txBox="1"/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450085-CC88-05F4-F962-89F66A02E684}"/>
              </a:ext>
            </a:extLst>
          </p:cNvPr>
          <p:cNvSpPr txBox="1"/>
          <p:nvPr/>
        </p:nvSpPr>
        <p:spPr>
          <a:xfrm>
            <a:off x="2990926" y="6027578"/>
            <a:ext cx="180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 small!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E2F17-EA3F-D31E-DFF2-E719C2A82D27}"/>
              </a:ext>
            </a:extLst>
          </p:cNvPr>
          <p:cNvSpPr txBox="1"/>
          <p:nvPr/>
        </p:nvSpPr>
        <p:spPr>
          <a:xfrm>
            <a:off x="5822663" y="6027578"/>
            <a:ext cx="415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bit small (might be OK)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B35F9-8F0D-2A9B-B38A-799F6106DE8A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vs. box filtering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819400" y="914400"/>
          <a:ext cx="6324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8571" imgH="3572374" progId="">
                  <p:embed/>
                </p:oleObj>
              </mc:Choice>
              <mc:Fallback>
                <p:oleObj name="Photo Editor Photo" r:id="rId3" imgW="3828571" imgH="3572374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63246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79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97C7-2070-A9D7-00AB-A8ADEF9F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4A73-E50B-DE9B-650A-A63B8B18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A3C44-9AD9-7A8B-FCBF-BB1B87B8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11824516" cy="2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1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1DD1-19DA-D03D-6B83-9DD6E3C6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56C3-24D2-FF84-56F0-3A17C74C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49D81-A83A-AD2D-87B4-47108BB4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" y="837901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6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EFAA-DFBD-F35F-D039-B1301797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how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9367-5571-59FE-71BF-A04E0523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1AE1-F911-6E13-F1FE-097EC39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" y="1112065"/>
            <a:ext cx="11599762" cy="48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5943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slide a fixed-size window over the image and perform the same simple computation at each window location</a:t>
            </a:r>
          </a:p>
          <a:p>
            <a:pPr>
              <a:buFontTx/>
              <a:buChar char="•"/>
            </a:pPr>
            <a:r>
              <a:rPr lang="en-US" dirty="0"/>
              <a:t>Example use case: how do we reduce image noise?</a:t>
            </a:r>
          </a:p>
          <a:p>
            <a:pPr lvl="1"/>
            <a:r>
              <a:rPr lang="en-US" sz="2400" dirty="0"/>
              <a:t>Let’s take the </a:t>
            </a:r>
            <a:r>
              <a:rPr lang="en-US" sz="2400" i="1" dirty="0"/>
              <a:t>average</a:t>
            </a:r>
            <a:r>
              <a:rPr lang="en-US" sz="2400" dirty="0"/>
              <a:t> of pixel values in each window</a:t>
            </a:r>
          </a:p>
          <a:p>
            <a:pPr lvl="1"/>
            <a:r>
              <a:rPr lang="en-US" sz="2400" dirty="0"/>
              <a:t>More generally, we can take a </a:t>
            </a:r>
            <a:r>
              <a:rPr lang="en-US" sz="2400" i="1" dirty="0"/>
              <a:t>weighted sum </a:t>
            </a:r>
            <a:r>
              <a:rPr lang="en-US" sz="2400" dirty="0"/>
              <a:t>where the weights are given by a </a:t>
            </a:r>
            <a:r>
              <a:rPr lang="en-US" sz="2400" i="1" dirty="0"/>
              <a:t>filter kernel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024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operations</a:t>
            </a:r>
          </a:p>
        </p:txBody>
      </p:sp>
      <p:pic>
        <p:nvPicPr>
          <p:cNvPr id="27" name="Picture 5" descr="image4">
            <a:extLst>
              <a:ext uri="{FF2B5EF4-FFF2-40B4-BE49-F238E27FC236}">
                <a16:creationId xmlns:a16="http://schemas.microsoft.com/office/drawing/2014/main" id="{68C84477-E816-C04D-BF00-2744420E31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7385803" y="1066800"/>
            <a:ext cx="389179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15A6F-9B18-8743-B274-E9F07142E4F0}"/>
              </a:ext>
            </a:extLst>
          </p:cNvPr>
          <p:cNvSpPr/>
          <p:nvPr/>
        </p:nvSpPr>
        <p:spPr bwMode="auto">
          <a:xfrm>
            <a:off x="7391399" y="1066800"/>
            <a:ext cx="381000" cy="3810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948 0.01065 L 0.00417 0.12153 L 0.28946 0.11783 L 0.00209 0.26551 L 0.28946 0.26181 L 0.00105 0.37848 L 0.29063 0.3838 L -0.00104 0.51667 L 0.29167 0.5257 L -0.00729 0.64792 L 0.28959 0.65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4F5BD2-B7F6-3691-8C4C-FA3B66BA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C076EC6-9A77-3231-583E-1FCBF6872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3129995A-6534-E399-C54D-BF92DA9A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FBD7043E-1574-B8D9-1678-43A6AC8BB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61863AB3-B7B7-5B3B-EA40-C3BD7BF4A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706C238-A7C7-022F-BD27-345687DC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1182B7AF-77FE-512A-E718-D2E97EFF7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7B620FF-99AA-421D-7AD8-530F4F13E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7D3F88FC-6A24-E796-1F56-769ED6D5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37FB839F-F9AF-799E-571B-816FC2720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D79BBD45-23AB-B156-FEEE-0DBB3728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AE37747B-0371-662D-971B-D248BE97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57ABEA07-309D-D435-409F-E72D8BF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28D47648-95AB-62F6-4892-2A04B911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D8AEF545-DFEB-603C-6D94-49430131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2E374A38-300D-2A27-737C-AF4BC31ED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6C5A2A34-FF44-7DC7-5789-1247DF630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37A760EA-84F0-DDAD-A9AA-F2A09297B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0DB82D-BBFD-ABA8-B230-C2CDA66E4BDE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123531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3DDA2E-3EC8-2572-9176-46F5FD5D1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53759136-76A9-4C1B-EC76-6F89DF2F6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“Detail” filter follows from linearity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D8F35C35-52E1-1888-21A7-F539EDEA17E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43088"/>
            <a:ext cx="8839200" cy="4454525"/>
            <a:chOff x="144" y="1161"/>
            <a:chExt cx="5568" cy="2806"/>
          </a:xfrm>
        </p:grpSpPr>
        <p:graphicFrame>
          <p:nvGraphicFramePr>
            <p:cNvPr id="4099" name="Object 3">
              <a:extLst>
                <a:ext uri="{FF2B5EF4-FFF2-40B4-BE49-F238E27FC236}">
                  <a16:creationId xmlns:a16="http://schemas.microsoft.com/office/drawing/2014/main" id="{18B3CABC-F325-98BA-2DBF-7C45037E8E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4099" name="Object 3">
                          <a:extLst>
                            <a:ext uri="{FF2B5EF4-FFF2-40B4-BE49-F238E27FC236}">
                              <a16:creationId xmlns:a16="http://schemas.microsoft.com/office/drawing/2014/main" id="{18B3CABC-F325-98BA-2DBF-7C45037E8E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>
              <a:extLst>
                <a:ext uri="{FF2B5EF4-FFF2-40B4-BE49-F238E27FC236}">
                  <a16:creationId xmlns:a16="http://schemas.microsoft.com/office/drawing/2014/main" id="{37249479-F7D6-9B07-31EF-E693B4815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>
              <a:extLst>
                <a:ext uri="{FF2B5EF4-FFF2-40B4-BE49-F238E27FC236}">
                  <a16:creationId xmlns:a16="http://schemas.microsoft.com/office/drawing/2014/main" id="{365B0D88-80EA-BCF1-7B05-EFBC48CB4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>
                <a:extLst>
                  <a:ext uri="{FF2B5EF4-FFF2-40B4-BE49-F238E27FC236}">
                    <a16:creationId xmlns:a16="http://schemas.microsoft.com/office/drawing/2014/main" id="{A6A45360-1CDC-7ED2-28EE-B7BB33E7F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>
                <a:extLst>
                  <a:ext uri="{FF2B5EF4-FFF2-40B4-BE49-F238E27FC236}">
                    <a16:creationId xmlns:a16="http://schemas.microsoft.com/office/drawing/2014/main" id="{90FD25A0-97A8-FDC5-4304-373A2C51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>
                <a:extLst>
                  <a:ext uri="{FF2B5EF4-FFF2-40B4-BE49-F238E27FC236}">
                    <a16:creationId xmlns:a16="http://schemas.microsoft.com/office/drawing/2014/main" id="{B1C17605-F206-4F86-69B4-208C0BD4B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>
                <a:extLst>
                  <a:ext uri="{FF2B5EF4-FFF2-40B4-BE49-F238E27FC236}">
                    <a16:creationId xmlns:a16="http://schemas.microsoft.com/office/drawing/2014/main" id="{2C4078B4-AB74-2309-00CE-464BF02A3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>
                <a:extLst>
                  <a:ext uri="{FF2B5EF4-FFF2-40B4-BE49-F238E27FC236}">
                    <a16:creationId xmlns:a16="http://schemas.microsoft.com/office/drawing/2014/main" id="{AE0836C0-7C2F-4209-E505-99177022C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>
                <a:extLst>
                  <a:ext uri="{FF2B5EF4-FFF2-40B4-BE49-F238E27FC236}">
                    <a16:creationId xmlns:a16="http://schemas.microsoft.com/office/drawing/2014/main" id="{9CC41594-35D9-AA27-BA31-DBD2E70A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>
                <a:extLst>
                  <a:ext uri="{FF2B5EF4-FFF2-40B4-BE49-F238E27FC236}">
                    <a16:creationId xmlns:a16="http://schemas.microsoft.com/office/drawing/2014/main" id="{E0E5E275-188F-31DE-9590-14B10A48D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>
                <a:extLst>
                  <a:ext uri="{FF2B5EF4-FFF2-40B4-BE49-F238E27FC236}">
                    <a16:creationId xmlns:a16="http://schemas.microsoft.com/office/drawing/2014/main" id="{58DF87C8-62CB-F065-797A-D45BE89A01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>
              <a:extLst>
                <a:ext uri="{FF2B5EF4-FFF2-40B4-BE49-F238E27FC236}">
                  <a16:creationId xmlns:a16="http://schemas.microsoft.com/office/drawing/2014/main" id="{6F2BC6FC-FE7F-1544-DFA2-0C4793F6424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>
              <a:extLst>
                <a:ext uri="{FF2B5EF4-FFF2-40B4-BE49-F238E27FC236}">
                  <a16:creationId xmlns:a16="http://schemas.microsoft.com/office/drawing/2014/main" id="{52FE2397-3140-70D7-E320-2EF648FD0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>
              <a:extLst>
                <a:ext uri="{FF2B5EF4-FFF2-40B4-BE49-F238E27FC236}">
                  <a16:creationId xmlns:a16="http://schemas.microsoft.com/office/drawing/2014/main" id="{E03F17F8-4F3F-14EC-37F0-DDAD968FEE0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6" name="Text Box 28">
            <a:extLst>
              <a:ext uri="{FF2B5EF4-FFF2-40B4-BE49-F238E27FC236}">
                <a16:creationId xmlns:a16="http://schemas.microsoft.com/office/drawing/2014/main" id="{E9A79052-5A40-F301-12C7-F33864EB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20274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>
            <a:extLst>
              <a:ext uri="{FF2B5EF4-FFF2-40B4-BE49-F238E27FC236}">
                <a16:creationId xmlns:a16="http://schemas.microsoft.com/office/drawing/2014/main" id="{DAFA3AA9-073C-FBFA-FED3-32497C9AC1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160991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8FC29-2D8C-C52A-EFB5-F6AE41B87602}"/>
                  </a:ext>
                </a:extLst>
              </p:cNvPr>
              <p:cNvSpPr txBox="1"/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BF312E-B178-1E4C-9153-10BD8C419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blipFill>
                <a:blip r:embed="rId11"/>
                <a:stretch>
                  <a:fillRect l="-1597" r="-2875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233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A9B8DB8-C08E-8C8E-EA7E-FA776D60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32AE-7D5F-02BC-2CD9-AB60DF58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92DE7-48A2-58BD-E565-1C009D15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 location, flip a biased coin</a:t>
            </a:r>
          </a:p>
          <a:p>
            <a:r>
              <a:rPr lang="en-US" dirty="0"/>
              <a:t>	if it comes up heads, move on</a:t>
            </a:r>
          </a:p>
          <a:p>
            <a:r>
              <a:rPr lang="en-US" dirty="0"/>
              <a:t>	if it comes up tails, flip a fair coin</a:t>
            </a:r>
          </a:p>
          <a:p>
            <a:r>
              <a:rPr lang="en-US" dirty="0"/>
              <a:t>		if that is heads, pixel -&gt; full bright</a:t>
            </a:r>
          </a:p>
          <a:p>
            <a:r>
              <a:rPr lang="en-US" dirty="0"/>
              <a:t>			    tails,  pixel -&gt; full dark</a:t>
            </a:r>
          </a:p>
          <a:p>
            <a:endParaRPr lang="en-US" dirty="0"/>
          </a:p>
          <a:p>
            <a:r>
              <a:rPr lang="en-US" dirty="0"/>
              <a:t>Models device damage, manufacturing failures, some kinds of transmission error, etc.</a:t>
            </a:r>
          </a:p>
        </p:txBody>
      </p:sp>
    </p:spTree>
    <p:extLst>
      <p:ext uri="{BB962C8B-B14F-4D97-AF65-F5344CB8AC3E}">
        <p14:creationId xmlns:p14="http://schemas.microsoft.com/office/powerpoint/2010/main" val="335150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C05C-0944-6DF1-6871-7DFB0DAA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B82E-84FE-B4CD-615E-0ED2B826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47EF3-B10E-4E8D-CAD1-7F11AC0D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5256"/>
            <a:ext cx="11582400" cy="56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2B73-E16F-C3DC-34FC-35CE2594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C43D-3182-58C3-F498-99149F35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N_{</a:t>
            </a:r>
            <a:r>
              <a:rPr lang="en-US" dirty="0" err="1"/>
              <a:t>ij</a:t>
            </a:r>
            <a:r>
              <a:rPr lang="en-US" dirty="0"/>
              <a:t>} = median(Neighborhood(O_{</a:t>
            </a:r>
            <a:r>
              <a:rPr lang="en-US" dirty="0" err="1"/>
              <a:t>ij</a:t>
            </a:r>
            <a:r>
              <a:rPr lang="en-US" dirty="0"/>
              <a:t>}))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LINEAR!</a:t>
            </a:r>
          </a:p>
          <a:p>
            <a:r>
              <a:rPr lang="en-US" dirty="0"/>
              <a:t>	(check you’re sure of this)</a:t>
            </a:r>
          </a:p>
        </p:txBody>
      </p:sp>
    </p:spTree>
    <p:extLst>
      <p:ext uri="{BB962C8B-B14F-4D97-AF65-F5344CB8AC3E}">
        <p14:creationId xmlns:p14="http://schemas.microsoft.com/office/powerpoint/2010/main" val="85835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705C-8AF7-9341-6152-F0CC9370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6DF7-3430-48A4-C1C2-728393CC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29B60-64D2-225B-2EB7-CC8811B8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" y="944880"/>
            <a:ext cx="11235207" cy="57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1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FB81-3285-C301-B78B-9ED6ECD5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filters vs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57F5-6603-BF00-6FDB-CCB991FA8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C5D0E-5433-3ABB-E7E4-4A19B310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2"/>
            <a:ext cx="11963400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228F7D-501E-2B68-5CFC-D0C718CB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31B-4B84-A790-E9B7-B68CF40C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03C3-7D5E-58AE-09E2-4D0897238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BBE2-3098-D3CF-CEC6-55A3734C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424-0B56-CFD6-4E25-35C56B86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are dot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D98-E7A7-01F9-616D-39CED22A0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F8D82-91E5-E10E-B6CA-FF55D19C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077200" cy="55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2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4620-E7F3-9F80-A525-08C73427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D5FE-9113-077B-C792-7EAC4D8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DC5B-7AF4-B218-07CA-BDDD83F5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06491"/>
            <a:ext cx="11049000" cy="48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75DD-DFBC-CD1C-189B-7E1A571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CAB5-BF6D-B60E-DBC0-632DE3EB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5A72-880F-58C9-D30E-FF4EF46C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925"/>
            <a:ext cx="9372600" cy="64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B938-6019-5E54-035E-7A8475B3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BD7D-DBAC-C079-051E-963AAF3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046CC-FDA0-6F99-D427-381F8A5F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9CD25-16B9-E00D-FDCC-9784AE8D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981456"/>
            <a:ext cx="7772400" cy="53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7306-E123-56BE-4DAC-2E10D4E4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F803-4A1B-6D01-23FF-101EA22C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62C2-EDC6-9A22-64A3-B86EA11F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C520D-F5A6-E5AE-CFE6-9098BA31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010E7-3FFB-CECA-EE8D-213961EF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56" y="1219200"/>
            <a:ext cx="54229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EA63-BC25-5B35-8BAD-00F8A7DB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3937000"/>
            <a:ext cx="8220456" cy="2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74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B130-E7C9-D832-FD01-E627807C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8475-167F-CC6B-6392-59FDA90A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7C2B-F1E4-EC8B-783D-87941A00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0981"/>
            <a:ext cx="10363200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5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DF0-F27D-7DF4-0247-77129207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890D-A32E-8A05-6E06-3B586621D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C1F04-31D2-4FEA-48FC-0AA53855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88" y="0"/>
            <a:ext cx="625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78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4964-8D33-CA04-91A9-7B87DEF6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 Gradient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07825-38BF-2439-C523-27092E07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5C1B1-2086-9866-9795-CADD053F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70" y="877824"/>
            <a:ext cx="8358860" cy="311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01A80-B5A7-A61C-91D4-43ED0BBA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570" y="4021821"/>
            <a:ext cx="9361030" cy="26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9642-5D49-42B9-09B3-F35E378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derivatives with finite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7866D-E577-505E-B892-3C0B9B15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9B822-2AB9-23F0-8062-2340E8345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1" y="1065631"/>
            <a:ext cx="11031319" cy="51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4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26F0-7CBD-BA0A-C9A4-0DFD436B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are overexcited by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2149-C6F8-449F-289F-A5724D6BA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D4B88-5DD2-86A9-8397-5A2BC025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9448800" cy="58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1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79A9-8FA5-CD89-E990-0F2FAE3D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43D6-3ED4-3FED-3572-6281FAE6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FA420-9020-7764-08D2-4D83DAF5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2" y="1589344"/>
            <a:ext cx="11069136" cy="43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0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BD36-A83C-31CC-E81F-77D4DE1F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8B63-8736-394F-1E43-2639F787F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8E15-F127-84A4-9E48-032AF11D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6984"/>
            <a:ext cx="1159764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8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39221-EE05-B03C-9A09-59449D5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0203-3F7A-B7D6-F616-2407974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6927-A073-CC0E-E6EB-D3741A80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55FE8-385B-D5C2-69D3-D6CA505D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7825"/>
            <a:ext cx="9525000" cy="60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ADC4CF-98B3-462B-A930-3FC9B3B2B3FF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5ED58-0307-442F-8977-0022A5ADF7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15591144-7390-E14B-A85C-32BA0AE28EE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3"/>
              </a:rPr>
              <a:t>D. </a:t>
            </a:r>
            <a:r>
              <a:rPr lang="en-US" sz="1200" dirty="0" err="1">
                <a:hlinkClick r:id="rId43"/>
              </a:rPr>
              <a:t>Fouhey</a:t>
            </a:r>
            <a:r>
              <a:rPr lang="en-US" sz="1200" dirty="0">
                <a:hlinkClick r:id="rId4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33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9C6-9263-DE4B-CB34-BE182ABC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3F01B-B485-1487-AEC6-04AC6DD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3810000" cy="5362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6A608-1913-9225-E23D-71FC5826A21C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65241-E171-0B48-FED6-B0D9BAF53E78}"/>
              </a:ext>
            </a:extLst>
          </p:cNvPr>
          <p:cNvSpPr txBox="1"/>
          <p:nvPr/>
        </p:nvSpPr>
        <p:spPr>
          <a:xfrm>
            <a:off x="4482989" y="1072896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response</a:t>
            </a:r>
          </a:p>
        </p:txBody>
      </p:sp>
    </p:spTree>
    <p:extLst>
      <p:ext uri="{BB962C8B-B14F-4D97-AF65-F5344CB8AC3E}">
        <p14:creationId xmlns:p14="http://schemas.microsoft.com/office/powerpoint/2010/main" val="2240447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9F79-AB7E-C9E7-8ECC-560A6DF9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7AC4-E80B-4D50-DD33-5B3DC22A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F5399-538B-FF14-48E1-F8DFDA879357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ADDD9-5E59-4BBD-BBF4-7871E91AFB13}"/>
              </a:ext>
            </a:extLst>
          </p:cNvPr>
          <p:cNvSpPr txBox="1"/>
          <p:nvPr/>
        </p:nvSpPr>
        <p:spPr>
          <a:xfrm>
            <a:off x="3200400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D3A79-176F-8531-0FA6-2E670C7F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8" y="1534561"/>
            <a:ext cx="5764165" cy="518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7C6E6-9990-BC13-2CB6-3662E5D39313}"/>
              </a:ext>
            </a:extLst>
          </p:cNvPr>
          <p:cNvSpPr txBox="1"/>
          <p:nvPr/>
        </p:nvSpPr>
        <p:spPr>
          <a:xfrm>
            <a:off x="4617363" y="110768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D38C-912B-6502-8187-2ADB6B8ABCF3}"/>
              </a:ext>
            </a:extLst>
          </p:cNvPr>
          <p:cNvSpPr txBox="1"/>
          <p:nvPr/>
        </p:nvSpPr>
        <p:spPr>
          <a:xfrm>
            <a:off x="6455557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51213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BD484-D613-BF18-6502-A2F89BBB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A148-A2E3-8443-0730-E1B5467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381E-0CD9-CE14-94DB-5A35A4D1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193"/>
            <a:ext cx="7772400" cy="59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3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21CE-F83E-453C-307F-C02FA63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which filters should I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9158-CD70-A289-4B13-6026026E2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Up till about 2012:</a:t>
            </a:r>
          </a:p>
          <a:p>
            <a:endParaRPr lang="en-US" dirty="0"/>
          </a:p>
          <a:p>
            <a:r>
              <a:rPr lang="en-US" dirty="0"/>
              <a:t>   - choose some, mostly spots and bars</a:t>
            </a:r>
          </a:p>
          <a:p>
            <a:endParaRPr lang="en-US" dirty="0"/>
          </a:p>
          <a:p>
            <a:r>
              <a:rPr lang="en-US" dirty="0"/>
              <a:t>After 2012:</a:t>
            </a:r>
          </a:p>
          <a:p>
            <a:endParaRPr lang="en-US" dirty="0"/>
          </a:p>
          <a:p>
            <a:r>
              <a:rPr lang="en-US" dirty="0"/>
              <a:t>   - lots; choose ones that work well in your application </a:t>
            </a:r>
          </a:p>
          <a:p>
            <a:r>
              <a:rPr lang="en-US" dirty="0"/>
              <a:t>	  using an optimization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19002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/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  <a:blipFill>
                <a:blip r:embed="rId3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12E9A6F-1EB9-214A-8884-E9F84AD7146E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6"/>
              </a:rPr>
              <a:t>D. </a:t>
            </a:r>
            <a:r>
              <a:rPr lang="en-US" sz="1200" dirty="0" err="1">
                <a:hlinkClick r:id="rId36"/>
              </a:rPr>
              <a:t>Fouhey</a:t>
            </a:r>
            <a:r>
              <a:rPr lang="en-US" sz="1200" dirty="0">
                <a:hlinkClick r:id="rId36"/>
              </a:rPr>
              <a:t> and J. Johnson</a:t>
            </a:r>
            <a:endParaRPr lang="en-U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A750F8-A47F-B242-B947-79E00A71EEF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853E83A-F31F-C54B-B370-43F217BC2EE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24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7"/>
              </a:rPr>
              <a:t>D. </a:t>
            </a:r>
            <a:r>
              <a:rPr lang="en-US" sz="1200" dirty="0" err="1">
                <a:hlinkClick r:id="rId37"/>
              </a:rPr>
              <a:t>Fouhey</a:t>
            </a:r>
            <a:r>
              <a:rPr lang="en-US" sz="1200" dirty="0">
                <a:hlinkClick r:id="rId37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846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32394</TotalTime>
  <Words>2645</Words>
  <Application>Microsoft Macintosh PowerPoint</Application>
  <PresentationFormat>Widescreen</PresentationFormat>
  <Paragraphs>862</Paragraphs>
  <Slides>73</Slides>
  <Notes>23</Notes>
  <HiddenSlides>57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Times</vt:lpstr>
      <vt:lpstr>Times New Roman</vt:lpstr>
      <vt:lpstr>Blank Presentation</vt:lpstr>
      <vt:lpstr>Photo Editor Photo</vt:lpstr>
      <vt:lpstr>Image filtering</vt:lpstr>
      <vt:lpstr>Image filtering</vt:lpstr>
      <vt:lpstr>Recall: Image transformations</vt:lpstr>
      <vt:lpstr>Image filtering: Outline</vt:lpstr>
      <vt:lpstr>Sliding window operations</vt:lpstr>
      <vt:lpstr>PowerPoint Presentation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Convolution</vt:lpstr>
      <vt:lpstr>Filtering</vt:lpstr>
      <vt:lpstr>Note: Filtering vs. “convolution”</vt:lpstr>
      <vt:lpstr>PowerPoint Presentation</vt:lpstr>
      <vt:lpstr>Practical details: Dealing with edges</vt:lpstr>
      <vt:lpstr>Practical details: Dealing with edges</vt:lpstr>
      <vt:lpstr>Practical details: Dealing with edges</vt:lpstr>
      <vt:lpstr>PowerPoint Presentation</vt:lpstr>
      <vt:lpstr>Properties: Linearity</vt:lpstr>
      <vt:lpstr>Properties: Linearity</vt:lpstr>
      <vt:lpstr>Properties: Shift-invariance</vt:lpstr>
      <vt:lpstr>Linear filtering properties</vt:lpstr>
      <vt:lpstr>More linear filtering properties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Sharpening</vt:lpstr>
      <vt:lpstr>Denoising with filters</vt:lpstr>
      <vt:lpstr>A crucial property of images</vt:lpstr>
      <vt:lpstr>Smoothing with box filter revisited</vt:lpstr>
      <vt:lpstr>A crucial property of images</vt:lpstr>
      <vt:lpstr>Smoothing with box filter revisited</vt:lpstr>
      <vt:lpstr>Gaussian filters</vt:lpstr>
      <vt:lpstr>Choosing filter size</vt:lpstr>
      <vt:lpstr>Gaussian vs. box filtering</vt:lpstr>
      <vt:lpstr>Gaussian noise</vt:lpstr>
      <vt:lpstr>Gaussian smoothing of Gaussian noise</vt:lpstr>
      <vt:lpstr>Smoothing by how much?</vt:lpstr>
      <vt:lpstr>Sharpening</vt:lpstr>
      <vt:lpstr>“Detail” filter follows from linearity</vt:lpstr>
      <vt:lpstr>Poisson noise</vt:lpstr>
      <vt:lpstr>Smoothing Poisson noise with a gaussian filter</vt:lpstr>
      <vt:lpstr>The median filter</vt:lpstr>
      <vt:lpstr>Smoothing Poisson noise with a median filter</vt:lpstr>
      <vt:lpstr>Median filters vs Gaussian noise</vt:lpstr>
      <vt:lpstr>Gaussian smoothing of Gaussian noise</vt:lpstr>
      <vt:lpstr>Filters are dot products</vt:lpstr>
      <vt:lpstr>ReLUs</vt:lpstr>
      <vt:lpstr>Filters detect patterns</vt:lpstr>
      <vt:lpstr>Filters detect patterns</vt:lpstr>
      <vt:lpstr>PowerPoint Presentation</vt:lpstr>
      <vt:lpstr>PowerPoint Presentation</vt:lpstr>
      <vt:lpstr>Applications:  Gradient estimates</vt:lpstr>
      <vt:lpstr>Image derivatives with finite differences</vt:lpstr>
      <vt:lpstr>Finite differences are overexcited by noise</vt:lpstr>
      <vt:lpstr>Multi-channel convolution</vt:lpstr>
      <vt:lpstr>Multi-channel Convolution</vt:lpstr>
      <vt:lpstr>Multi-channel convolution</vt:lpstr>
      <vt:lpstr>Representing Images with Filter Banks</vt:lpstr>
      <vt:lpstr>Representing Images with Filter Banks at scales</vt:lpstr>
      <vt:lpstr>Representing Images with Filter Banks at scales</vt:lpstr>
      <vt:lpstr>But which filters should I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1185</cp:revision>
  <cp:lastPrinted>2025-08-28T22:31:05Z</cp:lastPrinted>
  <dcterms:created xsi:type="dcterms:W3CDTF">2004-08-29T23:15:23Z</dcterms:created>
  <dcterms:modified xsi:type="dcterms:W3CDTF">2025-08-31T16:41:37Z</dcterms:modified>
</cp:coreProperties>
</file>