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0"/>
  </p:notesMasterIdLst>
  <p:handoutMasterIdLst>
    <p:handoutMasterId r:id="rId51"/>
  </p:handoutMasterIdLst>
  <p:sldIdLst>
    <p:sldId id="778" r:id="rId2"/>
    <p:sldId id="815" r:id="rId3"/>
    <p:sldId id="1004" r:id="rId4"/>
    <p:sldId id="1011" r:id="rId5"/>
    <p:sldId id="1013" r:id="rId6"/>
    <p:sldId id="1029" r:id="rId7"/>
    <p:sldId id="897" r:id="rId8"/>
    <p:sldId id="857" r:id="rId9"/>
    <p:sldId id="820" r:id="rId10"/>
    <p:sldId id="1030" r:id="rId11"/>
    <p:sldId id="1031" r:id="rId12"/>
    <p:sldId id="1032" r:id="rId13"/>
    <p:sldId id="904" r:id="rId14"/>
    <p:sldId id="809" r:id="rId15"/>
    <p:sldId id="969" r:id="rId16"/>
    <p:sldId id="811" r:id="rId17"/>
    <p:sldId id="810" r:id="rId18"/>
    <p:sldId id="812" r:id="rId19"/>
    <p:sldId id="861" r:id="rId20"/>
    <p:sldId id="898" r:id="rId21"/>
    <p:sldId id="858" r:id="rId22"/>
    <p:sldId id="910" r:id="rId23"/>
    <p:sldId id="1033" r:id="rId24"/>
    <p:sldId id="1034" r:id="rId25"/>
    <p:sldId id="1035" r:id="rId26"/>
    <p:sldId id="1036" r:id="rId27"/>
    <p:sldId id="1037" r:id="rId28"/>
    <p:sldId id="1038" r:id="rId29"/>
    <p:sldId id="1039" r:id="rId30"/>
    <p:sldId id="1041" r:id="rId31"/>
    <p:sldId id="1040" r:id="rId32"/>
    <p:sldId id="1042" r:id="rId33"/>
    <p:sldId id="1043" r:id="rId34"/>
    <p:sldId id="1044" r:id="rId35"/>
    <p:sldId id="1045" r:id="rId36"/>
    <p:sldId id="1046" r:id="rId37"/>
    <p:sldId id="1047" r:id="rId38"/>
    <p:sldId id="1048" r:id="rId39"/>
    <p:sldId id="1049" r:id="rId40"/>
    <p:sldId id="1050" r:id="rId41"/>
    <p:sldId id="1051" r:id="rId42"/>
    <p:sldId id="1052" r:id="rId43"/>
    <p:sldId id="1053" r:id="rId44"/>
    <p:sldId id="1054" r:id="rId45"/>
    <p:sldId id="1055" r:id="rId46"/>
    <p:sldId id="1056" r:id="rId47"/>
    <p:sldId id="1057" r:id="rId48"/>
    <p:sldId id="1058" r:id="rId49"/>
  </p:sldIdLst>
  <p:sldSz cx="12192000" cy="68580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69696"/>
    <a:srgbClr val="0000FF"/>
    <a:srgbClr val="4D4D4D"/>
    <a:srgbClr val="B2B2B2"/>
    <a:srgbClr val="808080"/>
    <a:srgbClr val="C0C0C0"/>
    <a:srgbClr val="777777"/>
    <a:srgbClr val="EAEAEA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89" autoAdjust="0"/>
    <p:restoredTop sz="86259" autoAdjust="0"/>
  </p:normalViewPr>
  <p:slideViewPr>
    <p:cSldViewPr>
      <p:cViewPr varScale="1">
        <p:scale>
          <a:sx n="110" d="100"/>
          <a:sy n="110" d="100"/>
        </p:scale>
        <p:origin x="1512" y="16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E3BA852F-F7CF-461F-ADF4-AD268D85EA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062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C088CC75-E96A-4038-84CC-E95DF30784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676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88CC75-E96A-4038-84CC-E95DF30784A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1848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C4B767-D43E-4AA0-9C49-A3DDF236D88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9328" y="3474963"/>
            <a:ext cx="7042547" cy="3291114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This is 15.1 lower half</a:t>
            </a:r>
          </a:p>
        </p:txBody>
      </p:sp>
    </p:spTree>
    <p:extLst>
      <p:ext uri="{BB962C8B-B14F-4D97-AF65-F5344CB8AC3E}">
        <p14:creationId xmlns:p14="http://schemas.microsoft.com/office/powerpoint/2010/main" val="1608782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57DC28-F467-4DAF-9976-9D881365CB3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9328" y="3474963"/>
            <a:ext cx="7042547" cy="3291114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This is 15.1 lower half</a:t>
            </a:r>
          </a:p>
        </p:txBody>
      </p:sp>
    </p:spTree>
    <p:extLst>
      <p:ext uri="{BB962C8B-B14F-4D97-AF65-F5344CB8AC3E}">
        <p14:creationId xmlns:p14="http://schemas.microsoft.com/office/powerpoint/2010/main" val="3568336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B60C9B-EB1B-41A5-881E-E5AAE04B0C3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9328" y="3474963"/>
            <a:ext cx="7042547" cy="3291114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This is the number of votes that the real line of 20 points gets with increasing noise (figure15.3)</a:t>
            </a:r>
          </a:p>
        </p:txBody>
      </p:sp>
    </p:spTree>
    <p:extLst>
      <p:ext uri="{BB962C8B-B14F-4D97-AF65-F5344CB8AC3E}">
        <p14:creationId xmlns:p14="http://schemas.microsoft.com/office/powerpoint/2010/main" val="3870553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52F289-7FCC-46B5-9350-0C72FE123055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9328" y="3474963"/>
            <a:ext cx="7042547" cy="3291114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15.2; main point is that lots of noise can lead to large peaks in the array</a:t>
            </a:r>
          </a:p>
        </p:txBody>
      </p:sp>
    </p:spTree>
    <p:extLst>
      <p:ext uri="{BB962C8B-B14F-4D97-AF65-F5344CB8AC3E}">
        <p14:creationId xmlns:p14="http://schemas.microsoft.com/office/powerpoint/2010/main" val="24564761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CE232D-0190-4DCD-835A-0B5C538A442C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9328" y="3474963"/>
            <a:ext cx="7042547" cy="3291114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Figure 15.4; as the noise increases in a picture without a line, the number of points in the max cell goes</a:t>
            </a:r>
          </a:p>
          <a:p>
            <a:pPr eaLnBrk="1" hangingPunct="1"/>
            <a:r>
              <a:rPr lang="en-US"/>
              <a:t>up, too</a:t>
            </a:r>
          </a:p>
        </p:txBody>
      </p:sp>
    </p:spTree>
    <p:extLst>
      <p:ext uri="{BB962C8B-B14F-4D97-AF65-F5344CB8AC3E}">
        <p14:creationId xmlns:p14="http://schemas.microsoft.com/office/powerpoint/2010/main" val="10334523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424B74-C20E-4F49-87B2-68861CFEB5C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91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40B838-16DB-4A35-89DC-51AB5510E955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209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EEB05E-A0CC-4E66-8606-6F8667A0A54E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8964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BE4A7B-F8B4-4DD2-BA3C-CD956DCA1912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2224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8CDC61-6830-40C4-AD4C-40F5285A0BF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789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A4D55B-611F-4DD0-8A93-FCB36690A3FD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329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1809E0-E778-429F-AD13-B2D3AD8CB859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839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AC5BBA-3476-435F-9915-DEDB5DFD8B8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556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852F9D-87D8-45CE-813A-2C5D2C79CB1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74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2740AC-6A1A-4AB0-AB5B-52FA5B47F31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9328" y="3474963"/>
            <a:ext cx="7042547" cy="3291114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Figure 15.1, top half.  Note that most points in the vote array are very dark, because they</a:t>
            </a:r>
          </a:p>
          <a:p>
            <a:pPr eaLnBrk="1" hangingPunct="1"/>
            <a:r>
              <a:rPr lang="en-US"/>
              <a:t>get only one vote.</a:t>
            </a:r>
          </a:p>
        </p:txBody>
      </p:sp>
    </p:spTree>
    <p:extLst>
      <p:ext uri="{BB962C8B-B14F-4D97-AF65-F5344CB8AC3E}">
        <p14:creationId xmlns:p14="http://schemas.microsoft.com/office/powerpoint/2010/main" val="1422255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5FB1B7-0581-4C25-8766-D8FC9FB5DD2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91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6BDA8C-E750-47F1-ACB0-B8D35AA381A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53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C62836-8A74-464F-A631-30DA8D631D5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63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ED516-33F9-4DD9-AFFA-667B71F1A0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36092-DC51-4361-B538-712D77CC8E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57BD4-B2C1-4DBC-A144-7E882829AB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FF23F-C6D1-4433-9D9F-083897F818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74387-295F-439B-A3D0-0866E5125C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AE853-6969-4601-B59E-3B05C94036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E765E-37BD-4944-8A52-DC9B8034C8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1AF85-3975-4929-AB73-015B793399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6091F-1D79-4D8F-AA52-BBC1BB2C25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55402-2DDA-4778-9587-9A59E0E544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696B7-9575-44DB-B743-B1C1DF8FC7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222A5A35-F03F-4389-BCAF-00317C26B9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youtube.com/watch?v=ebfi7qOFLuo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ostatic.com/files/images/ss_hough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inspirehep.net/files/53d80b0393096ba4afe34f5b65152090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5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2.png"/><Relationship Id="rId7" Type="http://schemas.openxmlformats.org/officeDocument/2006/relationships/image" Target="../media/image5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6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63.png"/><Relationship Id="rId7" Type="http://schemas.openxmlformats.org/officeDocument/2006/relationships/image" Target="../media/image5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650.png"/><Relationship Id="rId4" Type="http://schemas.openxmlformats.org/officeDocument/2006/relationships/image" Target="../media/image65.png"/><Relationship Id="rId9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710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Voting and its applications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03ACBC2-250B-244C-2188-6813CF46E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Recall:</a:t>
            </a:r>
          </a:p>
          <a:p>
            <a:endParaRPr lang="en-US" dirty="0"/>
          </a:p>
          <a:p>
            <a:r>
              <a:rPr lang="en-US" dirty="0"/>
              <a:t>	Idea:  vector quantization and voting</a:t>
            </a:r>
          </a:p>
          <a:p>
            <a:endParaRPr lang="en-US" dirty="0"/>
          </a:p>
          <a:p>
            <a:r>
              <a:rPr lang="en-US" dirty="0"/>
              <a:t>There are a variety of uses for voting</a:t>
            </a:r>
          </a:p>
        </p:txBody>
      </p:sp>
    </p:spTree>
    <p:extLst>
      <p:ext uri="{BB962C8B-B14F-4D97-AF65-F5344CB8AC3E}">
        <p14:creationId xmlns:p14="http://schemas.microsoft.com/office/powerpoint/2010/main" val="3826005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lum bright="66000" contrast="82000"/>
          </a:blip>
          <a:srcRect/>
          <a:stretch>
            <a:fillRect/>
          </a:stretch>
        </p:blipFill>
        <p:spPr bwMode="auto">
          <a:xfrm>
            <a:off x="1993900" y="1316038"/>
            <a:ext cx="8293100" cy="417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638550" y="5576888"/>
            <a:ext cx="1009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/>
              <a:t>features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7880350" y="5562601"/>
            <a:ext cx="730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/>
              <a:t>votes</a:t>
            </a: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illustration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2362200" y="624393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0" dirty="0">
                <a:hlinkClick r:id="rId4"/>
              </a:rPr>
              <a:t>Hough transform demo</a:t>
            </a: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1863973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3787775" y="1265238"/>
            <a:ext cx="1252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400" b="0"/>
              <a:t>Square </a:t>
            </a:r>
          </a:p>
        </p:txBody>
      </p:sp>
      <p:pic>
        <p:nvPicPr>
          <p:cNvPr id="19459" name="Picture 4" descr="c-repres-hghsq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820864"/>
            <a:ext cx="3473450" cy="461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7404100" y="1285875"/>
            <a:ext cx="1049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400" b="0"/>
              <a:t>Circle </a:t>
            </a:r>
          </a:p>
        </p:txBody>
      </p:sp>
      <p:pic>
        <p:nvPicPr>
          <p:cNvPr id="19461" name="Picture 6" descr="c-repres-hghccl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5225" y="1816100"/>
            <a:ext cx="3473450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shapes</a:t>
            </a:r>
          </a:p>
        </p:txBody>
      </p:sp>
    </p:spTree>
    <p:extLst>
      <p:ext uri="{BB962C8B-B14F-4D97-AF65-F5344CB8AC3E}">
        <p14:creationId xmlns:p14="http://schemas.microsoft.com/office/powerpoint/2010/main" val="3435086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c-repres-hghc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80200" y="1314450"/>
            <a:ext cx="3454400" cy="464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4" descr="c-repres-imac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1522414"/>
            <a:ext cx="4116388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Several lines</a:t>
            </a:r>
          </a:p>
        </p:txBody>
      </p:sp>
    </p:spTree>
    <p:extLst>
      <p:ext uri="{BB962C8B-B14F-4D97-AF65-F5344CB8AC3E}">
        <p14:creationId xmlns:p14="http://schemas.microsoft.com/office/powerpoint/2010/main" val="20888987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more complicated image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458914"/>
            <a:ext cx="8305800" cy="425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Box 4"/>
          <p:cNvSpPr txBox="1">
            <a:spLocks noChangeArrowheads="1"/>
          </p:cNvSpPr>
          <p:nvPr/>
        </p:nvSpPr>
        <p:spPr bwMode="auto">
          <a:xfrm>
            <a:off x="11049000" y="6400800"/>
            <a:ext cx="7521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 dirty="0">
                <a:hlinkClick r:id="rId4"/>
              </a:rPr>
              <a:t>Source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4072598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1" y="1112839"/>
            <a:ext cx="8164513" cy="392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3657600" y="5105401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0"/>
              <a:t>features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7848600" y="5105401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0"/>
              <a:t>votes</a:t>
            </a: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Effect of noise</a:t>
            </a:r>
          </a:p>
        </p:txBody>
      </p:sp>
      <p:sp>
        <p:nvSpPr>
          <p:cNvPr id="22534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6096000" y="990600"/>
            <a:ext cx="4114800" cy="46482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68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1" y="1112839"/>
            <a:ext cx="8164513" cy="392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3657600" y="5105401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0"/>
              <a:t>features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7848600" y="5105401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0"/>
              <a:t>votes</a:t>
            </a:r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Effect of noise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209800" y="5562600"/>
            <a:ext cx="7772400" cy="685800"/>
          </a:xfrm>
        </p:spPr>
        <p:txBody>
          <a:bodyPr/>
          <a:lstStyle/>
          <a:p>
            <a:r>
              <a:rPr lang="en-US"/>
              <a:t>Peak gets fuzzy and hard to locate</a:t>
            </a:r>
          </a:p>
        </p:txBody>
      </p:sp>
    </p:spTree>
    <p:extLst>
      <p:ext uri="{BB962C8B-B14F-4D97-AF65-F5344CB8AC3E}">
        <p14:creationId xmlns:p14="http://schemas.microsoft.com/office/powerpoint/2010/main" val="3716727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1974850"/>
            <a:ext cx="5602288" cy="457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Effect of noise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Number of votes for a line of 20 points with increasing noise:</a:t>
            </a:r>
          </a:p>
        </p:txBody>
      </p:sp>
    </p:spTree>
    <p:extLst>
      <p:ext uri="{BB962C8B-B14F-4D97-AF65-F5344CB8AC3E}">
        <p14:creationId xmlns:p14="http://schemas.microsoft.com/office/powerpoint/2010/main" val="651663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143001"/>
            <a:ext cx="8382000" cy="424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outliers</a:t>
            </a:r>
          </a:p>
        </p:txBody>
      </p:sp>
      <p:sp>
        <p:nvSpPr>
          <p:cNvPr id="2560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524000" y="5638800"/>
            <a:ext cx="9144000" cy="1066800"/>
          </a:xfrm>
        </p:spPr>
        <p:txBody>
          <a:bodyPr/>
          <a:lstStyle/>
          <a:p>
            <a:pPr algn="ctr"/>
            <a:r>
              <a:rPr lang="en-US" dirty="0"/>
              <a:t>Uniform noise can lead to spurious peaks in the array</a:t>
            </a:r>
          </a:p>
        </p:txBody>
      </p:sp>
      <p:sp>
        <p:nvSpPr>
          <p:cNvPr id="25605" name="Text Box 4"/>
          <p:cNvSpPr txBox="1">
            <a:spLocks noChangeArrowheads="1"/>
          </p:cNvSpPr>
          <p:nvPr/>
        </p:nvSpPr>
        <p:spPr bwMode="auto">
          <a:xfrm>
            <a:off x="3657600" y="5348288"/>
            <a:ext cx="1219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0"/>
              <a:t>features</a:t>
            </a:r>
          </a:p>
        </p:txBody>
      </p:sp>
      <p:sp>
        <p:nvSpPr>
          <p:cNvPr id="25606" name="Text Box 5"/>
          <p:cNvSpPr txBox="1">
            <a:spLocks noChangeArrowheads="1"/>
          </p:cNvSpPr>
          <p:nvPr/>
        </p:nvSpPr>
        <p:spPr bwMode="auto">
          <a:xfrm>
            <a:off x="7848600" y="5348288"/>
            <a:ext cx="129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0"/>
              <a:t>votes</a:t>
            </a:r>
          </a:p>
        </p:txBody>
      </p:sp>
    </p:spTree>
    <p:extLst>
      <p:ext uri="{BB962C8B-B14F-4D97-AF65-F5344CB8AC3E}">
        <p14:creationId xmlns:p14="http://schemas.microsoft.com/office/powerpoint/2010/main" val="2405763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2074864"/>
            <a:ext cx="5513388" cy="449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outliers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As the level of uniform noise increases, the maximum number of votes increases too:</a:t>
            </a:r>
          </a:p>
        </p:txBody>
      </p:sp>
    </p:spTree>
    <p:extLst>
      <p:ext uri="{BB962C8B-B14F-4D97-AF65-F5344CB8AC3E}">
        <p14:creationId xmlns:p14="http://schemas.microsoft.com/office/powerpoint/2010/main" val="2919811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Dealing with noise</a:t>
            </a:r>
          </a:p>
        </p:txBody>
      </p:sp>
      <p:sp>
        <p:nvSpPr>
          <p:cNvPr id="1554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How to choose a good grid discretization?</a:t>
            </a:r>
          </a:p>
          <a:p>
            <a:pPr lvl="1"/>
            <a:r>
              <a:rPr lang="en-US" sz="2400" b="1" dirty="0"/>
              <a:t>Too coarse:</a:t>
            </a:r>
            <a:r>
              <a:rPr lang="en-US" sz="2400" dirty="0"/>
              <a:t> large votes obtained when too many different lines correspond to a single bucket</a:t>
            </a:r>
          </a:p>
          <a:p>
            <a:pPr lvl="1"/>
            <a:r>
              <a:rPr lang="en-US" sz="2400" b="1" dirty="0"/>
              <a:t>Too fine:</a:t>
            </a:r>
            <a:r>
              <a:rPr lang="en-US" sz="2400" dirty="0"/>
              <a:t> miss lines because some points that are not exactly collinear cast votes for different buckets</a:t>
            </a:r>
          </a:p>
          <a:p>
            <a:pPr>
              <a:buFontTx/>
              <a:buChar char="•"/>
            </a:pPr>
            <a:r>
              <a:rPr lang="en-US" dirty="0"/>
              <a:t>Increment neighboring bins (smoothing in accumulator array)</a:t>
            </a:r>
          </a:p>
          <a:p>
            <a:pPr>
              <a:buFontTx/>
              <a:buChar char="•"/>
            </a:pPr>
            <a:r>
              <a:rPr lang="en-US" dirty="0"/>
              <a:t>Try to get rid of irrelevant features </a:t>
            </a:r>
          </a:p>
          <a:p>
            <a:pPr lvl="1"/>
            <a:r>
              <a:rPr lang="en-US" sz="2400" dirty="0"/>
              <a:t>E.g., take only edge points with significant gradient magnitude</a:t>
            </a:r>
          </a:p>
        </p:txBody>
      </p:sp>
    </p:spTree>
    <p:extLst>
      <p:ext uri="{BB962C8B-B14F-4D97-AF65-F5344CB8AC3E}">
        <p14:creationId xmlns:p14="http://schemas.microsoft.com/office/powerpoint/2010/main" val="423436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4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4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4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4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4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4435" grpId="0" uiExpand="1" build="p" bldLvl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Hough transform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Possibly the earliest voting scheme – but still useful!</a:t>
            </a:r>
          </a:p>
          <a:p>
            <a:pPr lvl="1"/>
            <a:r>
              <a:rPr lang="en-US" sz="2400" dirty="0"/>
              <a:t>Discretize parameter space into bins</a:t>
            </a:r>
          </a:p>
          <a:p>
            <a:pPr lvl="1"/>
            <a:r>
              <a:rPr lang="en-US" sz="2400" dirty="0"/>
              <a:t>For each feature point in the image, put a vote in every bin in the parameter space that could have generated this point</a:t>
            </a:r>
          </a:p>
          <a:p>
            <a:pPr lvl="1"/>
            <a:r>
              <a:rPr lang="en-US" sz="2400" dirty="0"/>
              <a:t>Find bins that have the most votes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1" y="6367046"/>
            <a:ext cx="1219199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1" hangingPunct="1"/>
            <a:r>
              <a:rPr lang="en-US" sz="1600" b="0" dirty="0"/>
              <a:t>P.V.C. Hough, </a:t>
            </a:r>
            <a:r>
              <a:rPr lang="en-US" sz="1600" b="0" i="1" dirty="0">
                <a:hlinkClick r:id="rId3"/>
              </a:rPr>
              <a:t>Machine Analysis of Bubble Chamber Pictures</a:t>
            </a:r>
            <a:r>
              <a:rPr lang="en-US" sz="1600" b="0" i="1" dirty="0"/>
              <a:t>,</a:t>
            </a:r>
            <a:r>
              <a:rPr lang="en-US" sz="1600" b="0" dirty="0"/>
              <a:t> Proc. Int. Conf. High Energy Accelerators and Instrumentation, 1959 </a:t>
            </a: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2819400" y="3581400"/>
            <a:ext cx="25146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0" name="AutoShape 6"/>
          <p:cNvSpPr>
            <a:spLocks noChangeArrowheads="1"/>
          </p:cNvSpPr>
          <p:nvPr/>
        </p:nvSpPr>
        <p:spPr bwMode="auto">
          <a:xfrm>
            <a:off x="5791200" y="4267200"/>
            <a:ext cx="838200" cy="609600"/>
          </a:xfrm>
          <a:prstGeom prst="rightArrow">
            <a:avLst>
              <a:gd name="adj1" fmla="val 50000"/>
              <a:gd name="adj2" fmla="val 34375"/>
            </a:avLst>
          </a:prstGeom>
          <a:solidFill>
            <a:srgbClr val="FFCC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421351" name="Group 39"/>
          <p:cNvGraphicFramePr>
            <a:graphicFrameLocks noGrp="1"/>
          </p:cNvGraphicFramePr>
          <p:nvPr>
            <p:ph sz="half" idx="4294967295"/>
          </p:nvPr>
        </p:nvGraphicFramePr>
        <p:xfrm>
          <a:off x="7086600" y="3581400"/>
          <a:ext cx="2362200" cy="1981200"/>
        </p:xfrm>
        <a:graphic>
          <a:graphicData uri="http://schemas.openxmlformats.org/drawingml/2006/table">
            <a:tbl>
              <a:tblPr/>
              <a:tblGrid>
                <a:gridCol w="473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1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3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14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30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423" name="Oval 41"/>
          <p:cNvSpPr>
            <a:spLocks noChangeArrowheads="1"/>
          </p:cNvSpPr>
          <p:nvPr/>
        </p:nvSpPr>
        <p:spPr bwMode="auto">
          <a:xfrm>
            <a:off x="3429000" y="50292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24" name="Oval 42"/>
          <p:cNvSpPr>
            <a:spLocks noChangeArrowheads="1"/>
          </p:cNvSpPr>
          <p:nvPr/>
        </p:nvSpPr>
        <p:spPr bwMode="auto">
          <a:xfrm>
            <a:off x="3657600" y="48006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25" name="Oval 43"/>
          <p:cNvSpPr>
            <a:spLocks noChangeArrowheads="1"/>
          </p:cNvSpPr>
          <p:nvPr/>
        </p:nvSpPr>
        <p:spPr bwMode="auto">
          <a:xfrm>
            <a:off x="3962400" y="45720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26" name="Oval 44"/>
          <p:cNvSpPr>
            <a:spLocks noChangeArrowheads="1"/>
          </p:cNvSpPr>
          <p:nvPr/>
        </p:nvSpPr>
        <p:spPr bwMode="auto">
          <a:xfrm>
            <a:off x="4191000" y="43434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27" name="Oval 45"/>
          <p:cNvSpPr>
            <a:spLocks noChangeArrowheads="1"/>
          </p:cNvSpPr>
          <p:nvPr/>
        </p:nvSpPr>
        <p:spPr bwMode="auto">
          <a:xfrm>
            <a:off x="4419600" y="41910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28" name="Oval 46"/>
          <p:cNvSpPr>
            <a:spLocks noChangeArrowheads="1"/>
          </p:cNvSpPr>
          <p:nvPr/>
        </p:nvSpPr>
        <p:spPr bwMode="auto">
          <a:xfrm>
            <a:off x="4648200" y="39624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29" name="Text Box 47"/>
          <p:cNvSpPr txBox="1">
            <a:spLocks noChangeArrowheads="1"/>
          </p:cNvSpPr>
          <p:nvPr/>
        </p:nvSpPr>
        <p:spPr bwMode="auto">
          <a:xfrm>
            <a:off x="3265488" y="5470526"/>
            <a:ext cx="16367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/>
              <a:t>Image space</a:t>
            </a:r>
          </a:p>
        </p:txBody>
      </p:sp>
      <p:sp>
        <p:nvSpPr>
          <p:cNvPr id="16430" name="Text Box 48"/>
          <p:cNvSpPr txBox="1">
            <a:spLocks noChangeArrowheads="1"/>
          </p:cNvSpPr>
          <p:nvPr/>
        </p:nvSpPr>
        <p:spPr bwMode="auto">
          <a:xfrm>
            <a:off x="6858001" y="5546726"/>
            <a:ext cx="2906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/>
              <a:t>Hough parameter space</a:t>
            </a:r>
          </a:p>
        </p:txBody>
      </p:sp>
    </p:spTree>
    <p:extLst>
      <p:ext uri="{BB962C8B-B14F-4D97-AF65-F5344CB8AC3E}">
        <p14:creationId xmlns:p14="http://schemas.microsoft.com/office/powerpoint/2010/main" val="17552233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Hough transform for circles</a:t>
            </a:r>
          </a:p>
        </p:txBody>
      </p:sp>
      <p:sp>
        <p:nvSpPr>
          <p:cNvPr id="1656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How many dimensions will the parameter space have?</a:t>
            </a:r>
          </a:p>
          <a:p>
            <a:pPr>
              <a:buFontTx/>
              <a:buChar char="•"/>
            </a:pPr>
            <a:r>
              <a:rPr lang="en-US" dirty="0"/>
              <a:t>Given an </a:t>
            </a:r>
            <a:r>
              <a:rPr lang="en-US" dirty="0" err="1"/>
              <a:t>unoriented</a:t>
            </a:r>
            <a:r>
              <a:rPr lang="en-US" dirty="0"/>
              <a:t> edge point, what are all possible bins that it can vote for?</a:t>
            </a:r>
          </a:p>
          <a:p>
            <a:pPr>
              <a:buFontTx/>
              <a:buChar char="•"/>
            </a:pPr>
            <a:r>
              <a:rPr lang="en-US" dirty="0"/>
              <a:t>What about an </a:t>
            </a:r>
            <a:r>
              <a:rPr lang="en-US" i="1" dirty="0"/>
              <a:t>oriented</a:t>
            </a:r>
            <a:r>
              <a:rPr lang="en-US" dirty="0"/>
              <a:t> edge point?</a:t>
            </a:r>
          </a:p>
        </p:txBody>
      </p:sp>
    </p:spTree>
    <p:extLst>
      <p:ext uri="{BB962C8B-B14F-4D97-AF65-F5344CB8AC3E}">
        <p14:creationId xmlns:p14="http://schemas.microsoft.com/office/powerpoint/2010/main" val="239131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6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6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6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683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Hough transform for circles </a:t>
            </a:r>
          </a:p>
        </p:txBody>
      </p:sp>
      <p:graphicFrame>
        <p:nvGraphicFramePr>
          <p:cNvPr id="8194" name="Object 25"/>
          <p:cNvGraphicFramePr>
            <a:graphicFrameLocks noGrp="1" noChangeAspect="1"/>
          </p:cNvGraphicFramePr>
          <p:nvPr>
            <p:ph sz="half" idx="1"/>
          </p:nvPr>
        </p:nvGraphicFramePr>
        <p:xfrm>
          <a:off x="3200400" y="3581401"/>
          <a:ext cx="1677988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79280" imgH="203040" progId="Equation.3">
                  <p:embed/>
                </p:oleObj>
              </mc:Choice>
              <mc:Fallback>
                <p:oleObj name="Equation" r:id="rId3" imgW="1079280" imgH="203040" progId="Equation.3">
                  <p:embed/>
                  <p:pic>
                    <p:nvPicPr>
                      <p:cNvPr id="8194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3581401"/>
                        <a:ext cx="1677988" cy="315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7" name="Line 7"/>
          <p:cNvSpPr>
            <a:spLocks noChangeShapeType="1"/>
          </p:cNvSpPr>
          <p:nvPr/>
        </p:nvSpPr>
        <p:spPr bwMode="auto">
          <a:xfrm flipV="1">
            <a:off x="2057400" y="2514600"/>
            <a:ext cx="0" cy="3276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198" name="Line 8"/>
          <p:cNvSpPr>
            <a:spLocks noChangeShapeType="1"/>
          </p:cNvSpPr>
          <p:nvPr/>
        </p:nvSpPr>
        <p:spPr bwMode="auto">
          <a:xfrm>
            <a:off x="2057400" y="5791200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199" name="Oval 9"/>
          <p:cNvSpPr>
            <a:spLocks noChangeArrowheads="1"/>
          </p:cNvSpPr>
          <p:nvPr/>
        </p:nvSpPr>
        <p:spPr bwMode="auto">
          <a:xfrm>
            <a:off x="3048000" y="2667000"/>
            <a:ext cx="1905000" cy="1905000"/>
          </a:xfrm>
          <a:prstGeom prst="ellips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00" name="Text Box 10"/>
          <p:cNvSpPr txBox="1">
            <a:spLocks noChangeArrowheads="1"/>
          </p:cNvSpPr>
          <p:nvPr/>
        </p:nvSpPr>
        <p:spPr bwMode="auto">
          <a:xfrm>
            <a:off x="5089525" y="5703888"/>
            <a:ext cx="3619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i="1"/>
              <a:t>x</a:t>
            </a:r>
          </a:p>
        </p:txBody>
      </p:sp>
      <p:sp>
        <p:nvSpPr>
          <p:cNvPr id="8201" name="Text Box 11"/>
          <p:cNvSpPr txBox="1">
            <a:spLocks noChangeArrowheads="1"/>
          </p:cNvSpPr>
          <p:nvPr/>
        </p:nvSpPr>
        <p:spPr bwMode="auto">
          <a:xfrm>
            <a:off x="2133600" y="2300288"/>
            <a:ext cx="3619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i="1"/>
              <a:t>y</a:t>
            </a:r>
          </a:p>
        </p:txBody>
      </p:sp>
      <p:sp>
        <p:nvSpPr>
          <p:cNvPr id="8202" name="Freeform 13"/>
          <p:cNvSpPr>
            <a:spLocks/>
          </p:cNvSpPr>
          <p:nvPr/>
        </p:nvSpPr>
        <p:spPr bwMode="auto">
          <a:xfrm>
            <a:off x="3232150" y="3917950"/>
            <a:ext cx="609600" cy="1079500"/>
          </a:xfrm>
          <a:custGeom>
            <a:avLst/>
            <a:gdLst>
              <a:gd name="T0" fmla="*/ 0 w 384"/>
              <a:gd name="T1" fmla="*/ 2147483647 h 680"/>
              <a:gd name="T2" fmla="*/ 2147483647 w 384"/>
              <a:gd name="T3" fmla="*/ 0 h 680"/>
              <a:gd name="T4" fmla="*/ 0 60000 65536"/>
              <a:gd name="T5" fmla="*/ 0 60000 65536"/>
              <a:gd name="T6" fmla="*/ 0 w 384"/>
              <a:gd name="T7" fmla="*/ 0 h 680"/>
              <a:gd name="T8" fmla="*/ 384 w 384"/>
              <a:gd name="T9" fmla="*/ 680 h 6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4" h="680">
                <a:moveTo>
                  <a:pt x="0" y="680"/>
                </a:moveTo>
                <a:lnTo>
                  <a:pt x="384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203" name="Line 14"/>
          <p:cNvSpPr>
            <a:spLocks noChangeShapeType="1"/>
          </p:cNvSpPr>
          <p:nvPr/>
        </p:nvSpPr>
        <p:spPr bwMode="auto">
          <a:xfrm flipV="1">
            <a:off x="7848600" y="2286000"/>
            <a:ext cx="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204" name="Line 15"/>
          <p:cNvSpPr>
            <a:spLocks noChangeShapeType="1"/>
          </p:cNvSpPr>
          <p:nvPr/>
        </p:nvSpPr>
        <p:spPr bwMode="auto">
          <a:xfrm>
            <a:off x="7848600" y="4724400"/>
            <a:ext cx="243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205" name="Freeform 16"/>
          <p:cNvSpPr>
            <a:spLocks/>
          </p:cNvSpPr>
          <p:nvPr/>
        </p:nvSpPr>
        <p:spPr bwMode="auto">
          <a:xfrm>
            <a:off x="6881814" y="4716463"/>
            <a:ext cx="962025" cy="1524000"/>
          </a:xfrm>
          <a:custGeom>
            <a:avLst/>
            <a:gdLst>
              <a:gd name="T0" fmla="*/ 2147483647 w 606"/>
              <a:gd name="T1" fmla="*/ 0 h 960"/>
              <a:gd name="T2" fmla="*/ 0 w 606"/>
              <a:gd name="T3" fmla="*/ 2147483647 h 960"/>
              <a:gd name="T4" fmla="*/ 0 60000 65536"/>
              <a:gd name="T5" fmla="*/ 0 60000 65536"/>
              <a:gd name="T6" fmla="*/ 0 w 606"/>
              <a:gd name="T7" fmla="*/ 0 h 960"/>
              <a:gd name="T8" fmla="*/ 606 w 606"/>
              <a:gd name="T9" fmla="*/ 960 h 9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06" h="960">
                <a:moveTo>
                  <a:pt x="606" y="0"/>
                </a:moveTo>
                <a:lnTo>
                  <a:pt x="0" y="96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206" name="Text Box 17"/>
          <p:cNvSpPr txBox="1">
            <a:spLocks noChangeArrowheads="1"/>
          </p:cNvSpPr>
          <p:nvPr/>
        </p:nvSpPr>
        <p:spPr bwMode="auto">
          <a:xfrm>
            <a:off x="3429000" y="4495801"/>
            <a:ext cx="62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/>
              <a:t>(x,y)</a:t>
            </a:r>
          </a:p>
        </p:txBody>
      </p:sp>
      <p:sp>
        <p:nvSpPr>
          <p:cNvPr id="8207" name="Text Box 19"/>
          <p:cNvSpPr txBox="1">
            <a:spLocks noChangeArrowheads="1"/>
          </p:cNvSpPr>
          <p:nvPr/>
        </p:nvSpPr>
        <p:spPr bwMode="auto">
          <a:xfrm>
            <a:off x="10133013" y="4662488"/>
            <a:ext cx="3619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i="1"/>
              <a:t>x</a:t>
            </a:r>
          </a:p>
        </p:txBody>
      </p:sp>
      <p:sp>
        <p:nvSpPr>
          <p:cNvPr id="8208" name="Text Box 20"/>
          <p:cNvSpPr txBox="1">
            <a:spLocks noChangeArrowheads="1"/>
          </p:cNvSpPr>
          <p:nvPr/>
        </p:nvSpPr>
        <p:spPr bwMode="auto">
          <a:xfrm>
            <a:off x="6704013" y="6186488"/>
            <a:ext cx="3619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i="1"/>
              <a:t>y</a:t>
            </a:r>
          </a:p>
        </p:txBody>
      </p:sp>
      <p:sp>
        <p:nvSpPr>
          <p:cNvPr id="8209" name="Text Box 21"/>
          <p:cNvSpPr txBox="1">
            <a:spLocks noChangeArrowheads="1"/>
          </p:cNvSpPr>
          <p:nvPr/>
        </p:nvSpPr>
        <p:spPr bwMode="auto">
          <a:xfrm>
            <a:off x="7924801" y="2133601"/>
            <a:ext cx="3032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i="1"/>
              <a:t>r</a:t>
            </a:r>
          </a:p>
        </p:txBody>
      </p:sp>
      <p:sp>
        <p:nvSpPr>
          <p:cNvPr id="8210" name="Line 23"/>
          <p:cNvSpPr>
            <a:spLocks noChangeShapeType="1"/>
          </p:cNvSpPr>
          <p:nvPr/>
        </p:nvSpPr>
        <p:spPr bwMode="auto">
          <a:xfrm flipV="1">
            <a:off x="8458200" y="2362200"/>
            <a:ext cx="1143000" cy="3124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11" name="Line 24"/>
          <p:cNvSpPr>
            <a:spLocks noChangeShapeType="1"/>
          </p:cNvSpPr>
          <p:nvPr/>
        </p:nvSpPr>
        <p:spPr bwMode="auto">
          <a:xfrm flipH="1" flipV="1">
            <a:off x="7239000" y="2362200"/>
            <a:ext cx="1219200" cy="3124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8195" name="Object 27"/>
          <p:cNvGraphicFramePr>
            <a:graphicFrameLocks noGrp="1" noChangeAspect="1"/>
          </p:cNvGraphicFramePr>
          <p:nvPr>
            <p:ph sz="half" idx="2"/>
          </p:nvPr>
        </p:nvGraphicFramePr>
        <p:xfrm>
          <a:off x="2438400" y="5094288"/>
          <a:ext cx="1676400" cy="31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79280" imgH="203040" progId="Equation.3">
                  <p:embed/>
                </p:oleObj>
              </mc:Choice>
              <mc:Fallback>
                <p:oleObj name="Equation" r:id="rId5" imgW="1079280" imgH="203040" progId="Equation.3">
                  <p:embed/>
                  <p:pic>
                    <p:nvPicPr>
                      <p:cNvPr id="8195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5094288"/>
                        <a:ext cx="1676400" cy="315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12" name="AutoShape 29"/>
          <p:cNvSpPr>
            <a:spLocks noChangeArrowheads="1"/>
          </p:cNvSpPr>
          <p:nvPr/>
        </p:nvSpPr>
        <p:spPr bwMode="auto">
          <a:xfrm>
            <a:off x="5791200" y="3429000"/>
            <a:ext cx="838200" cy="609600"/>
          </a:xfrm>
          <a:prstGeom prst="rightArrow">
            <a:avLst>
              <a:gd name="adj1" fmla="val 50000"/>
              <a:gd name="adj2" fmla="val 34375"/>
            </a:avLst>
          </a:prstGeom>
          <a:solidFill>
            <a:srgbClr val="FFCC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3" name="Oval 12"/>
          <p:cNvSpPr>
            <a:spLocks noChangeArrowheads="1"/>
          </p:cNvSpPr>
          <p:nvPr/>
        </p:nvSpPr>
        <p:spPr bwMode="auto">
          <a:xfrm>
            <a:off x="3505200" y="44196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4" name="Oval 30"/>
          <p:cNvSpPr>
            <a:spLocks noChangeArrowheads="1"/>
          </p:cNvSpPr>
          <p:nvPr/>
        </p:nvSpPr>
        <p:spPr bwMode="auto">
          <a:xfrm>
            <a:off x="3827463" y="38385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5" name="Oval 31"/>
          <p:cNvSpPr>
            <a:spLocks noChangeArrowheads="1"/>
          </p:cNvSpPr>
          <p:nvPr/>
        </p:nvSpPr>
        <p:spPr bwMode="auto">
          <a:xfrm>
            <a:off x="3178175" y="49990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6" name="Oval 32"/>
          <p:cNvSpPr>
            <a:spLocks noChangeArrowheads="1"/>
          </p:cNvSpPr>
          <p:nvPr/>
        </p:nvSpPr>
        <p:spPr bwMode="auto">
          <a:xfrm>
            <a:off x="8415338" y="54102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7" name="Oval 33"/>
          <p:cNvSpPr>
            <a:spLocks noChangeArrowheads="1"/>
          </p:cNvSpPr>
          <p:nvPr/>
        </p:nvSpPr>
        <p:spPr bwMode="auto">
          <a:xfrm>
            <a:off x="8839200" y="43434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8" name="Oval 34"/>
          <p:cNvSpPr>
            <a:spLocks noChangeArrowheads="1"/>
          </p:cNvSpPr>
          <p:nvPr/>
        </p:nvSpPr>
        <p:spPr bwMode="auto">
          <a:xfrm>
            <a:off x="8001000" y="43434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9" name="Text Box 35"/>
          <p:cNvSpPr txBox="1">
            <a:spLocks noChangeArrowheads="1"/>
          </p:cNvSpPr>
          <p:nvPr/>
        </p:nvSpPr>
        <p:spPr bwMode="auto">
          <a:xfrm>
            <a:off x="2595564" y="1589088"/>
            <a:ext cx="22050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/>
              <a:t>image space</a:t>
            </a:r>
          </a:p>
        </p:txBody>
      </p:sp>
      <p:sp>
        <p:nvSpPr>
          <p:cNvPr id="8220" name="Text Box 37"/>
          <p:cNvSpPr txBox="1">
            <a:spLocks noChangeArrowheads="1"/>
          </p:cNvSpPr>
          <p:nvPr/>
        </p:nvSpPr>
        <p:spPr bwMode="auto">
          <a:xfrm>
            <a:off x="6477000" y="1600201"/>
            <a:ext cx="40084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/>
              <a:t>Hough parameter space</a:t>
            </a:r>
          </a:p>
        </p:txBody>
      </p:sp>
    </p:spTree>
    <p:extLst>
      <p:ext uri="{BB962C8B-B14F-4D97-AF65-F5344CB8AC3E}">
        <p14:creationId xmlns:p14="http://schemas.microsoft.com/office/powerpoint/2010/main" val="26294505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Hough transform: Pros and cons</a:t>
            </a:r>
          </a:p>
        </p:txBody>
      </p:sp>
      <p:sp>
        <p:nvSpPr>
          <p:cNvPr id="144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Pros</a:t>
            </a:r>
          </a:p>
          <a:p>
            <a:pPr lvl="1"/>
            <a:r>
              <a:rPr lang="en-US" sz="2400" dirty="0"/>
              <a:t>Can deal with non-locality and occlusion</a:t>
            </a:r>
          </a:p>
          <a:p>
            <a:pPr lvl="1"/>
            <a:r>
              <a:rPr lang="en-US" sz="2400" dirty="0"/>
              <a:t>Can detect multiple instances of a model</a:t>
            </a:r>
          </a:p>
          <a:p>
            <a:pPr lvl="1"/>
            <a:r>
              <a:rPr lang="en-US" sz="2400" dirty="0"/>
              <a:t>Some robustness to noise: noise points unlikely to contribute consistently to any single bin</a:t>
            </a:r>
          </a:p>
          <a:p>
            <a:pPr lvl="1"/>
            <a:r>
              <a:rPr lang="en-US" sz="2400" dirty="0"/>
              <a:t>Leads to a surprisingly general strategy for shape localization </a:t>
            </a:r>
            <a:br>
              <a:rPr lang="en-US" sz="2400" dirty="0"/>
            </a:br>
            <a:r>
              <a:rPr lang="en-US" sz="2400" dirty="0"/>
              <a:t>(more on this next)</a:t>
            </a:r>
          </a:p>
          <a:p>
            <a:pPr>
              <a:buFontTx/>
              <a:buChar char="•"/>
            </a:pPr>
            <a:r>
              <a:rPr lang="en-US" dirty="0"/>
              <a:t>Cons</a:t>
            </a:r>
          </a:p>
          <a:p>
            <a:pPr lvl="1"/>
            <a:r>
              <a:rPr lang="en-US" sz="2400" dirty="0"/>
              <a:t>Complexity increases </a:t>
            </a:r>
            <a:r>
              <a:rPr lang="en-US" sz="2400" dirty="0">
                <a:solidFill>
                  <a:srgbClr val="C00000"/>
                </a:solidFill>
              </a:rPr>
              <a:t>exponentially</a:t>
            </a:r>
            <a:r>
              <a:rPr lang="en-US" sz="2400" dirty="0"/>
              <a:t> with the number of model parameters – in practice, not used beyond three or four dimensions</a:t>
            </a:r>
          </a:p>
          <a:p>
            <a:pPr lvl="1"/>
            <a:r>
              <a:rPr lang="en-US" sz="2400" dirty="0"/>
              <a:t>Non-target shapes can produce spurious peaks in parameter space</a:t>
            </a:r>
          </a:p>
          <a:p>
            <a:pPr lvl="1"/>
            <a:r>
              <a:rPr lang="en-US" sz="2400" dirty="0"/>
              <a:t>It’s hard to pick a good grid size</a:t>
            </a:r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7966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1795" grpId="0" build="p" bldLvl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</a:t>
            </a:r>
            <a:r>
              <a:rPr lang="en-US"/>
              <a:t>: Overview</a:t>
            </a:r>
            <a:endParaRPr lang="en-US" dirty="0"/>
          </a:p>
        </p:txBody>
      </p:sp>
      <p:sp>
        <p:nvSpPr>
          <p:cNvPr id="1751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Least squares line fitting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Robust fitting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RANSAC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Hough transform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/>
              <a:t>Generalized Hough transform</a:t>
            </a:r>
          </a:p>
        </p:txBody>
      </p:sp>
    </p:spTree>
    <p:extLst>
      <p:ext uri="{BB962C8B-B14F-4D97-AF65-F5344CB8AC3E}">
        <p14:creationId xmlns:p14="http://schemas.microsoft.com/office/powerpoint/2010/main" val="277347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DDA03-553C-2F8E-587C-94E54AA1F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Instance level classification (and detection)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766C3-8728-4477-B0AA-3E952570B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C58EDB-87AC-9BF3-8E67-EB4DF9A71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" y="1991597"/>
            <a:ext cx="12083143" cy="288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0797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35359-7F8D-AEBF-69BF-0C054F8ED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 Find the book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9379C-1BE4-0F34-6075-4D3A7C130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Get pictures of book covers, and attach book name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Now find the book cover in some other image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FDE739-C1C7-FFA6-387A-FC23BFD11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5800" y="914400"/>
            <a:ext cx="1854200" cy="287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9EF39C-AF35-2D1A-E02C-F86D4A256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657600"/>
            <a:ext cx="2908300" cy="290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202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90052-545A-4994-8340-CBAFBD9F8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Can’t do this with SSD; patches might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3D2D8-6776-AFCC-7DE6-641C76EDE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Notice changes in color caused by changes in lighting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D0C9E9-5FB5-A82F-2227-97FDE1409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826" y="1814192"/>
            <a:ext cx="11594348" cy="504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472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E7B28-8B29-0905-8FEF-DF266C253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C4E0-C837-AD95-9EFC-03A3671E8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Can’t do this with SSD; patches might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B4DD0-94F1-C824-7553-45050C8BFB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Notice changes in appearance caused by rotation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928FFC-EAF6-AF92-3AE9-DA7C57922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57" y="1715516"/>
            <a:ext cx="11799143" cy="520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68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DF29F-6E57-BE62-CFF8-BF8441B96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Simplest patch algorithm (not much good)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9E3DD-0C5A-1CBE-6778-293F4C811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Make a tree of cover image patches (with labels)</a:t>
            </a:r>
          </a:p>
          <a:p>
            <a:endParaRPr lang="en-US" sz="2400" dirty="0"/>
          </a:p>
          <a:p>
            <a:r>
              <a:rPr lang="en-US" sz="2400" dirty="0"/>
              <a:t>For test image, pass patches down tree, vote</a:t>
            </a:r>
          </a:p>
          <a:p>
            <a:endParaRPr lang="en-US" sz="2400" dirty="0"/>
          </a:p>
          <a:p>
            <a:r>
              <a:rPr lang="en-US" sz="2400" dirty="0"/>
              <a:t>Vote how?:</a:t>
            </a:r>
          </a:p>
          <a:p>
            <a:r>
              <a:rPr lang="en-US" sz="2400" dirty="0"/>
              <a:t>		most common book in leaf</a:t>
            </a:r>
          </a:p>
          <a:p>
            <a:r>
              <a:rPr lang="en-US" sz="2400" dirty="0"/>
              <a:t>		one vote for each book in leaf</a:t>
            </a:r>
          </a:p>
          <a:p>
            <a:r>
              <a:rPr lang="en-US" sz="2400" dirty="0"/>
              <a:t>		vote for ANN patches label</a:t>
            </a:r>
          </a:p>
          <a:p>
            <a:r>
              <a:rPr lang="en-US" sz="2400" dirty="0"/>
              <a:t>Issues:   </a:t>
            </a:r>
          </a:p>
          <a:p>
            <a:r>
              <a:rPr lang="en-US" sz="2400" dirty="0"/>
              <a:t>		every patch votes, so there must be junk votes (easily fixed)</a:t>
            </a:r>
          </a:p>
          <a:p>
            <a:r>
              <a:rPr lang="en-US" sz="2400" dirty="0"/>
              <a:t>		tree doesn’t know you’re using it for labelling, may not be efficient</a:t>
            </a:r>
          </a:p>
          <a:p>
            <a:r>
              <a:rPr lang="en-US" sz="2400" dirty="0"/>
              <a:t>		rotation (perhaps insert patches at many rotations?)		</a:t>
            </a:r>
          </a:p>
        </p:txBody>
      </p:sp>
    </p:spTree>
    <p:extLst>
      <p:ext uri="{BB962C8B-B14F-4D97-AF65-F5344CB8AC3E}">
        <p14:creationId xmlns:p14="http://schemas.microsoft.com/office/powerpoint/2010/main" val="9998351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0C13B-E7CC-0288-B6F6-6360ABA17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interest points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A91FBC-8C15-65D0-236A-3069D05E8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Make a tree of cover image interest points (with labels)</a:t>
            </a:r>
          </a:p>
          <a:p>
            <a:r>
              <a:rPr lang="en-US" sz="2400" dirty="0"/>
              <a:t>	</a:t>
            </a:r>
            <a:r>
              <a:rPr lang="en-US" sz="2400" dirty="0">
                <a:solidFill>
                  <a:srgbClr val="FF0000"/>
                </a:solidFill>
              </a:rPr>
              <a:t>You can do this cause interest point descriptors are vectors of fixed length.  They’re nearby when interest points are similar.</a:t>
            </a:r>
            <a:endParaRPr lang="en-US" sz="2400" dirty="0"/>
          </a:p>
          <a:p>
            <a:r>
              <a:rPr lang="en-US" sz="2400" dirty="0"/>
              <a:t>For test image, pass interest points down tree, vote</a:t>
            </a:r>
          </a:p>
          <a:p>
            <a:endParaRPr lang="en-US" sz="2400" dirty="0"/>
          </a:p>
          <a:p>
            <a:r>
              <a:rPr lang="en-US" sz="2400" dirty="0"/>
              <a:t>Vote how?:</a:t>
            </a:r>
          </a:p>
          <a:p>
            <a:r>
              <a:rPr lang="en-US" sz="2400" dirty="0"/>
              <a:t>		most common book in leaf</a:t>
            </a:r>
          </a:p>
          <a:p>
            <a:r>
              <a:rPr lang="en-US" sz="2400" dirty="0"/>
              <a:t>		one vote for each book in leaf</a:t>
            </a:r>
          </a:p>
          <a:p>
            <a:r>
              <a:rPr lang="en-US" sz="2400" dirty="0"/>
              <a:t>		vote for ANN interest point label</a:t>
            </a:r>
          </a:p>
          <a:p>
            <a:r>
              <a:rPr lang="en-US" sz="2400" dirty="0"/>
              <a:t>Issues:   </a:t>
            </a:r>
          </a:p>
          <a:p>
            <a:r>
              <a:rPr lang="en-US" sz="2400" dirty="0"/>
              <a:t>		every patch votes, so there must be junk votes (easily fixed)</a:t>
            </a:r>
          </a:p>
          <a:p>
            <a:r>
              <a:rPr lang="en-US" sz="2400" dirty="0"/>
              <a:t>		tree doesn’t know you’re using it for labelling, may not be efficient</a:t>
            </a:r>
          </a:p>
          <a:p>
            <a:r>
              <a:rPr lang="en-US" sz="2400" dirty="0"/>
              <a:t>		</a:t>
            </a:r>
            <a:r>
              <a:rPr lang="en-US" sz="2400" strike="sngStrike" dirty="0"/>
              <a:t>rotation (perhaps insert patches at many rotations?)	</a:t>
            </a:r>
            <a:r>
              <a:rPr lang="en-US" sz="2400" dirty="0"/>
              <a:t>	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48716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DB72B-0DF7-4A2A-A48F-239D3D873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Hough 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1C12A-7D77-7040-B294-A2AB9CB7D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does a </a:t>
            </a:r>
            <a:r>
              <a:rPr lang="en-US" b="1" dirty="0"/>
              <a:t>line</a:t>
            </a:r>
            <a:r>
              <a:rPr lang="en-US" dirty="0"/>
              <a:t> in the image space correspond to?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A </a:t>
            </a:r>
            <a:r>
              <a:rPr lang="en-US" sz="2400" b="1" dirty="0"/>
              <a:t>poin</a:t>
            </a:r>
            <a:r>
              <a:rPr lang="en-US" sz="2400" dirty="0"/>
              <a:t>t in the parameter space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26707C-7D0F-4F6B-A987-3813B90F044A}"/>
              </a:ext>
            </a:extLst>
          </p:cNvPr>
          <p:cNvSpPr txBox="1"/>
          <p:nvPr/>
        </p:nvSpPr>
        <p:spPr>
          <a:xfrm>
            <a:off x="1447800" y="5969654"/>
            <a:ext cx="4477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Image space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81B584-1FF2-4AD0-B26A-F565466B2320}"/>
              </a:ext>
            </a:extLst>
          </p:cNvPr>
          <p:cNvSpPr/>
          <p:nvPr/>
        </p:nvSpPr>
        <p:spPr>
          <a:xfrm>
            <a:off x="1447800" y="2673670"/>
            <a:ext cx="4477040" cy="325198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7AB810-BF08-494E-86B1-FAA83D45B1A3}"/>
              </a:ext>
            </a:extLst>
          </p:cNvPr>
          <p:cNvSpPr txBox="1"/>
          <p:nvPr/>
        </p:nvSpPr>
        <p:spPr>
          <a:xfrm>
            <a:off x="7490982" y="5969654"/>
            <a:ext cx="3253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Parameter space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A4637DF-14DC-41DB-AE23-21E4800A361A}"/>
              </a:ext>
            </a:extLst>
          </p:cNvPr>
          <p:cNvCxnSpPr/>
          <p:nvPr/>
        </p:nvCxnSpPr>
        <p:spPr>
          <a:xfrm>
            <a:off x="1565799" y="2794225"/>
            <a:ext cx="0" cy="2971800"/>
          </a:xfrm>
          <a:prstGeom prst="straightConnector1">
            <a:avLst/>
          </a:prstGeom>
          <a:ln w="76200" cap="rnd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B9D29A5-7990-46AD-A31B-A6177DF7567F}"/>
              </a:ext>
            </a:extLst>
          </p:cNvPr>
          <p:cNvCxnSpPr>
            <a:cxnSpLocks/>
          </p:cNvCxnSpPr>
          <p:nvPr/>
        </p:nvCxnSpPr>
        <p:spPr>
          <a:xfrm flipH="1">
            <a:off x="1565799" y="5766025"/>
            <a:ext cx="4270248" cy="0"/>
          </a:xfrm>
          <a:prstGeom prst="straightConnector1">
            <a:avLst/>
          </a:prstGeom>
          <a:ln w="76200" cap="rnd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917E114-766A-4BC5-9DB1-BA2F81629555}"/>
                  </a:ext>
                </a:extLst>
              </p:cNvPr>
              <p:cNvSpPr txBox="1"/>
              <p:nvPr/>
            </p:nvSpPr>
            <p:spPr>
              <a:xfrm>
                <a:off x="1730390" y="2667127"/>
                <a:ext cx="338325" cy="523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917E114-766A-4BC5-9DB1-BA2F816295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390" y="2667127"/>
                <a:ext cx="338325" cy="523220"/>
              </a:xfrm>
              <a:prstGeom prst="rect">
                <a:avLst/>
              </a:prstGeom>
              <a:blipFill>
                <a:blip r:embed="rId2"/>
                <a:stretch>
                  <a:fillRect l="-7143" r="-17857" b="-119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BF6BFFE-FD0A-4513-B592-41797BB7EA9D}"/>
                  </a:ext>
                </a:extLst>
              </p:cNvPr>
              <p:cNvSpPr txBox="1"/>
              <p:nvPr/>
            </p:nvSpPr>
            <p:spPr>
              <a:xfrm>
                <a:off x="5552582" y="5123356"/>
                <a:ext cx="338325" cy="523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BF6BFFE-FD0A-4513-B592-41797BB7EA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2582" y="5123356"/>
                <a:ext cx="338325" cy="523220"/>
              </a:xfrm>
              <a:prstGeom prst="rect">
                <a:avLst/>
              </a:prstGeom>
              <a:blipFill>
                <a:blip r:embed="rId3"/>
                <a:stretch>
                  <a:fillRect r="-71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433318A-3DE5-4235-AEDB-93E4B55547B7}"/>
              </a:ext>
            </a:extLst>
          </p:cNvPr>
          <p:cNvCxnSpPr/>
          <p:nvPr/>
        </p:nvCxnSpPr>
        <p:spPr>
          <a:xfrm flipV="1">
            <a:off x="1734960" y="3150841"/>
            <a:ext cx="3822192" cy="1801368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FBE2E4A-7F9F-4E13-AA7C-13B983E06E13}"/>
                  </a:ext>
                </a:extLst>
              </p:cNvPr>
              <p:cNvSpPr txBox="1"/>
              <p:nvPr/>
            </p:nvSpPr>
            <p:spPr>
              <a:xfrm>
                <a:off x="3331316" y="4174202"/>
                <a:ext cx="253640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3200" b="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200" b="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3200" b="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3200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FBE2E4A-7F9F-4E13-AA7C-13B983E06E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1316" y="4174202"/>
                <a:ext cx="2536400" cy="492443"/>
              </a:xfrm>
              <a:prstGeom prst="rect">
                <a:avLst/>
              </a:prstGeom>
              <a:blipFill>
                <a:blip r:embed="rId4"/>
                <a:stretch>
                  <a:fillRect l="-2488" r="-498" b="-25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9A8CE769-E4E4-4C1E-A2D7-7AE260A7F69D}"/>
              </a:ext>
            </a:extLst>
          </p:cNvPr>
          <p:cNvSpPr/>
          <p:nvPr/>
        </p:nvSpPr>
        <p:spPr>
          <a:xfrm>
            <a:off x="7490982" y="2673670"/>
            <a:ext cx="3253218" cy="325198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FBC843B-3C14-419E-BD0B-CABE6A98CD79}"/>
              </a:ext>
            </a:extLst>
          </p:cNvPr>
          <p:cNvCxnSpPr/>
          <p:nvPr/>
        </p:nvCxnSpPr>
        <p:spPr>
          <a:xfrm>
            <a:off x="7679180" y="2794098"/>
            <a:ext cx="0" cy="2971800"/>
          </a:xfrm>
          <a:prstGeom prst="straightConnector1">
            <a:avLst/>
          </a:prstGeom>
          <a:ln w="76200" cap="rnd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1598235-C403-4735-8BC3-4B07DBD365DF}"/>
              </a:ext>
            </a:extLst>
          </p:cNvPr>
          <p:cNvCxnSpPr>
            <a:cxnSpLocks/>
          </p:cNvCxnSpPr>
          <p:nvPr/>
        </p:nvCxnSpPr>
        <p:spPr>
          <a:xfrm flipH="1">
            <a:off x="7679180" y="5765898"/>
            <a:ext cx="3065020" cy="0"/>
          </a:xfrm>
          <a:prstGeom prst="straightConnector1">
            <a:avLst/>
          </a:prstGeom>
          <a:ln w="76200" cap="rnd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3082480-8003-4EF6-89B3-63903162BA7C}"/>
                  </a:ext>
                </a:extLst>
              </p:cNvPr>
              <p:cNvSpPr txBox="1"/>
              <p:nvPr/>
            </p:nvSpPr>
            <p:spPr>
              <a:xfrm>
                <a:off x="7843771" y="2667000"/>
                <a:ext cx="400412" cy="523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3082480-8003-4EF6-89B3-63903162BA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3771" y="2667000"/>
                <a:ext cx="400412" cy="523220"/>
              </a:xfrm>
              <a:prstGeom prst="rect">
                <a:avLst/>
              </a:prstGeom>
              <a:blipFill>
                <a:blip r:embed="rId5"/>
                <a:stretch>
                  <a:fillRect l="-218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D19B2D8-4D9A-43CF-B7B4-CD90A37939D2}"/>
                  </a:ext>
                </a:extLst>
              </p:cNvPr>
              <p:cNvSpPr txBox="1"/>
              <p:nvPr/>
            </p:nvSpPr>
            <p:spPr>
              <a:xfrm>
                <a:off x="10396732" y="5123229"/>
                <a:ext cx="338325" cy="523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D19B2D8-4D9A-43CF-B7B4-CD90A37939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6732" y="5123229"/>
                <a:ext cx="338325" cy="523220"/>
              </a:xfrm>
              <a:prstGeom prst="rect">
                <a:avLst/>
              </a:prstGeom>
              <a:blipFill>
                <a:blip r:embed="rId6"/>
                <a:stretch>
                  <a:fillRect l="-11111" r="-222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Oval 33">
            <a:extLst>
              <a:ext uri="{FF2B5EF4-FFF2-40B4-BE49-F238E27FC236}">
                <a16:creationId xmlns:a16="http://schemas.microsoft.com/office/drawing/2014/main" id="{F01D1D01-BF9A-41B9-B667-8DCAA6430C25}"/>
              </a:ext>
            </a:extLst>
          </p:cNvPr>
          <p:cNvSpPr/>
          <p:nvPr/>
        </p:nvSpPr>
        <p:spPr>
          <a:xfrm>
            <a:off x="7962304" y="4991144"/>
            <a:ext cx="280558" cy="280558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7CC9261-A893-4FB4-9AC8-69A163D9B0EC}"/>
                  </a:ext>
                </a:extLst>
              </p:cNvPr>
              <p:cNvSpPr txBox="1"/>
              <p:nvPr/>
            </p:nvSpPr>
            <p:spPr>
              <a:xfrm>
                <a:off x="8242862" y="4404638"/>
                <a:ext cx="153939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3200" b="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3200" b="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3200" b="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3200" b="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200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7CC9261-A893-4FB4-9AC8-69A163D9B0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2862" y="4404638"/>
                <a:ext cx="1539396" cy="492443"/>
              </a:xfrm>
              <a:prstGeom prst="rect">
                <a:avLst/>
              </a:prstGeom>
              <a:blipFill>
                <a:blip r:embed="rId7"/>
                <a:stretch>
                  <a:fillRect b="-1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59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4" grpId="0" animBg="1"/>
      <p:bldP spid="3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084F70-6852-4C10-7AE3-0B5BEEF6E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C4CBA-B67A-917C-A470-0774F40B4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 patch votes – generalized Hough 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665D5-C833-5AA2-35F1-A7E5AD73CF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Each interest point has a coordinate system, </a:t>
            </a:r>
          </a:p>
          <a:p>
            <a:r>
              <a:rPr lang="en-US" sz="2400" dirty="0"/>
              <a:t>	so it “knows” where the center of the book 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369F4A-4F2E-CF8B-A1DE-8D1D09DB3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27" y="1855896"/>
            <a:ext cx="11675145" cy="498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6490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2312F-0CFC-2937-4871-E729030D2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9804B-7792-66BD-CE60-42FFCCF90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 patch votes – generalized Hough 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EC984-8073-3981-86A5-3F53EAD6F6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Allow an interest point to vote for a book only if another one agrees with center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F1E1EB-46A1-C2ED-6835-E971C4E66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288255"/>
            <a:ext cx="9372600" cy="556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110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752ED-448C-12CF-1EB4-0FA79B2B4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61623-D7EB-092B-8C2F-B1102DAF8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 patch votes – generalized Hough 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1187F-95B4-2571-500E-39EC24C08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Allow an interest point to vote for a book only if another one agrees with center</a:t>
            </a:r>
          </a:p>
          <a:p>
            <a:endParaRPr lang="en-US" sz="2400" dirty="0"/>
          </a:p>
          <a:p>
            <a:r>
              <a:rPr lang="en-US" sz="2400" dirty="0"/>
              <a:t>How?</a:t>
            </a:r>
          </a:p>
          <a:p>
            <a:r>
              <a:rPr lang="en-US" sz="2400" dirty="0"/>
              <a:t>	build an accumulator array for book centers, </a:t>
            </a:r>
          </a:p>
          <a:p>
            <a:r>
              <a:rPr lang="en-US" sz="2400" dirty="0"/>
              <a:t>	accumulate votes</a:t>
            </a:r>
          </a:p>
          <a:p>
            <a:r>
              <a:rPr lang="en-US" sz="2400" dirty="0"/>
              <a:t>	scan it to check for “big” votes – do they agree on book label?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E88BFB-16A3-1E2F-653A-0F73814AD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388" y="4572000"/>
            <a:ext cx="3846812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621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93CEB-E134-5069-0601-264863046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EC851-FEE5-D179-FBD5-62266A1AD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 patch votes – generalized Hough 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8E971-2260-84F4-96FD-C1C4FAA0D9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Interest points know other stuff – the outline of the book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B27D39-7DBE-0389-009B-AB13208D0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549" y="1752600"/>
            <a:ext cx="11086422" cy="472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105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33513-B477-3797-2C3C-6B838DCA6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now have…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CE3F8-ECAA-56FB-34A4-CAA285630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dirty="0"/>
          </a:p>
          <a:p>
            <a:r>
              <a:rPr lang="en-US" sz="2400" dirty="0"/>
              <a:t>A primitive classifier</a:t>
            </a:r>
          </a:p>
          <a:p>
            <a:r>
              <a:rPr lang="en-US" sz="2400" dirty="0"/>
              <a:t>	What book is in this image?</a:t>
            </a:r>
          </a:p>
          <a:p>
            <a:endParaRPr lang="en-US" sz="2400" dirty="0"/>
          </a:p>
          <a:p>
            <a:r>
              <a:rPr lang="en-US" sz="2400" dirty="0"/>
              <a:t>A primitive detector</a:t>
            </a:r>
          </a:p>
          <a:p>
            <a:r>
              <a:rPr lang="en-US" sz="2400" dirty="0"/>
              <a:t>	What books are in this image, and where are they?</a:t>
            </a:r>
          </a:p>
          <a:p>
            <a:endParaRPr lang="en-US" sz="2400" dirty="0"/>
          </a:p>
          <a:p>
            <a:r>
              <a:rPr lang="en-US" sz="2400" dirty="0"/>
              <a:t>There are more accurate technologies, </a:t>
            </a:r>
          </a:p>
          <a:p>
            <a:r>
              <a:rPr lang="en-US" sz="2400" dirty="0"/>
              <a:t>	tend to be slower, require more compute</a:t>
            </a:r>
          </a:p>
          <a:p>
            <a:endParaRPr lang="en-US" sz="2400" dirty="0"/>
          </a:p>
          <a:p>
            <a:r>
              <a:rPr lang="en-US" sz="2400" dirty="0"/>
              <a:t>This one is extremely fast and very efficient, particularly with an improved tree</a:t>
            </a:r>
          </a:p>
        </p:txBody>
      </p:sp>
    </p:spTree>
    <p:extLst>
      <p:ext uri="{BB962C8B-B14F-4D97-AF65-F5344CB8AC3E}">
        <p14:creationId xmlns:p14="http://schemas.microsoft.com/office/powerpoint/2010/main" val="27372202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1EA3A-346E-406F-54A1-F8C5CDAB7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tree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CFA28-6BAA-8660-3079-6FC0C459B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Current construction:</a:t>
            </a:r>
          </a:p>
          <a:p>
            <a:r>
              <a:rPr lang="en-US" sz="2400" dirty="0"/>
              <a:t>	Hierarchical k-means</a:t>
            </a:r>
          </a:p>
          <a:p>
            <a:r>
              <a:rPr lang="en-US" sz="2400" dirty="0"/>
              <a:t>		This breaks up each node into leaves whose elements are close 	to one another.  </a:t>
            </a:r>
          </a:p>
          <a:p>
            <a:endParaRPr lang="en-US" sz="2400" dirty="0"/>
          </a:p>
          <a:p>
            <a:r>
              <a:rPr lang="en-US" sz="2400" dirty="0"/>
              <a:t>		But this isn’t what we want</a:t>
            </a:r>
          </a:p>
          <a:p>
            <a:endParaRPr lang="en-US" sz="2400" dirty="0"/>
          </a:p>
          <a:p>
            <a:r>
              <a:rPr lang="en-US" sz="2400" dirty="0"/>
              <a:t>	Decision tree:</a:t>
            </a:r>
          </a:p>
          <a:p>
            <a:r>
              <a:rPr lang="en-US" sz="2400" dirty="0"/>
              <a:t>		Break each node into leaves where leaves are “informative” about 	label</a:t>
            </a:r>
          </a:p>
          <a:p>
            <a:r>
              <a:rPr lang="en-US" sz="2400" dirty="0"/>
              <a:t>		</a:t>
            </a:r>
            <a:r>
              <a:rPr lang="en-US" sz="2400" dirty="0" err="1"/>
              <a:t>eg</a:t>
            </a:r>
            <a:r>
              <a:rPr lang="en-US" sz="2400" dirty="0"/>
              <a:t> in binary tree, labels on the left are all different from labels on the 	right</a:t>
            </a:r>
          </a:p>
        </p:txBody>
      </p:sp>
    </p:spTree>
    <p:extLst>
      <p:ext uri="{BB962C8B-B14F-4D97-AF65-F5344CB8AC3E}">
        <p14:creationId xmlns:p14="http://schemas.microsoft.com/office/powerpoint/2010/main" val="35729193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E29A5-782F-2783-FA1B-0975936B0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CEE19-2D50-74AA-E6B0-8DECE78C8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us:</a:t>
            </a:r>
          </a:p>
          <a:p>
            <a:r>
              <a:rPr lang="en-US" dirty="0"/>
              <a:t>	tree is now binary</a:t>
            </a:r>
          </a:p>
          <a:p>
            <a:r>
              <a:rPr lang="en-US" dirty="0"/>
              <a:t>	split is test a single dimension against a threshold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C22C42-A9E2-7B63-6B39-9998FC76E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291" y="2642502"/>
            <a:ext cx="9163418" cy="42154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285D75-4CD0-C039-8506-CD3645E19CB1}"/>
              </a:ext>
            </a:extLst>
          </p:cNvPr>
          <p:cNvSpPr txBox="1"/>
          <p:nvPr/>
        </p:nvSpPr>
        <p:spPr>
          <a:xfrm>
            <a:off x="2133600" y="6096000"/>
            <a:ext cx="115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 tree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9D0A16-CC65-D602-B8F5-6310BD1FD277}"/>
              </a:ext>
            </a:extLst>
          </p:cNvPr>
          <p:cNvSpPr txBox="1"/>
          <p:nvPr/>
        </p:nvSpPr>
        <p:spPr>
          <a:xfrm>
            <a:off x="10058400" y="5712767"/>
            <a:ext cx="2050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 cells in 2D</a:t>
            </a:r>
          </a:p>
        </p:txBody>
      </p:sp>
    </p:spTree>
    <p:extLst>
      <p:ext uri="{BB962C8B-B14F-4D97-AF65-F5344CB8AC3E}">
        <p14:creationId xmlns:p14="http://schemas.microsoft.com/office/powerpoint/2010/main" val="29378724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7EBF6-DD99-C5AD-6070-4E7BEDB41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Idea: randomized search for informative splits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04737-9802-BC5C-C21D-2FAD00532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Informative split:</a:t>
            </a:r>
          </a:p>
          <a:p>
            <a:r>
              <a:rPr lang="en-US" sz="2400" dirty="0"/>
              <a:t>	We know more about the likely label if we know which side we’re 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5E9E38-07A5-BAA1-CA6F-FEF81F944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346506"/>
            <a:ext cx="11616070" cy="449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674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04B06-EF38-A54B-90F9-EE5210DED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Harder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DDB11-78E3-9903-5048-8B85112BEE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2F5757-3828-B4C2-4E6F-38FA55DCF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747447"/>
            <a:ext cx="9067800" cy="611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121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16C3B-84F5-2ED4-697B-961E79D18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4C9A5-E76C-B40A-3D3A-33D4CCF43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Harder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DBE22-F282-2E88-78A1-3E5F17BE59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3E0427-B09D-BD3D-30EB-D3CEE1E20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747447"/>
            <a:ext cx="9067800" cy="61105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A658E5-FDE5-31D2-506E-02E5573E7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238" y="4152855"/>
            <a:ext cx="9220200" cy="269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48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DB72B-0DF7-4A2A-A48F-239D3D873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Hough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862B0F25-2E35-AD40-8368-89A264844FB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What does a </a:t>
                </a:r>
                <a:r>
                  <a:rPr lang="en-US" b="1" dirty="0"/>
                  <a:t>point</a:t>
                </a:r>
                <a:r>
                  <a:rPr lang="en-US" dirty="0"/>
                  <a:t> in the image space correspond to?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A </a:t>
                </a:r>
                <a:r>
                  <a:rPr lang="en-US" sz="2400" b="1" dirty="0"/>
                  <a:t>line</a:t>
                </a:r>
                <a:r>
                  <a:rPr lang="en-US" sz="2400" dirty="0"/>
                  <a:t> in the parameter space: all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err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400" i="1" dirty="0" err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 dirty="0" err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that satisfy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endParaRPr lang="en-US" sz="2400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862B0F25-2E35-AD40-8368-89A264844F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A726707C-7D0F-4F6B-A987-3813B90F044A}"/>
              </a:ext>
            </a:extLst>
          </p:cNvPr>
          <p:cNvSpPr txBox="1"/>
          <p:nvPr/>
        </p:nvSpPr>
        <p:spPr>
          <a:xfrm>
            <a:off x="1447800" y="5969654"/>
            <a:ext cx="4477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Image space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81B584-1FF2-4AD0-B26A-F565466B2320}"/>
              </a:ext>
            </a:extLst>
          </p:cNvPr>
          <p:cNvSpPr/>
          <p:nvPr/>
        </p:nvSpPr>
        <p:spPr>
          <a:xfrm>
            <a:off x="1447800" y="2673670"/>
            <a:ext cx="4477040" cy="325198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7AB810-BF08-494E-86B1-FAA83D45B1A3}"/>
              </a:ext>
            </a:extLst>
          </p:cNvPr>
          <p:cNvSpPr txBox="1"/>
          <p:nvPr/>
        </p:nvSpPr>
        <p:spPr>
          <a:xfrm>
            <a:off x="7490982" y="5969654"/>
            <a:ext cx="3253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Parameter space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A4637DF-14DC-41DB-AE23-21E4800A361A}"/>
              </a:ext>
            </a:extLst>
          </p:cNvPr>
          <p:cNvCxnSpPr/>
          <p:nvPr/>
        </p:nvCxnSpPr>
        <p:spPr>
          <a:xfrm>
            <a:off x="1565799" y="2794225"/>
            <a:ext cx="0" cy="2971800"/>
          </a:xfrm>
          <a:prstGeom prst="straightConnector1">
            <a:avLst/>
          </a:prstGeom>
          <a:ln w="76200" cap="rnd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B9D29A5-7990-46AD-A31B-A6177DF7567F}"/>
              </a:ext>
            </a:extLst>
          </p:cNvPr>
          <p:cNvCxnSpPr>
            <a:cxnSpLocks/>
          </p:cNvCxnSpPr>
          <p:nvPr/>
        </p:nvCxnSpPr>
        <p:spPr>
          <a:xfrm flipH="1">
            <a:off x="1565799" y="5766025"/>
            <a:ext cx="4270248" cy="0"/>
          </a:xfrm>
          <a:prstGeom prst="straightConnector1">
            <a:avLst/>
          </a:prstGeom>
          <a:ln w="76200" cap="rnd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A8CE769-E4E4-4C1E-A2D7-7AE260A7F69D}"/>
              </a:ext>
            </a:extLst>
          </p:cNvPr>
          <p:cNvSpPr/>
          <p:nvPr/>
        </p:nvSpPr>
        <p:spPr>
          <a:xfrm>
            <a:off x="7490982" y="2673670"/>
            <a:ext cx="3253218" cy="325198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FBC843B-3C14-419E-BD0B-CABE6A98CD79}"/>
              </a:ext>
            </a:extLst>
          </p:cNvPr>
          <p:cNvCxnSpPr/>
          <p:nvPr/>
        </p:nvCxnSpPr>
        <p:spPr>
          <a:xfrm>
            <a:off x="7679180" y="2794098"/>
            <a:ext cx="0" cy="2971800"/>
          </a:xfrm>
          <a:prstGeom prst="straightConnector1">
            <a:avLst/>
          </a:prstGeom>
          <a:ln w="76200" cap="rnd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1598235-C403-4735-8BC3-4B07DBD365DF}"/>
              </a:ext>
            </a:extLst>
          </p:cNvPr>
          <p:cNvCxnSpPr>
            <a:cxnSpLocks/>
          </p:cNvCxnSpPr>
          <p:nvPr/>
        </p:nvCxnSpPr>
        <p:spPr>
          <a:xfrm flipH="1">
            <a:off x="7679180" y="5765898"/>
            <a:ext cx="3065020" cy="0"/>
          </a:xfrm>
          <a:prstGeom prst="straightConnector1">
            <a:avLst/>
          </a:prstGeom>
          <a:ln w="76200" cap="rnd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0EEBB63A-419D-4B26-B47D-619A1C59F03C}"/>
              </a:ext>
            </a:extLst>
          </p:cNvPr>
          <p:cNvSpPr/>
          <p:nvPr/>
        </p:nvSpPr>
        <p:spPr>
          <a:xfrm>
            <a:off x="1876771" y="5094731"/>
            <a:ext cx="280558" cy="28055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C971EED-7B7C-44B0-917E-85E6D0B18190}"/>
                  </a:ext>
                </a:extLst>
              </p:cNvPr>
              <p:cNvSpPr txBox="1"/>
              <p:nvPr/>
            </p:nvSpPr>
            <p:spPr>
              <a:xfrm>
                <a:off x="8141695" y="3462888"/>
                <a:ext cx="283577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3200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3200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C971EED-7B7C-44B0-917E-85E6D0B181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1695" y="3462888"/>
                <a:ext cx="2835776" cy="492443"/>
              </a:xfrm>
              <a:prstGeom prst="rect">
                <a:avLst/>
              </a:prstGeom>
              <a:blipFill>
                <a:blip r:embed="rId3"/>
                <a:stretch>
                  <a:fillRect r="-446" b="-28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73CB32D-DEDF-48CF-AE9B-A2744B54F01C}"/>
              </a:ext>
            </a:extLst>
          </p:cNvPr>
          <p:cNvCxnSpPr>
            <a:cxnSpLocks/>
          </p:cNvCxnSpPr>
          <p:nvPr/>
        </p:nvCxnSpPr>
        <p:spPr>
          <a:xfrm>
            <a:off x="7795353" y="3849947"/>
            <a:ext cx="2117500" cy="18427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6563B62-E9BB-4F8D-9173-2805F1DC872C}"/>
                  </a:ext>
                </a:extLst>
              </p:cNvPr>
              <p:cNvSpPr txBox="1"/>
              <p:nvPr/>
            </p:nvSpPr>
            <p:spPr>
              <a:xfrm>
                <a:off x="2407093" y="4952580"/>
                <a:ext cx="141737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3200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200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6563B62-E9BB-4F8D-9173-2805F1DC87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7093" y="4952580"/>
                <a:ext cx="1417375" cy="492443"/>
              </a:xfrm>
              <a:prstGeom prst="rect">
                <a:avLst/>
              </a:prstGeom>
              <a:blipFill>
                <a:blip r:embed="rId4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BF0BFB1-1857-7F4B-9567-AF7077B3B586}"/>
                  </a:ext>
                </a:extLst>
              </p:cNvPr>
              <p:cNvSpPr txBox="1"/>
              <p:nvPr/>
            </p:nvSpPr>
            <p:spPr>
              <a:xfrm>
                <a:off x="1730390" y="2667127"/>
                <a:ext cx="338325" cy="523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BF0BFB1-1857-7F4B-9567-AF7077B3B5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390" y="2667127"/>
                <a:ext cx="338325" cy="523220"/>
              </a:xfrm>
              <a:prstGeom prst="rect">
                <a:avLst/>
              </a:prstGeom>
              <a:blipFill>
                <a:blip r:embed="rId5"/>
                <a:stretch>
                  <a:fillRect l="-7143" r="-17857" b="-119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B205135-C1AD-774A-9DE4-29C58D123FEE}"/>
                  </a:ext>
                </a:extLst>
              </p:cNvPr>
              <p:cNvSpPr txBox="1"/>
              <p:nvPr/>
            </p:nvSpPr>
            <p:spPr>
              <a:xfrm>
                <a:off x="5552582" y="5123356"/>
                <a:ext cx="338325" cy="523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B205135-C1AD-774A-9DE4-29C58D123F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2582" y="5123356"/>
                <a:ext cx="338325" cy="523220"/>
              </a:xfrm>
              <a:prstGeom prst="rect">
                <a:avLst/>
              </a:prstGeom>
              <a:blipFill>
                <a:blip r:embed="rId6"/>
                <a:stretch>
                  <a:fillRect r="-71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F1CD6ED-09CA-FF4A-BB15-23A518A8F17F}"/>
                  </a:ext>
                </a:extLst>
              </p:cNvPr>
              <p:cNvSpPr txBox="1"/>
              <p:nvPr/>
            </p:nvSpPr>
            <p:spPr>
              <a:xfrm>
                <a:off x="7843771" y="2667000"/>
                <a:ext cx="400412" cy="523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F1CD6ED-09CA-FF4A-BB15-23A518A8F1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3771" y="2667000"/>
                <a:ext cx="400412" cy="523220"/>
              </a:xfrm>
              <a:prstGeom prst="rect">
                <a:avLst/>
              </a:prstGeom>
              <a:blipFill>
                <a:blip r:embed="rId7"/>
                <a:stretch>
                  <a:fillRect l="-218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0EBB3B7-257D-AC41-A043-B591B41B17DF}"/>
                  </a:ext>
                </a:extLst>
              </p:cNvPr>
              <p:cNvSpPr txBox="1"/>
              <p:nvPr/>
            </p:nvSpPr>
            <p:spPr>
              <a:xfrm>
                <a:off x="10396732" y="5123229"/>
                <a:ext cx="338325" cy="523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0EBB3B7-257D-AC41-A043-B591B41B17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6732" y="5123229"/>
                <a:ext cx="338325" cy="523220"/>
              </a:xfrm>
              <a:prstGeom prst="rect">
                <a:avLst/>
              </a:prstGeom>
              <a:blipFill>
                <a:blip r:embed="rId8"/>
                <a:stretch>
                  <a:fillRect l="-11111" r="-222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250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3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ED164-5766-46A3-F33E-C7C391F47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665BC-41DF-264B-6098-42AFD8E64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Harder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84814-F888-7A21-38EC-B5F4E3881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3DBE6C-3538-3B32-BDA0-AC41AE6CB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9986"/>
            <a:ext cx="9067800" cy="61105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488E88-08FD-9F70-2879-72A09B37E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735" y="3429000"/>
            <a:ext cx="9067800" cy="9133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9B4E00-7F9E-B26B-22EE-F6F365F21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8735" y="4374134"/>
            <a:ext cx="10635779" cy="204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5178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A5A06-E07E-11C0-CB2B-6D7BA0E04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entropy of a labelled pool of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03809-7B20-4CC4-30A8-E92AA4AF19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Q: how much information do I need to supply to know the label of a randomly selected example?</a:t>
            </a:r>
          </a:p>
          <a:p>
            <a:r>
              <a:rPr lang="en-US" dirty="0"/>
              <a:t>A:  Entropy</a:t>
            </a:r>
          </a:p>
          <a:p>
            <a:r>
              <a:rPr lang="en-US" dirty="0"/>
              <a:t>		could be as small as 0 (all labels the same)</a:t>
            </a:r>
          </a:p>
          <a:p>
            <a:r>
              <a:rPr lang="en-US" dirty="0"/>
              <a:t>		</a:t>
            </a:r>
          </a:p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44582F-12D4-EC95-4AE9-AA30B157E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19" y="3543300"/>
            <a:ext cx="11749361" cy="330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756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180A1-8255-4CF3-3938-2B4FC262C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a split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6F051-AC1D-21AA-AF45-F2076968A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4382C9-D112-92C4-737D-E1324FFAA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187897"/>
            <a:ext cx="9982200" cy="561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8883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590E1-5B30-A608-4357-7890AB5DB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Scoring a split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F63CF-FD6D-FDA6-4429-1C3380F73C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97025E-E748-34F1-A555-3DF4E9249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98" y="1667676"/>
            <a:ext cx="11338302" cy="359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1779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63BFC-629A-559B-55B5-028372445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Scoring a split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96385-B234-440D-B3FA-6E3A55C56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6F05B1-82F0-F26C-FB6A-F2273646D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43681"/>
            <a:ext cx="11616070" cy="449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560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AD99F-8D8F-C3B4-452C-C3F4AC72E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tree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FF2BE-6F54-3F40-1CF5-06DE5CF727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E91208-EA9E-3279-8BA4-8A4D1688C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894921"/>
            <a:ext cx="8763000" cy="571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402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0A7E7-58B1-FE04-5481-190BD8CC2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tree -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1B4E2-A218-EE24-EBCD-DC3CFBB286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9CB5B3-836A-4ED0-CF3C-2EB3F28FA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150" y="932404"/>
            <a:ext cx="9283700" cy="584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7408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AA784-4CBD-3463-C1E9-F5C951F7A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A4971-8C56-B66A-C5C4-A71698ED6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dirty="0"/>
          </a:p>
          <a:p>
            <a:r>
              <a:rPr lang="en-US" sz="2400" dirty="0"/>
              <a:t>Use this tree the same way you’d use the HKM tree</a:t>
            </a:r>
          </a:p>
          <a:p>
            <a:r>
              <a:rPr lang="en-US" sz="2400" dirty="0"/>
              <a:t>	pass interest points down, pick up votes at leaves</a:t>
            </a:r>
          </a:p>
          <a:p>
            <a:endParaRPr lang="en-US" sz="2400" dirty="0"/>
          </a:p>
          <a:p>
            <a:r>
              <a:rPr lang="en-US" sz="2400" dirty="0"/>
              <a:t>It isn’t spectacular, and it can’t be the best tree</a:t>
            </a:r>
          </a:p>
          <a:p>
            <a:r>
              <a:rPr lang="en-US" sz="2400" dirty="0"/>
              <a:t>	random components in construction</a:t>
            </a:r>
          </a:p>
          <a:p>
            <a:endParaRPr lang="en-US" sz="2400" dirty="0"/>
          </a:p>
          <a:p>
            <a:r>
              <a:rPr lang="en-US" sz="2400" dirty="0"/>
              <a:t>Idea:</a:t>
            </a:r>
          </a:p>
          <a:p>
            <a:r>
              <a:rPr lang="en-US" sz="2400" dirty="0"/>
              <a:t>	build multiple trees and vote over them, too – a decision forest</a:t>
            </a:r>
          </a:p>
          <a:p>
            <a:endParaRPr lang="en-US" sz="2400" dirty="0"/>
          </a:p>
          <a:p>
            <a:r>
              <a:rPr lang="en-US" sz="2400" dirty="0"/>
              <a:t>Variants:</a:t>
            </a:r>
          </a:p>
          <a:p>
            <a:r>
              <a:rPr lang="en-US" sz="2400" dirty="0"/>
              <a:t>	subsample training dataset and train each tree on a different sample (bagging)</a:t>
            </a:r>
          </a:p>
        </p:txBody>
      </p:sp>
    </p:spTree>
    <p:extLst>
      <p:ext uri="{BB962C8B-B14F-4D97-AF65-F5344CB8AC3E}">
        <p14:creationId xmlns:p14="http://schemas.microsoft.com/office/powerpoint/2010/main" val="3631196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5A73A-B725-6CCA-BD7D-6E601C811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bother?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8B3C4-8BAB-3051-50EE-71D191BED5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Quite accurate classifiers that are fantastically fast at run-time</a:t>
            </a:r>
          </a:p>
          <a:p>
            <a:endParaRPr lang="en-US" dirty="0"/>
          </a:p>
          <a:p>
            <a:r>
              <a:rPr lang="en-US" dirty="0"/>
              <a:t>Can use very little compute</a:t>
            </a:r>
          </a:p>
          <a:p>
            <a:endParaRPr lang="en-US" dirty="0"/>
          </a:p>
          <a:p>
            <a:r>
              <a:rPr lang="en-US" dirty="0"/>
              <a:t>Used in consumer devices </a:t>
            </a:r>
          </a:p>
          <a:p>
            <a:r>
              <a:rPr lang="en-US" dirty="0"/>
              <a:t>	</a:t>
            </a:r>
            <a:r>
              <a:rPr lang="en-US" dirty="0" err="1"/>
              <a:t>eg</a:t>
            </a:r>
            <a:r>
              <a:rPr lang="en-US" dirty="0"/>
              <a:t> Kinect body </a:t>
            </a:r>
            <a:r>
              <a:rPr lang="en-US"/>
              <a:t>configuration detection (now gone)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222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DB72B-0DF7-4A2A-A48F-239D3D873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Hough 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0E2E0-5387-3B46-AE88-64B971F6F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about </a:t>
            </a:r>
            <a:r>
              <a:rPr lang="en-US" b="1" dirty="0"/>
              <a:t>two points </a:t>
            </a:r>
            <a:r>
              <a:rPr lang="en-US" dirty="0"/>
              <a:t>in the image space?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A </a:t>
            </a:r>
            <a:r>
              <a:rPr lang="en-US" sz="2400" b="1" dirty="0"/>
              <a:t>point</a:t>
            </a:r>
            <a:r>
              <a:rPr lang="en-US" sz="2400" dirty="0"/>
              <a:t> in the parameter space, corresponding to the unique line that passes through both points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26707C-7D0F-4F6B-A987-3813B90F044A}"/>
              </a:ext>
            </a:extLst>
          </p:cNvPr>
          <p:cNvSpPr txBox="1"/>
          <p:nvPr/>
        </p:nvSpPr>
        <p:spPr>
          <a:xfrm>
            <a:off x="1447800" y="5969654"/>
            <a:ext cx="4477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Image space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81B584-1FF2-4AD0-B26A-F565466B2320}"/>
              </a:ext>
            </a:extLst>
          </p:cNvPr>
          <p:cNvSpPr/>
          <p:nvPr/>
        </p:nvSpPr>
        <p:spPr>
          <a:xfrm>
            <a:off x="1447800" y="2673670"/>
            <a:ext cx="4477040" cy="325198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7AB810-BF08-494E-86B1-FAA83D45B1A3}"/>
              </a:ext>
            </a:extLst>
          </p:cNvPr>
          <p:cNvSpPr txBox="1"/>
          <p:nvPr/>
        </p:nvSpPr>
        <p:spPr>
          <a:xfrm>
            <a:off x="7490982" y="5969654"/>
            <a:ext cx="3253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Parameter space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A4637DF-14DC-41DB-AE23-21E4800A361A}"/>
              </a:ext>
            </a:extLst>
          </p:cNvPr>
          <p:cNvCxnSpPr/>
          <p:nvPr/>
        </p:nvCxnSpPr>
        <p:spPr>
          <a:xfrm>
            <a:off x="1565799" y="2794225"/>
            <a:ext cx="0" cy="2971800"/>
          </a:xfrm>
          <a:prstGeom prst="straightConnector1">
            <a:avLst/>
          </a:prstGeom>
          <a:ln w="76200" cap="rnd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B9D29A5-7990-46AD-A31B-A6177DF7567F}"/>
              </a:ext>
            </a:extLst>
          </p:cNvPr>
          <p:cNvCxnSpPr>
            <a:cxnSpLocks/>
          </p:cNvCxnSpPr>
          <p:nvPr/>
        </p:nvCxnSpPr>
        <p:spPr>
          <a:xfrm flipH="1">
            <a:off x="1565799" y="5766025"/>
            <a:ext cx="4270248" cy="0"/>
          </a:xfrm>
          <a:prstGeom prst="straightConnector1">
            <a:avLst/>
          </a:prstGeom>
          <a:ln w="76200" cap="rnd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A8CE769-E4E4-4C1E-A2D7-7AE260A7F69D}"/>
              </a:ext>
            </a:extLst>
          </p:cNvPr>
          <p:cNvSpPr/>
          <p:nvPr/>
        </p:nvSpPr>
        <p:spPr>
          <a:xfrm>
            <a:off x="7490982" y="2673670"/>
            <a:ext cx="3253218" cy="325198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FBC843B-3C14-419E-BD0B-CABE6A98CD79}"/>
              </a:ext>
            </a:extLst>
          </p:cNvPr>
          <p:cNvCxnSpPr/>
          <p:nvPr/>
        </p:nvCxnSpPr>
        <p:spPr>
          <a:xfrm>
            <a:off x="7679180" y="2794098"/>
            <a:ext cx="0" cy="2971800"/>
          </a:xfrm>
          <a:prstGeom prst="straightConnector1">
            <a:avLst/>
          </a:prstGeom>
          <a:ln w="76200" cap="rnd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1598235-C403-4735-8BC3-4B07DBD365DF}"/>
              </a:ext>
            </a:extLst>
          </p:cNvPr>
          <p:cNvCxnSpPr>
            <a:cxnSpLocks/>
          </p:cNvCxnSpPr>
          <p:nvPr/>
        </p:nvCxnSpPr>
        <p:spPr>
          <a:xfrm flipH="1">
            <a:off x="7679180" y="5765898"/>
            <a:ext cx="3065020" cy="0"/>
          </a:xfrm>
          <a:prstGeom prst="straightConnector1">
            <a:avLst/>
          </a:prstGeom>
          <a:ln w="76200" cap="rnd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14271DBE-99C8-4121-920A-E134A008C0DA}"/>
              </a:ext>
            </a:extLst>
          </p:cNvPr>
          <p:cNvSpPr/>
          <p:nvPr/>
        </p:nvSpPr>
        <p:spPr>
          <a:xfrm>
            <a:off x="1876771" y="5094731"/>
            <a:ext cx="280558" cy="28055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CB9ABF4-C1E0-4F6F-899D-E832AA60F966}"/>
                  </a:ext>
                </a:extLst>
              </p:cNvPr>
              <p:cNvSpPr txBox="1"/>
              <p:nvPr/>
            </p:nvSpPr>
            <p:spPr>
              <a:xfrm>
                <a:off x="8001000" y="3462888"/>
                <a:ext cx="283577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3200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3200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3200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CB9ABF4-C1E0-4F6F-899D-E832AA60F9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0" y="3462888"/>
                <a:ext cx="2835776" cy="492443"/>
              </a:xfrm>
              <a:prstGeom prst="rect">
                <a:avLst/>
              </a:prstGeom>
              <a:blipFill>
                <a:blip r:embed="rId2"/>
                <a:stretch>
                  <a:fillRect b="-28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9F558EE-E216-4E5F-A804-BE316A26BCAE}"/>
              </a:ext>
            </a:extLst>
          </p:cNvPr>
          <p:cNvCxnSpPr>
            <a:cxnSpLocks/>
          </p:cNvCxnSpPr>
          <p:nvPr/>
        </p:nvCxnSpPr>
        <p:spPr>
          <a:xfrm>
            <a:off x="7795353" y="3849947"/>
            <a:ext cx="2117500" cy="18427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28A44F7-ACF8-453F-948C-94D931F1856E}"/>
                  </a:ext>
                </a:extLst>
              </p:cNvPr>
              <p:cNvSpPr txBox="1"/>
              <p:nvPr/>
            </p:nvSpPr>
            <p:spPr>
              <a:xfrm>
                <a:off x="2407093" y="4952580"/>
                <a:ext cx="141737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3200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3200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200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28A44F7-ACF8-453F-948C-94D931F185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7093" y="4952580"/>
                <a:ext cx="1417375" cy="492443"/>
              </a:xfrm>
              <a:prstGeom prst="rect">
                <a:avLst/>
              </a:prstGeom>
              <a:blipFill>
                <a:blip r:embed="rId3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Oval 42">
            <a:extLst>
              <a:ext uri="{FF2B5EF4-FFF2-40B4-BE49-F238E27FC236}">
                <a16:creationId xmlns:a16="http://schemas.microsoft.com/office/drawing/2014/main" id="{193D324D-F249-43B2-BA16-D81BCEA75265}"/>
              </a:ext>
            </a:extLst>
          </p:cNvPr>
          <p:cNvSpPr/>
          <p:nvPr/>
        </p:nvSpPr>
        <p:spPr>
          <a:xfrm>
            <a:off x="3309595" y="3689124"/>
            <a:ext cx="280558" cy="28055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18544D3-D42D-4F3F-B298-232464425DAD}"/>
                  </a:ext>
                </a:extLst>
              </p:cNvPr>
              <p:cNvSpPr txBox="1"/>
              <p:nvPr/>
            </p:nvSpPr>
            <p:spPr>
              <a:xfrm>
                <a:off x="9356212" y="4342390"/>
                <a:ext cx="281679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3200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3200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18544D3-D42D-4F3F-B298-232464425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6212" y="4342390"/>
                <a:ext cx="2816797" cy="492443"/>
              </a:xfrm>
              <a:prstGeom prst="rect">
                <a:avLst/>
              </a:prstGeom>
              <a:blipFill>
                <a:blip r:embed="rId4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81A8C03-395A-4BA5-84EE-6539BDE5B2A8}"/>
              </a:ext>
            </a:extLst>
          </p:cNvPr>
          <p:cNvCxnSpPr>
            <a:cxnSpLocks/>
          </p:cNvCxnSpPr>
          <p:nvPr/>
        </p:nvCxnSpPr>
        <p:spPr>
          <a:xfrm>
            <a:off x="7803372" y="4295410"/>
            <a:ext cx="2505591" cy="788762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9325EA3-E8CA-4574-8A8D-89475799A772}"/>
                  </a:ext>
                </a:extLst>
              </p:cNvPr>
              <p:cNvSpPr txBox="1"/>
              <p:nvPr/>
            </p:nvSpPr>
            <p:spPr>
              <a:xfrm>
                <a:off x="3839918" y="3546973"/>
                <a:ext cx="139839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3200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200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9325EA3-E8CA-4574-8A8D-89475799A7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9918" y="3546973"/>
                <a:ext cx="1398395" cy="492443"/>
              </a:xfrm>
              <a:prstGeom prst="rect">
                <a:avLst/>
              </a:prstGeom>
              <a:blipFill>
                <a:blip r:embed="rId5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4F3C580-D247-9C4A-A6FB-80C148760AB9}"/>
                  </a:ext>
                </a:extLst>
              </p:cNvPr>
              <p:cNvSpPr txBox="1"/>
              <p:nvPr/>
            </p:nvSpPr>
            <p:spPr>
              <a:xfrm>
                <a:off x="1730390" y="2667127"/>
                <a:ext cx="338325" cy="523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4F3C580-D247-9C4A-A6FB-80C148760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390" y="2667127"/>
                <a:ext cx="338325" cy="523220"/>
              </a:xfrm>
              <a:prstGeom prst="rect">
                <a:avLst/>
              </a:prstGeom>
              <a:blipFill>
                <a:blip r:embed="rId6"/>
                <a:stretch>
                  <a:fillRect l="-7143" r="-17857" b="-119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50B10F0-14E1-FB40-BB26-E2040795923B}"/>
                  </a:ext>
                </a:extLst>
              </p:cNvPr>
              <p:cNvSpPr txBox="1"/>
              <p:nvPr/>
            </p:nvSpPr>
            <p:spPr>
              <a:xfrm>
                <a:off x="5552582" y="5123356"/>
                <a:ext cx="338325" cy="523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50B10F0-14E1-FB40-BB26-E204079592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2582" y="5123356"/>
                <a:ext cx="338325" cy="523220"/>
              </a:xfrm>
              <a:prstGeom prst="rect">
                <a:avLst/>
              </a:prstGeom>
              <a:blipFill>
                <a:blip r:embed="rId7"/>
                <a:stretch>
                  <a:fillRect r="-71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EF2771D-0F5D-354E-BAA6-5FD2EE0E873F}"/>
                  </a:ext>
                </a:extLst>
              </p:cNvPr>
              <p:cNvSpPr txBox="1"/>
              <p:nvPr/>
            </p:nvSpPr>
            <p:spPr>
              <a:xfrm>
                <a:off x="7843771" y="2667000"/>
                <a:ext cx="400412" cy="523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EF2771D-0F5D-354E-BAA6-5FD2EE0E87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3771" y="2667000"/>
                <a:ext cx="400412" cy="523220"/>
              </a:xfrm>
              <a:prstGeom prst="rect">
                <a:avLst/>
              </a:prstGeom>
              <a:blipFill>
                <a:blip r:embed="rId8"/>
                <a:stretch>
                  <a:fillRect l="-218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B6382AC-3B3F-AE41-9B68-1F6AEEB9B7F6}"/>
                  </a:ext>
                </a:extLst>
              </p:cNvPr>
              <p:cNvSpPr txBox="1"/>
              <p:nvPr/>
            </p:nvSpPr>
            <p:spPr>
              <a:xfrm>
                <a:off x="10396732" y="5123229"/>
                <a:ext cx="338325" cy="523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B6382AC-3B3F-AE41-9B68-1F6AEEB9B7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6732" y="5123229"/>
                <a:ext cx="338325" cy="523220"/>
              </a:xfrm>
              <a:prstGeom prst="rect">
                <a:avLst/>
              </a:prstGeom>
              <a:blipFill>
                <a:blip r:embed="rId9"/>
                <a:stretch>
                  <a:fillRect l="-11111" r="-222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B979678-F026-F747-A3E6-943530CEFDE0}"/>
              </a:ext>
            </a:extLst>
          </p:cNvPr>
          <p:cNvCxnSpPr>
            <a:cxnSpLocks/>
          </p:cNvCxnSpPr>
          <p:nvPr/>
        </p:nvCxnSpPr>
        <p:spPr>
          <a:xfrm flipV="1">
            <a:off x="1632204" y="3225970"/>
            <a:ext cx="2439051" cy="2402367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7958EF1B-9235-3945-81FF-7255EDACD3CC}"/>
              </a:ext>
            </a:extLst>
          </p:cNvPr>
          <p:cNvSpPr/>
          <p:nvPr/>
        </p:nvSpPr>
        <p:spPr>
          <a:xfrm>
            <a:off x="8447626" y="4389609"/>
            <a:ext cx="280558" cy="28055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35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0" grpId="0"/>
      <p:bldP spid="44" grpId="0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DB72B-0DF7-4A2A-A48F-239D3D873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Hough 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0E2E0-5387-3B46-AE88-64B971F6F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about </a:t>
            </a:r>
            <a:r>
              <a:rPr lang="en-US" b="1" dirty="0"/>
              <a:t>many points </a:t>
            </a:r>
            <a:r>
              <a:rPr lang="en-US" dirty="0"/>
              <a:t>in the image space?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Plot all the lines in the parameter space and try to find a spot where a large number of them intersect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26707C-7D0F-4F6B-A987-3813B90F044A}"/>
              </a:ext>
            </a:extLst>
          </p:cNvPr>
          <p:cNvSpPr txBox="1"/>
          <p:nvPr/>
        </p:nvSpPr>
        <p:spPr>
          <a:xfrm>
            <a:off x="1447800" y="5969654"/>
            <a:ext cx="4477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Image space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81B584-1FF2-4AD0-B26A-F565466B2320}"/>
              </a:ext>
            </a:extLst>
          </p:cNvPr>
          <p:cNvSpPr/>
          <p:nvPr/>
        </p:nvSpPr>
        <p:spPr>
          <a:xfrm>
            <a:off x="1447800" y="2673670"/>
            <a:ext cx="4477040" cy="325198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7AB810-BF08-494E-86B1-FAA83D45B1A3}"/>
              </a:ext>
            </a:extLst>
          </p:cNvPr>
          <p:cNvSpPr txBox="1"/>
          <p:nvPr/>
        </p:nvSpPr>
        <p:spPr>
          <a:xfrm>
            <a:off x="7490982" y="5969654"/>
            <a:ext cx="3253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Parameter space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A4637DF-14DC-41DB-AE23-21E4800A361A}"/>
              </a:ext>
            </a:extLst>
          </p:cNvPr>
          <p:cNvCxnSpPr/>
          <p:nvPr/>
        </p:nvCxnSpPr>
        <p:spPr>
          <a:xfrm>
            <a:off x="1565799" y="2794225"/>
            <a:ext cx="0" cy="2971800"/>
          </a:xfrm>
          <a:prstGeom prst="straightConnector1">
            <a:avLst/>
          </a:prstGeom>
          <a:ln w="76200" cap="rnd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B9D29A5-7990-46AD-A31B-A6177DF7567F}"/>
              </a:ext>
            </a:extLst>
          </p:cNvPr>
          <p:cNvCxnSpPr>
            <a:cxnSpLocks/>
          </p:cNvCxnSpPr>
          <p:nvPr/>
        </p:nvCxnSpPr>
        <p:spPr>
          <a:xfrm flipH="1">
            <a:off x="1565799" y="5766025"/>
            <a:ext cx="4270248" cy="0"/>
          </a:xfrm>
          <a:prstGeom prst="straightConnector1">
            <a:avLst/>
          </a:prstGeom>
          <a:ln w="76200" cap="rnd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A8CE769-E4E4-4C1E-A2D7-7AE260A7F69D}"/>
              </a:ext>
            </a:extLst>
          </p:cNvPr>
          <p:cNvSpPr/>
          <p:nvPr/>
        </p:nvSpPr>
        <p:spPr>
          <a:xfrm>
            <a:off x="7490982" y="2673670"/>
            <a:ext cx="3253218" cy="325198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FBC843B-3C14-419E-BD0B-CABE6A98CD79}"/>
              </a:ext>
            </a:extLst>
          </p:cNvPr>
          <p:cNvCxnSpPr/>
          <p:nvPr/>
        </p:nvCxnSpPr>
        <p:spPr>
          <a:xfrm>
            <a:off x="7679180" y="2794098"/>
            <a:ext cx="0" cy="2971800"/>
          </a:xfrm>
          <a:prstGeom prst="straightConnector1">
            <a:avLst/>
          </a:prstGeom>
          <a:ln w="76200" cap="rnd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1598235-C403-4735-8BC3-4B07DBD365DF}"/>
              </a:ext>
            </a:extLst>
          </p:cNvPr>
          <p:cNvCxnSpPr>
            <a:cxnSpLocks/>
          </p:cNvCxnSpPr>
          <p:nvPr/>
        </p:nvCxnSpPr>
        <p:spPr>
          <a:xfrm flipH="1">
            <a:off x="7679180" y="5765898"/>
            <a:ext cx="3065020" cy="0"/>
          </a:xfrm>
          <a:prstGeom prst="straightConnector1">
            <a:avLst/>
          </a:prstGeom>
          <a:ln w="76200" cap="rnd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14271DBE-99C8-4121-920A-E134A008C0DA}"/>
              </a:ext>
            </a:extLst>
          </p:cNvPr>
          <p:cNvSpPr/>
          <p:nvPr/>
        </p:nvSpPr>
        <p:spPr>
          <a:xfrm>
            <a:off x="1929242" y="5094731"/>
            <a:ext cx="280558" cy="28055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9F558EE-E216-4E5F-A804-BE316A26BCAE}"/>
              </a:ext>
            </a:extLst>
          </p:cNvPr>
          <p:cNvCxnSpPr>
            <a:cxnSpLocks/>
          </p:cNvCxnSpPr>
          <p:nvPr/>
        </p:nvCxnSpPr>
        <p:spPr>
          <a:xfrm>
            <a:off x="7795353" y="3849947"/>
            <a:ext cx="2117500" cy="1842708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193D324D-F249-43B2-BA16-D81BCEA75265}"/>
              </a:ext>
            </a:extLst>
          </p:cNvPr>
          <p:cNvSpPr/>
          <p:nvPr/>
        </p:nvSpPr>
        <p:spPr>
          <a:xfrm>
            <a:off x="3309595" y="3657600"/>
            <a:ext cx="280558" cy="28055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81A8C03-395A-4BA5-84EE-6539BDE5B2A8}"/>
              </a:ext>
            </a:extLst>
          </p:cNvPr>
          <p:cNvCxnSpPr>
            <a:cxnSpLocks/>
          </p:cNvCxnSpPr>
          <p:nvPr/>
        </p:nvCxnSpPr>
        <p:spPr>
          <a:xfrm>
            <a:off x="7843771" y="4364534"/>
            <a:ext cx="2465192" cy="719638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4F3C580-D247-9C4A-A6FB-80C148760AB9}"/>
                  </a:ext>
                </a:extLst>
              </p:cNvPr>
              <p:cNvSpPr txBox="1"/>
              <p:nvPr/>
            </p:nvSpPr>
            <p:spPr>
              <a:xfrm>
                <a:off x="1730390" y="2667127"/>
                <a:ext cx="338325" cy="523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4F3C580-D247-9C4A-A6FB-80C148760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390" y="2667127"/>
                <a:ext cx="338325" cy="523220"/>
              </a:xfrm>
              <a:prstGeom prst="rect">
                <a:avLst/>
              </a:prstGeom>
              <a:blipFill>
                <a:blip r:embed="rId2"/>
                <a:stretch>
                  <a:fillRect l="-7143" r="-17857" b="-119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50B10F0-14E1-FB40-BB26-E2040795923B}"/>
                  </a:ext>
                </a:extLst>
              </p:cNvPr>
              <p:cNvSpPr txBox="1"/>
              <p:nvPr/>
            </p:nvSpPr>
            <p:spPr>
              <a:xfrm>
                <a:off x="5552582" y="5123356"/>
                <a:ext cx="338325" cy="523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50B10F0-14E1-FB40-BB26-E204079592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2582" y="5123356"/>
                <a:ext cx="338325" cy="523220"/>
              </a:xfrm>
              <a:prstGeom prst="rect">
                <a:avLst/>
              </a:prstGeom>
              <a:blipFill>
                <a:blip r:embed="rId3"/>
                <a:stretch>
                  <a:fillRect r="-71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EF2771D-0F5D-354E-BAA6-5FD2EE0E873F}"/>
                  </a:ext>
                </a:extLst>
              </p:cNvPr>
              <p:cNvSpPr txBox="1"/>
              <p:nvPr/>
            </p:nvSpPr>
            <p:spPr>
              <a:xfrm>
                <a:off x="7843771" y="2667000"/>
                <a:ext cx="400412" cy="523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EF2771D-0F5D-354E-BAA6-5FD2EE0E87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3771" y="2667000"/>
                <a:ext cx="400412" cy="523220"/>
              </a:xfrm>
              <a:prstGeom prst="rect">
                <a:avLst/>
              </a:prstGeom>
              <a:blipFill>
                <a:blip r:embed="rId4"/>
                <a:stretch>
                  <a:fillRect l="-218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B6382AC-3B3F-AE41-9B68-1F6AEEB9B7F6}"/>
                  </a:ext>
                </a:extLst>
              </p:cNvPr>
              <p:cNvSpPr txBox="1"/>
              <p:nvPr/>
            </p:nvSpPr>
            <p:spPr>
              <a:xfrm>
                <a:off x="10396732" y="5123229"/>
                <a:ext cx="338325" cy="523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B6382AC-3B3F-AE41-9B68-1F6AEEB9B7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6732" y="5123229"/>
                <a:ext cx="338325" cy="523220"/>
              </a:xfrm>
              <a:prstGeom prst="rect">
                <a:avLst/>
              </a:prstGeom>
              <a:blipFill>
                <a:blip r:embed="rId5"/>
                <a:stretch>
                  <a:fillRect l="-11111" r="-222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Oval 29">
            <a:extLst>
              <a:ext uri="{FF2B5EF4-FFF2-40B4-BE49-F238E27FC236}">
                <a16:creationId xmlns:a16="http://schemas.microsoft.com/office/drawing/2014/main" id="{C83FAEA3-E985-0147-8CBF-91F7426AFCE0}"/>
              </a:ext>
            </a:extLst>
          </p:cNvPr>
          <p:cNvSpPr/>
          <p:nvPr/>
        </p:nvSpPr>
        <p:spPr>
          <a:xfrm>
            <a:off x="2397998" y="4814173"/>
            <a:ext cx="280558" cy="28055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4A6FDEC-1EC0-D043-A3E8-B45E936C5A34}"/>
              </a:ext>
            </a:extLst>
          </p:cNvPr>
          <p:cNvSpPr/>
          <p:nvPr/>
        </p:nvSpPr>
        <p:spPr>
          <a:xfrm>
            <a:off x="2687287" y="4083976"/>
            <a:ext cx="280558" cy="28055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AEEE608-2522-534B-AC24-F07526FCB289}"/>
              </a:ext>
            </a:extLst>
          </p:cNvPr>
          <p:cNvSpPr/>
          <p:nvPr/>
        </p:nvSpPr>
        <p:spPr>
          <a:xfrm>
            <a:off x="4092666" y="3378754"/>
            <a:ext cx="280558" cy="28055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4ED8E77-C0F3-D14D-A5F4-B039B15456A3}"/>
              </a:ext>
            </a:extLst>
          </p:cNvPr>
          <p:cNvSpPr/>
          <p:nvPr/>
        </p:nvSpPr>
        <p:spPr>
          <a:xfrm>
            <a:off x="4285684" y="2681829"/>
            <a:ext cx="280558" cy="28055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F3809FE-6332-7E46-B342-36C97DEF967F}"/>
              </a:ext>
            </a:extLst>
          </p:cNvPr>
          <p:cNvSpPr/>
          <p:nvPr/>
        </p:nvSpPr>
        <p:spPr>
          <a:xfrm>
            <a:off x="4421442" y="4955901"/>
            <a:ext cx="280558" cy="28055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5353252-8BA4-394E-92A5-F8CF8B73B43F}"/>
              </a:ext>
            </a:extLst>
          </p:cNvPr>
          <p:cNvSpPr/>
          <p:nvPr/>
        </p:nvSpPr>
        <p:spPr>
          <a:xfrm>
            <a:off x="5272024" y="3696950"/>
            <a:ext cx="280558" cy="28055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FF5666D-0406-8649-8CE4-290D5241DBA7}"/>
              </a:ext>
            </a:extLst>
          </p:cNvPr>
          <p:cNvCxnSpPr>
            <a:cxnSpLocks/>
          </p:cNvCxnSpPr>
          <p:nvPr/>
        </p:nvCxnSpPr>
        <p:spPr>
          <a:xfrm flipV="1">
            <a:off x="7979094" y="3886200"/>
            <a:ext cx="2417638" cy="817486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8F8E8B0-6C55-3E4F-8B5D-40D1289F66D4}"/>
              </a:ext>
            </a:extLst>
          </p:cNvPr>
          <p:cNvCxnSpPr>
            <a:cxnSpLocks/>
          </p:cNvCxnSpPr>
          <p:nvPr/>
        </p:nvCxnSpPr>
        <p:spPr>
          <a:xfrm flipV="1">
            <a:off x="7979094" y="2902577"/>
            <a:ext cx="1355435" cy="2126018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5976C42-F8BD-6A4C-BC9C-01FE3A678AE7}"/>
              </a:ext>
            </a:extLst>
          </p:cNvPr>
          <p:cNvCxnSpPr>
            <a:cxnSpLocks/>
          </p:cNvCxnSpPr>
          <p:nvPr/>
        </p:nvCxnSpPr>
        <p:spPr>
          <a:xfrm flipH="1">
            <a:off x="8163061" y="2733395"/>
            <a:ext cx="180394" cy="2913054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14DD3AB-021F-F548-A2DC-0D8E777A6762}"/>
              </a:ext>
            </a:extLst>
          </p:cNvPr>
          <p:cNvCxnSpPr>
            <a:cxnSpLocks/>
          </p:cNvCxnSpPr>
          <p:nvPr/>
        </p:nvCxnSpPr>
        <p:spPr>
          <a:xfrm>
            <a:off x="8079448" y="3378754"/>
            <a:ext cx="2964665" cy="507446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C7C599F-879A-0D4C-A59A-F2154F2CD692}"/>
              </a:ext>
            </a:extLst>
          </p:cNvPr>
          <p:cNvCxnSpPr>
            <a:cxnSpLocks/>
          </p:cNvCxnSpPr>
          <p:nvPr/>
        </p:nvCxnSpPr>
        <p:spPr>
          <a:xfrm flipV="1">
            <a:off x="7843771" y="4189922"/>
            <a:ext cx="2648641" cy="378004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C11C17C-8E47-BB42-8D8E-C53CAAE3D2F5}"/>
              </a:ext>
            </a:extLst>
          </p:cNvPr>
          <p:cNvCxnSpPr>
            <a:cxnSpLocks/>
            <a:endCxn id="11" idx="3"/>
          </p:cNvCxnSpPr>
          <p:nvPr/>
        </p:nvCxnSpPr>
        <p:spPr>
          <a:xfrm>
            <a:off x="8846194" y="2752842"/>
            <a:ext cx="1898006" cy="1546818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6A299A61-CA06-844B-B498-5AB67A462FD4}"/>
              </a:ext>
            </a:extLst>
          </p:cNvPr>
          <p:cNvSpPr/>
          <p:nvPr/>
        </p:nvSpPr>
        <p:spPr bwMode="auto">
          <a:xfrm>
            <a:off x="8017044" y="4143942"/>
            <a:ext cx="679193" cy="679193"/>
          </a:xfrm>
          <a:prstGeom prst="ellipse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78E8865-1967-5240-8148-1D5DBC0741A4}"/>
              </a:ext>
            </a:extLst>
          </p:cNvPr>
          <p:cNvCxnSpPr>
            <a:cxnSpLocks/>
          </p:cNvCxnSpPr>
          <p:nvPr/>
        </p:nvCxnSpPr>
        <p:spPr>
          <a:xfrm flipV="1">
            <a:off x="1819027" y="2427120"/>
            <a:ext cx="3094294" cy="3024909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517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2" descr="c-repres-hough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1" y="3548062"/>
            <a:ext cx="2938463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148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914400" y="914400"/>
                <a:ext cx="10668000" cy="5257800"/>
              </a:xfrm>
            </p:spPr>
            <p:txBody>
              <a:bodyPr/>
              <a:lstStyle/>
              <a:p>
                <a:pPr>
                  <a:buFontTx/>
                  <a:buChar char="•"/>
                </a:pPr>
                <a:r>
                  <a:rPr lang="en-US" dirty="0"/>
                  <a:t>In practice, we don’t want to use 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dirty="0"/>
                  <a:t>space!</a:t>
                </a:r>
              </a:p>
              <a:p>
                <a:pPr lvl="1"/>
                <a:r>
                  <a:rPr lang="en-US" sz="2400" dirty="0"/>
                  <a:t>Unbounded parameter domains</a:t>
                </a:r>
              </a:p>
              <a:p>
                <a:pPr lvl="1"/>
                <a:r>
                  <a:rPr lang="en-US" sz="2400" dirty="0"/>
                  <a:t>Vertical lines require infinite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2400" dirty="0"/>
              </a:p>
              <a:p>
                <a:pPr>
                  <a:buFontTx/>
                  <a:buChar char="•"/>
                </a:pPr>
                <a:r>
                  <a:rPr lang="en-US" dirty="0"/>
                  <a:t>Alternative: </a:t>
                </a:r>
                <a:r>
                  <a:rPr lang="en-US" i="1" dirty="0"/>
                  <a:t>polar representation</a:t>
                </a:r>
              </a:p>
              <a:p>
                <a:pPr lvl="1"/>
                <a:r>
                  <a:rPr lang="en-US" sz="2400" dirty="0"/>
                  <a:t>Each image point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/>
                  <a:t>yields a </a:t>
                </a:r>
                <a:r>
                  <a:rPr lang="en-US" sz="2400" i="1" dirty="0"/>
                  <a:t>sinusoid</a:t>
                </a:r>
                <a:r>
                  <a:rPr lang="en-US" sz="2400" dirty="0"/>
                  <a:t> in the </a:t>
                </a:r>
                <a14:m>
                  <m:oMath xmlns:m="http://schemas.openxmlformats.org/officeDocument/2006/math">
                    <m:r>
                      <a:rPr lang="en-US" sz="240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8" charset="2"/>
                      </a:rPr>
                      <m:t>𝜃</m:t>
                    </m:r>
                    <m:r>
                      <a:rPr lang="en-US" sz="24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System"/>
                      </a:rPr>
                      <m:t>,</m:t>
                    </m:r>
                    <m:r>
                      <a:rPr lang="en-US" sz="24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8" charset="2"/>
                      </a:rPr>
                      <m:t>𝜌</m:t>
                    </m:r>
                    <m:r>
                      <a:rPr lang="en-US" sz="24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System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sym typeface="System"/>
                  </a:rPr>
                  <a:t> </a:t>
                </a:r>
                <a:r>
                  <a:rPr lang="en-US" sz="2400" dirty="0">
                    <a:sym typeface="System"/>
                  </a:rPr>
                  <a:t>parameter space </a:t>
                </a:r>
                <a:r>
                  <a:rPr lang="en-US" sz="2400" dirty="0"/>
                  <a:t> </a:t>
                </a:r>
              </a:p>
              <a:p>
                <a:pPr>
                  <a:buFontTx/>
                  <a:buChar char="•"/>
                </a:pPr>
                <a:endParaRPr lang="en-US" sz="2400" i="1" dirty="0"/>
              </a:p>
              <a:p>
                <a:pPr>
                  <a:buFontTx/>
                  <a:buChar char="•"/>
                </a:pPr>
                <a:endParaRPr lang="en-US" sz="3200" dirty="0"/>
              </a:p>
            </p:txBody>
          </p:sp>
        </mc:Choice>
        <mc:Fallback xmlns="">
          <p:sp>
            <p:nvSpPr>
              <p:cNvPr id="614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914400" y="914400"/>
                <a:ext cx="10668000" cy="5257800"/>
              </a:xfrm>
              <a:blipFill>
                <a:blip r:embed="rId4"/>
                <a:stretch>
                  <a:fillRect l="-1071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4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Parameter space representation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03946A2-55C1-5A41-8EC8-C37A0444D7FC}"/>
                  </a:ext>
                </a:extLst>
              </p:cNvPr>
              <p:cNvSpPr txBox="1"/>
              <p:nvPr/>
            </p:nvSpPr>
            <p:spPr>
              <a:xfrm>
                <a:off x="5105400" y="4546610"/>
                <a:ext cx="326711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</m:oMath>
                  </m:oMathPara>
                </a14:m>
                <a:endParaRPr lang="en-US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03946A2-55C1-5A41-8EC8-C37A0444D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4546610"/>
                <a:ext cx="3267113" cy="430887"/>
              </a:xfrm>
              <a:prstGeom prst="rect">
                <a:avLst/>
              </a:prstGeom>
              <a:blipFill>
                <a:blip r:embed="rId5"/>
                <a:stretch>
                  <a:fillRect l="-388" t="-2857" r="-1550" b="-3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97973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uiExpand="1" build="p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Algorithm outline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2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914400" y="914400"/>
                <a:ext cx="9067800" cy="5562600"/>
              </a:xfrm>
            </p:spPr>
            <p:txBody>
              <a:bodyPr/>
              <a:lstStyle/>
              <a:p>
                <a:pPr marL="533400" indent="-533400">
                  <a:lnSpc>
                    <a:spcPct val="90000"/>
                  </a:lnSpc>
                  <a:buFontTx/>
                  <a:buChar char="•"/>
                </a:pPr>
                <a:r>
                  <a:rPr lang="en-US" dirty="0"/>
                  <a:t>Initialize accumulator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/>
                  <a:t> to all zeros</a:t>
                </a:r>
              </a:p>
              <a:p>
                <a:pPr marL="533400" indent="-533400">
                  <a:lnSpc>
                    <a:spcPct val="90000"/>
                  </a:lnSpc>
                  <a:buFontTx/>
                  <a:buChar char="•"/>
                </a:pPr>
                <a:r>
                  <a:rPr lang="en-US" dirty="0"/>
                  <a:t>For each feature point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err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 dirty="0" err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 err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933450" lvl="1" indent="-533400">
                  <a:lnSpc>
                    <a:spcPct val="90000"/>
                  </a:lnSpc>
                </a:pPr>
                <a:r>
                  <a:rPr lang="en-US" sz="2400" dirty="0"/>
                  <a:t>For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= 0 </m:t>
                    </m:r>
                  </m:oMath>
                </a14:m>
                <a:r>
                  <a:rPr lang="en-US" sz="2400" dirty="0"/>
                  <a:t>to</a:t>
                </a:r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180</m:t>
                    </m:r>
                  </m:oMath>
                </a14:m>
                <a:endParaRPr lang="en-US" sz="240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marL="400050" lvl="1" indent="0">
                  <a:lnSpc>
                    <a:spcPct val="90000"/>
                  </a:lnSpc>
                  <a:buNone/>
                </a:pPr>
                <a:r>
                  <a:rPr lang="en-US" sz="2400" dirty="0">
                    <a:solidFill>
                      <a:srgbClr val="7030A0"/>
                    </a:solidFill>
                    <a:cs typeface="Times New Roman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l-GR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𝜌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cos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⁡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+ 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⁡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br>
                  <a:rPr lang="en-US" sz="2400" dirty="0">
                    <a:solidFill>
                      <a:srgbClr val="7030A0"/>
                    </a:solidFill>
                  </a:rPr>
                </a:br>
                <a:r>
                  <a:rPr lang="en-US" sz="2400" dirty="0">
                    <a:solidFill>
                      <a:srgbClr val="7030A0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l-GR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𝜌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 += 1</m:t>
                    </m:r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  <a:p>
                <a:pPr marL="533400" indent="-533400">
                  <a:lnSpc>
                    <a:spcPct val="90000"/>
                  </a:lnSpc>
                  <a:buFontTx/>
                  <a:buChar char="•"/>
                </a:pPr>
                <a:endParaRPr lang="en-US" dirty="0"/>
              </a:p>
              <a:p>
                <a:pPr marL="533400" indent="-533400">
                  <a:lnSpc>
                    <a:spcPct val="90000"/>
                  </a:lnSpc>
                  <a:buFontTx/>
                  <a:buChar char="•"/>
                </a:pPr>
                <a:r>
                  <a:rPr lang="en-US" dirty="0"/>
                  <a:t>Find the value(s)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l-GR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𝜌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l-GR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𝜌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br>
                  <a:rPr lang="en-US" dirty="0"/>
                </a:br>
                <a:r>
                  <a:rPr lang="en-US" dirty="0"/>
                  <a:t>is a local maximum (perform NMS on the accumulator array)</a:t>
                </a:r>
              </a:p>
              <a:p>
                <a:pPr marL="838200" lvl="1" indent="-381000">
                  <a:lnSpc>
                    <a:spcPct val="90000"/>
                  </a:lnSpc>
                </a:pPr>
                <a:r>
                  <a:rPr lang="en-US" sz="2800" dirty="0"/>
                  <a:t>The detected line in the image is given by </a:t>
                </a:r>
                <a:br>
                  <a:rPr lang="en-US" sz="2800" dirty="0"/>
                </a:b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l-GR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𝜌</m:t>
                    </m:r>
                    <m:r>
                      <a:rPr lang="en-US" sz="28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28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cos</m:t>
                    </m:r>
                    <m:r>
                      <a:rPr lang="en-US" sz="28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⁡</m:t>
                    </m:r>
                    <m:r>
                      <a:rPr lang="en-US" sz="28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8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+ </m:t>
                    </m:r>
                    <m:r>
                      <a:rPr lang="en-US" sz="28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28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⁡</m:t>
                    </m:r>
                    <m:r>
                      <a:rPr lang="en-US" sz="28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8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717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914400" y="914400"/>
                <a:ext cx="9067800" cy="5562600"/>
              </a:xfrm>
              <a:blipFill>
                <a:blip r:embed="rId4"/>
                <a:stretch>
                  <a:fillRect l="-1261" t="-20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170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8701087" y="1006476"/>
          <a:ext cx="2576513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5" imgW="5460317" imgH="5815873" progId="Photoshop.Image.10">
                  <p:embed/>
                </p:oleObj>
              </mc:Choice>
              <mc:Fallback>
                <p:oleObj name="Image" r:id="rId5" imgW="5460317" imgH="5815873" progId="Photoshop.Image.10">
                  <p:embed/>
                  <p:pic>
                    <p:nvPicPr>
                      <p:cNvPr id="717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01087" y="1006476"/>
                        <a:ext cx="2576513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173" name="Rectangle 6"/>
              <p:cNvSpPr>
                <a:spLocks noChangeArrowheads="1"/>
              </p:cNvSpPr>
              <p:nvPr/>
            </p:nvSpPr>
            <p:spPr bwMode="auto">
              <a:xfrm>
                <a:off x="9958387" y="3409890"/>
                <a:ext cx="406970" cy="40011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0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000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173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58387" y="3409890"/>
                <a:ext cx="406970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74" name="Rectangle 7"/>
              <p:cNvSpPr>
                <a:spLocks noChangeArrowheads="1"/>
              </p:cNvSpPr>
              <p:nvPr/>
            </p:nvSpPr>
            <p:spPr bwMode="auto">
              <a:xfrm>
                <a:off x="8610600" y="2046494"/>
                <a:ext cx="406971" cy="40011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</m:oMath>
                  </m:oMathPara>
                </a14:m>
                <a:endParaRPr lang="en-US" sz="2000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174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10600" y="2046494"/>
                <a:ext cx="406971" cy="400110"/>
              </a:xfrm>
              <a:prstGeom prst="rect">
                <a:avLst/>
              </a:prstGeom>
              <a:blipFill>
                <a:blip r:embed="rId8"/>
                <a:stretch>
                  <a:fillRect b="-30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559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Incorporating image gradients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7699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/>
                <a:r>
                  <a:rPr lang="en-US" sz="2400" dirty="0"/>
                  <a:t>For each edge point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br>
                  <a:rPr lang="en-US" sz="2400" dirty="0"/>
                </a:br>
                <a:r>
                  <a:rPr lang="en-US" sz="2400" dirty="0"/>
                  <a:t>	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=</m:t>
                    </m:r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gradient orientation at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br>
                  <a:rPr lang="en-US" sz="2400" dirty="0">
                    <a:solidFill>
                      <a:srgbClr val="7030A0"/>
                    </a:solidFill>
                  </a:rPr>
                </a:br>
                <a:r>
                  <a:rPr lang="en-US" sz="2400" dirty="0">
                    <a:solidFill>
                      <a:srgbClr val="7030A0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l-GR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𝜌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cos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⁡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+ 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⁡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br>
                  <a:rPr lang="en-US" sz="2400" dirty="0">
                    <a:solidFill>
                      <a:srgbClr val="7030A0"/>
                    </a:solidFill>
                  </a:rPr>
                </a:br>
                <a:r>
                  <a:rPr lang="en-US" sz="2400" dirty="0">
                    <a:solidFill>
                      <a:srgbClr val="7030A0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l-GR" sz="24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𝜌</m:t>
                    </m:r>
                    <m:r>
                      <a:rPr lang="en-US" sz="24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+= 1</m:t>
                    </m:r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  <a:p>
                <a:pPr>
                  <a:buFontTx/>
                  <a:buChar char="•"/>
                </a:pPr>
                <a:endParaRPr lang="en-US" sz="2400" dirty="0"/>
              </a:p>
            </p:txBody>
          </p:sp>
        </mc:Choice>
        <mc:Fallback xmlns="">
          <p:sp>
            <p:nvSpPr>
              <p:cNvPr id="14376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980" t="-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 bwMode="auto">
          <a:xfrm rot="2789887">
            <a:off x="7315587" y="1550366"/>
            <a:ext cx="1283494" cy="373062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8676" name="Group 16"/>
          <p:cNvGrpSpPr>
            <a:grpSpLocks/>
          </p:cNvGrpSpPr>
          <p:nvPr/>
        </p:nvGrpSpPr>
        <p:grpSpPr bwMode="auto">
          <a:xfrm>
            <a:off x="8077200" y="1154112"/>
            <a:ext cx="2133600" cy="522288"/>
            <a:chOff x="4128" y="1399"/>
            <a:chExt cx="1344" cy="329"/>
          </a:xfrm>
        </p:grpSpPr>
        <p:grpSp>
          <p:nvGrpSpPr>
            <p:cNvPr id="28678" name="Group 4"/>
            <p:cNvGrpSpPr>
              <a:grpSpLocks/>
            </p:cNvGrpSpPr>
            <p:nvPr/>
          </p:nvGrpSpPr>
          <p:grpSpPr bwMode="auto">
            <a:xfrm>
              <a:off x="4128" y="1440"/>
              <a:ext cx="1344" cy="288"/>
              <a:chOff x="4128" y="1824"/>
              <a:chExt cx="1344" cy="288"/>
            </a:xfrm>
          </p:grpSpPr>
          <p:grpSp>
            <p:nvGrpSpPr>
              <p:cNvPr id="28684" name="Group 5"/>
              <p:cNvGrpSpPr>
                <a:grpSpLocks/>
              </p:cNvGrpSpPr>
              <p:nvPr/>
            </p:nvGrpSpPr>
            <p:grpSpPr bwMode="auto">
              <a:xfrm>
                <a:off x="4161" y="1824"/>
                <a:ext cx="1311" cy="255"/>
                <a:chOff x="4161" y="1824"/>
                <a:chExt cx="1311" cy="255"/>
              </a:xfrm>
            </p:grpSpPr>
            <p:pic>
              <p:nvPicPr>
                <p:cNvPr id="28687" name="Picture 9" descr="Edittex"/>
                <p:cNvPicPr>
                  <a:picLocks noChangeAspect="1" noChangeArrowheads="1"/>
                </p:cNvPicPr>
                <p:nvPr>
                  <p:custDataLst>
                    <p:tags r:id="rId2"/>
                  </p:custDataLst>
                </p:nvPr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4505" y="1824"/>
                  <a:ext cx="967" cy="2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8689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4161" y="1872"/>
                  <a:ext cx="207" cy="207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8685" name="Oval 10"/>
              <p:cNvSpPr>
                <a:spLocks noChangeArrowheads="1"/>
              </p:cNvSpPr>
              <p:nvPr/>
            </p:nvSpPr>
            <p:spPr bwMode="auto">
              <a:xfrm>
                <a:off x="4128" y="2064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8679" name="Group 11"/>
            <p:cNvGrpSpPr>
              <a:grpSpLocks/>
            </p:cNvGrpSpPr>
            <p:nvPr/>
          </p:nvGrpSpPr>
          <p:grpSpPr bwMode="auto">
            <a:xfrm>
              <a:off x="4146" y="1399"/>
              <a:ext cx="306" cy="321"/>
              <a:chOff x="4152" y="1776"/>
              <a:chExt cx="306" cy="321"/>
            </a:xfrm>
          </p:grpSpPr>
          <p:sp>
            <p:nvSpPr>
              <p:cNvPr id="28681" name="Line 13"/>
              <p:cNvSpPr>
                <a:spLocks noChangeShapeType="1"/>
              </p:cNvSpPr>
              <p:nvPr/>
            </p:nvSpPr>
            <p:spPr bwMode="auto">
              <a:xfrm flipV="1">
                <a:off x="4152" y="1776"/>
                <a:ext cx="0" cy="3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2" name="Freeform 14"/>
              <p:cNvSpPr>
                <a:spLocks/>
              </p:cNvSpPr>
              <p:nvPr/>
            </p:nvSpPr>
            <p:spPr bwMode="auto">
              <a:xfrm flipV="1">
                <a:off x="4216" y="2032"/>
                <a:ext cx="27" cy="51"/>
              </a:xfrm>
              <a:custGeom>
                <a:avLst/>
                <a:gdLst>
                  <a:gd name="T0" fmla="*/ 18 w 27"/>
                  <a:gd name="T1" fmla="*/ 0 h 51"/>
                  <a:gd name="T2" fmla="*/ 24 w 27"/>
                  <a:gd name="T3" fmla="*/ 33 h 51"/>
                  <a:gd name="T4" fmla="*/ 0 w 27"/>
                  <a:gd name="T5" fmla="*/ 51 h 51"/>
                  <a:gd name="T6" fmla="*/ 0 60000 65536"/>
                  <a:gd name="T7" fmla="*/ 0 60000 65536"/>
                  <a:gd name="T8" fmla="*/ 0 60000 65536"/>
                  <a:gd name="T9" fmla="*/ 0 w 27"/>
                  <a:gd name="T10" fmla="*/ 0 h 51"/>
                  <a:gd name="T11" fmla="*/ 27 w 27"/>
                  <a:gd name="T12" fmla="*/ 51 h 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7" h="51">
                    <a:moveTo>
                      <a:pt x="18" y="0"/>
                    </a:moveTo>
                    <a:cubicBezTo>
                      <a:pt x="22" y="12"/>
                      <a:pt x="27" y="25"/>
                      <a:pt x="24" y="33"/>
                    </a:cubicBezTo>
                    <a:cubicBezTo>
                      <a:pt x="21" y="41"/>
                      <a:pt x="10" y="46"/>
                      <a:pt x="0" y="51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28683" name="Picture 15" descr="Edittex"/>
              <p:cNvPicPr>
                <a:picLocks noChangeAspect="1" noChangeArrowheads="1"/>
              </p:cNvPicPr>
              <p:nvPr>
                <p:custDataLst>
                  <p:tags r:id="rId1"/>
                </p:custDataLst>
              </p:nvPr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299" y="1968"/>
                <a:ext cx="69" cy="1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680" name="Line 12"/>
              <p:cNvSpPr>
                <a:spLocks noChangeShapeType="1"/>
              </p:cNvSpPr>
              <p:nvPr/>
            </p:nvSpPr>
            <p:spPr bwMode="auto">
              <a:xfrm>
                <a:off x="4155" y="2088"/>
                <a:ext cx="30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3306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7699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heta$&#10;\end{document}&#10;"/>
  <p:tag name="EXTERNALNAME" val="Edittex"/>
  <p:tag name="BLEND" val="False"/>
  <p:tag name="TRANSPARENT" val="True"/>
  <p:tag name="BITMAPFORMAT" val="bmpmono"/>
  <p:tag name="DEBUGINTERACTIVE" val="True"/>
  <p:tag name="ORIGWIDTH" val="33.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79.75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44178</TotalTime>
  <Words>1691</Words>
  <Application>Microsoft Macintosh PowerPoint</Application>
  <PresentationFormat>Widescreen</PresentationFormat>
  <Paragraphs>283</Paragraphs>
  <Slides>48</Slides>
  <Notes>19</Notes>
  <HiddenSlides>5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Cambria Math</vt:lpstr>
      <vt:lpstr>System</vt:lpstr>
      <vt:lpstr>Times New Roman</vt:lpstr>
      <vt:lpstr>Blank Presentation</vt:lpstr>
      <vt:lpstr>Image</vt:lpstr>
      <vt:lpstr>Equation</vt:lpstr>
      <vt:lpstr>Voting and its applications</vt:lpstr>
      <vt:lpstr>Hough transform</vt:lpstr>
      <vt:lpstr>Hough transform</vt:lpstr>
      <vt:lpstr>Hough transform</vt:lpstr>
      <vt:lpstr>Hough transform</vt:lpstr>
      <vt:lpstr>Hough transform</vt:lpstr>
      <vt:lpstr>Parameter space representation</vt:lpstr>
      <vt:lpstr>Algorithm outline</vt:lpstr>
      <vt:lpstr>Incorporating image gradients</vt:lpstr>
      <vt:lpstr>Basic illustration</vt:lpstr>
      <vt:lpstr>Other shapes</vt:lpstr>
      <vt:lpstr>Several lines</vt:lpstr>
      <vt:lpstr>A more complicated image</vt:lpstr>
      <vt:lpstr>Effect of noise</vt:lpstr>
      <vt:lpstr>Effect of noise</vt:lpstr>
      <vt:lpstr>Effect of noise</vt:lpstr>
      <vt:lpstr>Effect of outliers</vt:lpstr>
      <vt:lpstr>Effect of outliers</vt:lpstr>
      <vt:lpstr>Dealing with noise</vt:lpstr>
      <vt:lpstr>Hough transform for circles</vt:lpstr>
      <vt:lpstr>Hough transform for circles </vt:lpstr>
      <vt:lpstr>Hough transform: Pros and cons</vt:lpstr>
      <vt:lpstr>Fitting: Overview</vt:lpstr>
      <vt:lpstr>Instance level classification (and detection)</vt:lpstr>
      <vt:lpstr>Example:  Find the book</vt:lpstr>
      <vt:lpstr>Can’t do this with SSD; patches might work</vt:lpstr>
      <vt:lpstr>Can’t do this with SSD; patches might work</vt:lpstr>
      <vt:lpstr>Simplest patch algorithm (not much good)</vt:lpstr>
      <vt:lpstr>Using interest points</vt:lpstr>
      <vt:lpstr>Every patch votes – generalized Hough transform</vt:lpstr>
      <vt:lpstr>Every patch votes – generalized Hough transform</vt:lpstr>
      <vt:lpstr>Every patch votes – generalized Hough transform</vt:lpstr>
      <vt:lpstr>Every patch votes – generalized Hough transform</vt:lpstr>
      <vt:lpstr>We now have…</vt:lpstr>
      <vt:lpstr>The tree</vt:lpstr>
      <vt:lpstr>Decision trees</vt:lpstr>
      <vt:lpstr>Idea: randomized search for informative splits</vt:lpstr>
      <vt:lpstr>Harder case</vt:lpstr>
      <vt:lpstr>Harder case</vt:lpstr>
      <vt:lpstr>Harder case</vt:lpstr>
      <vt:lpstr>The entropy of a labelled pool of data</vt:lpstr>
      <vt:lpstr>What does a split do?</vt:lpstr>
      <vt:lpstr>Scoring a split</vt:lpstr>
      <vt:lpstr>Scoring a split</vt:lpstr>
      <vt:lpstr>Building a tree</vt:lpstr>
      <vt:lpstr>Building a tree - II</vt:lpstr>
      <vt:lpstr>Forests</vt:lpstr>
      <vt:lpstr>Why bother?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Forsyth, David Alexander</cp:lastModifiedBy>
  <cp:revision>1247</cp:revision>
  <cp:lastPrinted>2025-09-17T13:52:38Z</cp:lastPrinted>
  <dcterms:created xsi:type="dcterms:W3CDTF">2004-08-29T23:15:23Z</dcterms:created>
  <dcterms:modified xsi:type="dcterms:W3CDTF">2025-09-24T14:40:30Z</dcterms:modified>
</cp:coreProperties>
</file>