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8"/>
  </p:notesMasterIdLst>
  <p:handoutMasterIdLst>
    <p:handoutMasterId r:id="rId49"/>
  </p:handoutMasterIdLst>
  <p:sldIdLst>
    <p:sldId id="583" r:id="rId2"/>
    <p:sldId id="883" r:id="rId3"/>
    <p:sldId id="1247" r:id="rId4"/>
    <p:sldId id="637" r:id="rId5"/>
    <p:sldId id="1248" r:id="rId6"/>
    <p:sldId id="1343" r:id="rId7"/>
    <p:sldId id="933" r:id="rId8"/>
    <p:sldId id="372" r:id="rId9"/>
    <p:sldId id="1280" r:id="rId10"/>
    <p:sldId id="1344" r:id="rId11"/>
    <p:sldId id="373" r:id="rId12"/>
    <p:sldId id="1259" r:id="rId13"/>
    <p:sldId id="1258" r:id="rId14"/>
    <p:sldId id="682" r:id="rId15"/>
    <p:sldId id="1257" r:id="rId16"/>
    <p:sldId id="1311" r:id="rId17"/>
    <p:sldId id="1282" r:id="rId18"/>
    <p:sldId id="1284" r:id="rId19"/>
    <p:sldId id="1281" r:id="rId20"/>
    <p:sldId id="1285" r:id="rId21"/>
    <p:sldId id="1286" r:id="rId22"/>
    <p:sldId id="1287" r:id="rId23"/>
    <p:sldId id="1288" r:id="rId24"/>
    <p:sldId id="1309" r:id="rId25"/>
    <p:sldId id="1289" r:id="rId26"/>
    <p:sldId id="1310" r:id="rId27"/>
    <p:sldId id="1290" r:id="rId28"/>
    <p:sldId id="1308" r:id="rId29"/>
    <p:sldId id="1312" r:id="rId30"/>
    <p:sldId id="1291" r:id="rId31"/>
    <p:sldId id="1303" r:id="rId32"/>
    <p:sldId id="1292" r:id="rId33"/>
    <p:sldId id="1293" r:id="rId34"/>
    <p:sldId id="1294" r:id="rId35"/>
    <p:sldId id="1295" r:id="rId36"/>
    <p:sldId id="1296" r:id="rId37"/>
    <p:sldId id="1297" r:id="rId38"/>
    <p:sldId id="1306" r:id="rId39"/>
    <p:sldId id="1307" r:id="rId40"/>
    <p:sldId id="1298" r:id="rId41"/>
    <p:sldId id="1300" r:id="rId42"/>
    <p:sldId id="1299" r:id="rId43"/>
    <p:sldId id="1301" r:id="rId44"/>
    <p:sldId id="1302" r:id="rId45"/>
    <p:sldId id="1304" r:id="rId46"/>
    <p:sldId id="1305" r:id="rId47"/>
  </p:sldIdLst>
  <p:sldSz cx="12192000" cy="6858000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DFF"/>
    <a:srgbClr val="F9B594"/>
    <a:srgbClr val="0000FF"/>
    <a:srgbClr val="FF352D"/>
    <a:srgbClr val="FF6257"/>
    <a:srgbClr val="FF7E79"/>
    <a:srgbClr val="F4D6B4"/>
    <a:srgbClr val="F8BBC7"/>
    <a:srgbClr val="FFD579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9" autoAdjust="0"/>
    <p:restoredTop sz="86164" autoAdjust="0"/>
  </p:normalViewPr>
  <p:slideViewPr>
    <p:cSldViewPr>
      <p:cViewPr varScale="1">
        <p:scale>
          <a:sx n="109" d="100"/>
          <a:sy n="109" d="100"/>
        </p:scale>
        <p:origin x="1344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818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818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9E3D7F6A-058C-41AB-B4DD-95ECE6254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51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8T16:26:51.1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1651 5379 24575,'0'-13'0,"0"-8"0,-7-18 0,-6-12 0,-9-16 0,-11-18 0,15 37 0,-1-1-537,-2-5 1,-1-1 536,0-2 0,-1 1 0,-1 1 0,0 1 0,2 3 0,1 0 0,1 1 0,0-1 0,1-2 0,1 0 0,0-4 0,0 0 0,-2-5 0,0-1 0,1 0 0,0-2-480,-1 0 0,2-1 480,-1-2 0,2 0 0,0-1 0,1 1 0,0 2 0,0 0 0,2 0 0,0 0 0,-1 3 0,0 1-118,1 7 0,0 1 118,2 4 0,-2 0 0,-13-36 0,3 6 0,-3 1 0,-1 11 0,5 13 0,1 5 0,2 6 750,1-1-750,0-3 1256,-1-7-1256,2-2 263,0-6-263,2 0 0,1-5 0,0 1 0,0 1 0,-3-4 0,1 6 0,-3-3 0,0 4 0,-2 2 0,3 7 0,-4-7 0,3 4 0,0-10 0,2-8 0,4-3 0,1-1 0,3 4 0,1 3 0,3 3 0,2-4 0,-1 2 0,1 4 0,1 4 0,0 8 0,3 7 0,0 9 0,0 5 0,0 2 0,0 0 0,0-3 0,0 1 0,0 2 0,0-3 0,0-1 0,0-5 0,0-1 0,0 3 0,0 2 0,0 4 0,-2 6 0,-2 3 0,-3 6 0,0 5 0,1 4 0,2 2 0,1-1 0,-2 2 0,3 5 0,-1 4 0,3 4 0,0 1 0,-1 0 0,1 1 0,0-1 0,0-1 0,0 1 0,0-1 0,0 1 0,0 1 0,0-1 0,0 1 0,0-1 0,0 1 0,0-1 0,-4 0 0,-1 1 0,-2 1 0,0 2 0,0 3 0,-1 4 0,-2 0 0,-1 3 0,-1-1 0,-1 3 0,0 2 0,0 1 0,1 3 0,2-3 0,0 0 0,0-1 0,1 1 0,-1 2 0,0-1 0,3-3 0,1-3 0,0-1 0,1-2 0,-1 3 0,-1 0 0,1-2 0,0-2 0,1-1 0,0-3 0,-2 2 0,2-2 0,-1 0 0,-1-1 0,2-2 0,1 0 0,1-5 0,1 0 0,1-4 0,3-2 0,3-4 0,4-3 0,7-3 0,4-1 0,7-1 0,4 0 0,1-1 0,3 1 0,2 2 0,-1 2 0,-3 1 0,-3 1 0,-2 0 0,0-3 0,2 1 0,-2 1 0,-3-1 0,-3 1 0,-5 0 0,-2 2 0,-3 2 0,-3 3 0,-2-2 0,-2-2 0,-3-2 0,-2-2 0,-2 0 0,-4 0 0,-5-3 0,-5-4 0,-3-7 0,-3-7 0,3-2 0,0-3 0,1-4 0,2-6 0,-4-6 0,-2-3 0,1 1 0,-1 6 0,1 5 0,3 9 0,1 6 0,2 3 0,4 6 0,3 5 0,1 3 0,2 3 0,4 1 0,0 1 0,5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8T16:27:06.1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8T16:27:07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8T16:27:10.3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8T16:27:06.1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8T16:27:07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8T16:27:10.3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18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538" y="3474963"/>
            <a:ext cx="7680127" cy="329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18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113FC98-EEA6-4C36-8FF3-5659E87DB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A83D8-BAB3-4352-BF03-6D88BA84257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412B4-1952-4072-BD09-73A0174C97B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Review slide (skip)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29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DF33B-734B-4C69-A7AC-BA746C16F10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80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71CE9D7B-8BC3-4910-A5E5-D91CBE72DB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9B391A-6D3B-48D1-B418-639441A3C3DC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5CBC28BC-E32D-4B66-9559-FDD42A77E0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306388"/>
            <a:ext cx="7748588" cy="4359275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030D0C76-C3D1-41C1-9119-D967F7C763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0562" y="4850191"/>
            <a:ext cx="7375922" cy="19328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Render with scanalyze????</a:t>
            </a:r>
          </a:p>
        </p:txBody>
      </p:sp>
    </p:spTree>
    <p:extLst>
      <p:ext uri="{BB962C8B-B14F-4D97-AF65-F5344CB8AC3E}">
        <p14:creationId xmlns:p14="http://schemas.microsoft.com/office/powerpoint/2010/main" val="1466051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36764-BDBF-23C5-2A27-0F088789E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C37470-4C25-710F-E647-3A7199461B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214A9-AEDB-9A21-0149-C92BF8FB9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DA837-89DC-909D-AE18-279C7142FA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13FC98-EEA6-4C36-8FF3-5659E87DB63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25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13FC98-EEA6-4C36-8FF3-5659E87DB63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5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0C029-826F-4844-801E-9011426C9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27D6-9C56-4795-AE38-9C8FA71BD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74C2D-402D-41AA-AC9D-D2332D784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6DE82-3597-46D7-BFCC-AECC7C7B3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57055-30C0-4054-9F71-7D5643F4D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6E58-7D30-46F2-8E2A-2C4C73AB6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4CF7-EA2F-4F90-99D7-1EE5866B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5A22B-DC4F-4B2C-819E-44321E470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FB298-AE05-4789-B7DC-7A3453F8B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3DB47-FB32-473F-B836-2B92012D6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D29E-A6DB-4B55-99DA-EFAFCA813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BEC1-82D2-40A0-B3C3-CA50C7679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A55D36-E232-461E-97B3-E089DEB4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st.eecs.berkeley.edu/~cs194-26/fa21/" TargetMode="External"/><Relationship Id="rId4" Type="http://schemas.openxmlformats.org/officeDocument/2006/relationships/hyperlink" Target="https://www.flickr.com/photos/rocor/47080722114/https:/www.flickr.com/photos/rocor/47080722114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customXml" Target="../ink/ink7.xml"/><Relationship Id="rId4" Type="http://schemas.openxmlformats.org/officeDocument/2006/relationships/customXml" Target="../ink/ink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hyperlink" Target="https://commons.wikimedia.org/wiki/File:BayerPatternFiltration.p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en.wikipedia.org/wiki/Bayer_filter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ilinear_interpolatio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icubic_interpolation" TargetMode="External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hyperlink" Target="https://www.focuscamera.com/wavelength/what-is-the-moire-effect-in-photography-how-to-avoid-it/" TargetMode="External"/><Relationship Id="rId7" Type="http://schemas.openxmlformats.org/officeDocument/2006/relationships/hyperlink" Target="https://matthews.sites.wfu.edu/misc/DigPhotog/alias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tiff"/><Relationship Id="rId5" Type="http://schemas.openxmlformats.org/officeDocument/2006/relationships/hyperlink" Target="https://www.japanistry.com/moire-false-colour-anti-aliasing-filters/" TargetMode="External"/><Relationship Id="rId4" Type="http://schemas.openxmlformats.org/officeDocument/2006/relationships/image" Target="../media/image40.tif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ustomXml" Target="../ink/ink4.xml"/><Relationship Id="rId4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basics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93678-95FE-7642-AF07-5B0CF73F4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30797"/>
            <a:ext cx="8126457" cy="57456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E3B30-2336-7C49-AB8E-B8CAAF90B0A4}"/>
              </a:ext>
            </a:extLst>
          </p:cNvPr>
          <p:cNvSpPr/>
          <p:nvPr/>
        </p:nvSpPr>
        <p:spPr>
          <a:xfrm>
            <a:off x="5310540" y="6248400"/>
            <a:ext cx="37303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Andy Warhol, </a:t>
            </a:r>
            <a:r>
              <a:rPr lang="en-US" sz="1400" i="1" dirty="0">
                <a:latin typeface="Helvetica" pitchFamily="2" charset="0"/>
              </a:rPr>
              <a:t>Marilyn Diptych</a:t>
            </a:r>
            <a:r>
              <a:rPr lang="en-US" sz="1400" dirty="0">
                <a:latin typeface="Helvetica" pitchFamily="2" charset="0"/>
              </a:rPr>
              <a:t>, 1962 (</a:t>
            </a:r>
            <a:r>
              <a:rPr lang="en-US" sz="1400" dirty="0">
                <a:latin typeface="Helvetica" pitchFamily="2" charset="0"/>
                <a:hlinkClick r:id="rId4"/>
              </a:rPr>
              <a:t>source</a:t>
            </a:r>
            <a:r>
              <a:rPr lang="en-US" sz="1400" dirty="0">
                <a:latin typeface="Helvetica" pitchFamily="2" charset="0"/>
              </a:rPr>
              <a:t>)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C9C54A-64E5-9E40-BE90-E2F5E574FDAC}"/>
              </a:ext>
            </a:extLst>
          </p:cNvPr>
          <p:cNvSpPr txBox="1"/>
          <p:nvPr/>
        </p:nvSpPr>
        <p:spPr>
          <a:xfrm>
            <a:off x="9220200" y="6019800"/>
            <a:ext cx="2593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Many slides adapted from </a:t>
            </a:r>
            <a:r>
              <a:rPr lang="en-US" sz="1400" dirty="0">
                <a:hlinkClick r:id="rId5"/>
              </a:rPr>
              <a:t>Alyosha </a:t>
            </a:r>
            <a:r>
              <a:rPr lang="en-US" sz="1400" dirty="0" err="1">
                <a:hlinkClick r:id="rId5"/>
              </a:rPr>
              <a:t>Efros</a:t>
            </a:r>
            <a:r>
              <a:rPr lang="en-US" sz="1400" dirty="0"/>
              <a:t>, </a:t>
            </a:r>
            <a:r>
              <a:rPr lang="en-US" sz="1400" dirty="0">
                <a:hlinkClick r:id="rId5"/>
              </a:rPr>
              <a:t>Derek </a:t>
            </a:r>
            <a:r>
              <a:rPr lang="en-US" sz="1400" dirty="0" err="1">
                <a:hlinkClick r:id="rId5"/>
              </a:rPr>
              <a:t>Hoiem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A6053-9A02-2E89-A1C6-7FE695B2E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EAC29-A7B0-2FBF-6FE0-26D679B49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Cameras aren’t linear in input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1C72E-DC9A-72A9-48E8-6E8176533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deliberate,</a:t>
            </a:r>
          </a:p>
          <a:p>
            <a:r>
              <a:rPr lang="en-US" dirty="0"/>
              <a:t>	and usually a property</a:t>
            </a:r>
          </a:p>
          <a:p>
            <a:r>
              <a:rPr lang="en-US" dirty="0"/>
              <a:t>    of camera electronics.</a:t>
            </a:r>
          </a:p>
          <a:p>
            <a:endParaRPr lang="en-US" dirty="0"/>
          </a:p>
          <a:p>
            <a:r>
              <a:rPr lang="en-US" dirty="0"/>
              <a:t>Different cameras are  </a:t>
            </a:r>
          </a:p>
          <a:p>
            <a:r>
              <a:rPr lang="en-US" dirty="0"/>
              <a:t>	different</a:t>
            </a:r>
          </a:p>
          <a:p>
            <a:endParaRPr lang="en-US" dirty="0"/>
          </a:p>
          <a:p>
            <a:r>
              <a:rPr lang="en-US" dirty="0"/>
              <a:t>Helps imitate film</a:t>
            </a:r>
          </a:p>
          <a:p>
            <a:endParaRPr lang="en-US" dirty="0"/>
          </a:p>
          <a:p>
            <a:r>
              <a:rPr lang="en-US" dirty="0"/>
              <a:t>Increases dynamic range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A9AF406-4F21-85AF-692F-14666C34541B}"/>
                  </a:ext>
                </a:extLst>
              </p14:cNvPr>
              <p14:cNvContentPartPr/>
              <p14:nvPr/>
            </p14:nvContentPartPr>
            <p14:xfrm>
              <a:off x="4201312" y="3000357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A9AF406-4F21-85AF-692F-14666C34541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92312" y="299135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673DACA-C5C8-CF6E-0423-2FEF4E07D87B}"/>
                  </a:ext>
                </a:extLst>
              </p14:cNvPr>
              <p14:cNvContentPartPr/>
              <p14:nvPr/>
            </p14:nvContentPartPr>
            <p14:xfrm>
              <a:off x="3088552" y="3091077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673DACA-C5C8-CF6E-0423-2FEF4E07D8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9552" y="30820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F64AE2F-8916-FD4D-DED9-B2960C7AD9EB}"/>
                  </a:ext>
                </a:extLst>
              </p14:cNvPr>
              <p14:cNvContentPartPr/>
              <p14:nvPr/>
            </p14:nvContentPartPr>
            <p14:xfrm>
              <a:off x="3362872" y="5345397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F64AE2F-8916-FD4D-DED9-B2960C7AD9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3872" y="533639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C0A866CF-0E48-4BD8-ABE6-5D9303A6C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977" y="879231"/>
            <a:ext cx="6508750" cy="49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1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80730"/>
            <a:ext cx="9067800" cy="2395870"/>
          </a:xfrm>
        </p:spPr>
        <p:txBody>
          <a:bodyPr>
            <a:normAutofit/>
          </a:bodyPr>
          <a:lstStyle/>
          <a:p>
            <a:pPr marL="0" indent="0" defTabSz="719138">
              <a:buNone/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cv2.imread(filename)   			# read image</a:t>
            </a:r>
          </a:p>
          <a:p>
            <a:pPr marL="0" indent="0" defTabSz="527050">
              <a:buNone/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cv2.cvtColor(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cv2.COLOR_BGR2RGB) # order channels as RGB</a:t>
            </a:r>
          </a:p>
          <a:p>
            <a:pPr marL="0" indent="0" defTabSz="838200">
              <a:buNone/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/ 255					# values range from 0 to 1</a:t>
            </a:r>
            <a:endParaRPr lang="en-US" sz="1600" dirty="0"/>
          </a:p>
          <a:p>
            <a:pPr>
              <a:defRPr/>
            </a:pPr>
            <a:r>
              <a:rPr lang="en-US" sz="1800" dirty="0"/>
              <a:t>RGB image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/>
              <a:t>is a H x W x 3 matrix (</a:t>
            </a:r>
            <a:r>
              <a:rPr lang="en-US" sz="1800" dirty="0" err="1"/>
              <a:t>numpy.ndarray</a:t>
            </a:r>
            <a:r>
              <a:rPr lang="en-US" sz="1800" dirty="0"/>
              <a:t>)</a:t>
            </a:r>
          </a:p>
          <a:p>
            <a:pPr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[0,0,0]</a:t>
            </a:r>
            <a:r>
              <a:rPr lang="en-US" sz="1600" dirty="0"/>
              <a:t> </a:t>
            </a:r>
            <a:r>
              <a:rPr lang="en-US" sz="1800" dirty="0"/>
              <a:t>is the top-left pixel value in R-channel</a:t>
            </a:r>
          </a:p>
          <a:p>
            <a:pPr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[y, x, c]</a:t>
            </a:r>
            <a:r>
              <a:rPr lang="en-US" sz="1800" dirty="0"/>
              <a:t> is the value y+1 pixels down, x+1 pixels to right in the </a:t>
            </a:r>
            <a:r>
              <a:rPr lang="en-US" sz="1800" dirty="0" err="1"/>
              <a:t>c</a:t>
            </a:r>
            <a:r>
              <a:rPr lang="en-US" sz="1800" baseline="30000" dirty="0" err="1"/>
              <a:t>th</a:t>
            </a:r>
            <a:r>
              <a:rPr lang="en-US" sz="1800" dirty="0"/>
              <a:t> channel</a:t>
            </a:r>
          </a:p>
          <a:p>
            <a:pPr>
              <a:defRPr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[H-1, W-1, 2]</a:t>
            </a:r>
            <a:r>
              <a:rPr lang="en-US" sz="1800" dirty="0"/>
              <a:t> is the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0" y="450023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971800" y="404303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57400" y="358583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9114" name="TextBox 6"/>
          <p:cNvSpPr txBox="1">
            <a:spLocks noChangeArrowheads="1"/>
          </p:cNvSpPr>
          <p:nvPr/>
        </p:nvSpPr>
        <p:spPr bwMode="auto">
          <a:xfrm>
            <a:off x="7010400" y="335723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R</a:t>
            </a:r>
          </a:p>
        </p:txBody>
      </p:sp>
      <p:sp>
        <p:nvSpPr>
          <p:cNvPr id="29115" name="TextBox 7"/>
          <p:cNvSpPr txBox="1">
            <a:spLocks noChangeArrowheads="1"/>
          </p:cNvSpPr>
          <p:nvPr/>
        </p:nvSpPr>
        <p:spPr bwMode="auto">
          <a:xfrm>
            <a:off x="7924800" y="381443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G</a:t>
            </a:r>
          </a:p>
        </p:txBody>
      </p:sp>
      <p:sp>
        <p:nvSpPr>
          <p:cNvPr id="29116" name="TextBox 8"/>
          <p:cNvSpPr txBox="1">
            <a:spLocks noChangeArrowheads="1"/>
          </p:cNvSpPr>
          <p:nvPr/>
        </p:nvSpPr>
        <p:spPr bwMode="auto">
          <a:xfrm>
            <a:off x="8686800" y="419543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B</a:t>
            </a:r>
          </a:p>
        </p:txBody>
      </p:sp>
      <p:sp>
        <p:nvSpPr>
          <p:cNvPr id="29117" name="TextBox 9"/>
          <p:cNvSpPr txBox="1">
            <a:spLocks noChangeArrowheads="1"/>
          </p:cNvSpPr>
          <p:nvPr/>
        </p:nvSpPr>
        <p:spPr bwMode="auto">
          <a:xfrm>
            <a:off x="1447801" y="3357230"/>
            <a:ext cx="598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/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762001" y="4728831"/>
            <a:ext cx="1828800" cy="31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19" name="TextBox 12"/>
          <p:cNvSpPr txBox="1">
            <a:spLocks noChangeArrowheads="1"/>
          </p:cNvSpPr>
          <p:nvPr/>
        </p:nvSpPr>
        <p:spPr bwMode="auto">
          <a:xfrm>
            <a:off x="1981200" y="3204830"/>
            <a:ext cx="10118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/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971800" y="3433430"/>
            <a:ext cx="40386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7A255D3-3B86-A04F-9271-B15760A7AD0F}"/>
              </a:ext>
            </a:extLst>
          </p:cNvPr>
          <p:cNvSpPr/>
          <p:nvPr/>
        </p:nvSpPr>
        <p:spPr>
          <a:xfrm>
            <a:off x="9220200" y="4938201"/>
            <a:ext cx="2726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How are the three color channels acquired?</a:t>
            </a:r>
          </a:p>
        </p:txBody>
      </p:sp>
    </p:spTree>
    <p:extLst>
      <p:ext uri="{BB962C8B-B14F-4D97-AF65-F5344CB8AC3E}">
        <p14:creationId xmlns:p14="http://schemas.microsoft.com/office/powerpoint/2010/main" val="170037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ECAF-BCE4-E0CC-0E8F-94C9AAA4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Acquiring 3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36709-D859-B119-EA17-604A7F23B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246C4-E3BB-559A-0C73-05A14F648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112233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66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BayerPatternFilt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33526"/>
            <a:ext cx="44196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How are the three channels acquired?</a:t>
            </a:r>
          </a:p>
        </p:txBody>
      </p:sp>
      <p:pic>
        <p:nvPicPr>
          <p:cNvPr id="67588" name="Picture 4" descr="ccd_interpo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29800" y="4606926"/>
            <a:ext cx="1371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8"/>
          <p:cNvSpPr>
            <a:spLocks noChangeArrowheads="1"/>
          </p:cNvSpPr>
          <p:nvPr/>
        </p:nvSpPr>
        <p:spPr bwMode="auto">
          <a:xfrm>
            <a:off x="6705601" y="4572000"/>
            <a:ext cx="3711575" cy="15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1" dirty="0" err="1"/>
              <a:t>Demosaicing</a:t>
            </a:r>
            <a:r>
              <a:rPr lang="en-US" dirty="0"/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Estimation of missing components from neighboring values</a:t>
            </a:r>
          </a:p>
        </p:txBody>
      </p:sp>
      <p:sp>
        <p:nvSpPr>
          <p:cNvPr id="415755" name="Rectangle 11"/>
          <p:cNvSpPr>
            <a:spLocks noChangeArrowheads="1"/>
          </p:cNvSpPr>
          <p:nvPr/>
        </p:nvSpPr>
        <p:spPr bwMode="auto">
          <a:xfrm>
            <a:off x="7370619" y="1071861"/>
            <a:ext cx="28956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Why more green?</a:t>
            </a:r>
          </a:p>
        </p:txBody>
      </p:sp>
      <p:sp>
        <p:nvSpPr>
          <p:cNvPr id="67592" name="Rectangle 12"/>
          <p:cNvSpPr>
            <a:spLocks noChangeArrowheads="1"/>
          </p:cNvSpPr>
          <p:nvPr/>
        </p:nvSpPr>
        <p:spPr bwMode="auto">
          <a:xfrm>
            <a:off x="1524000" y="1071861"/>
            <a:ext cx="2565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Bayer grid</a:t>
            </a:r>
            <a:r>
              <a:rPr lang="en-US" dirty="0"/>
              <a:t> (1976)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684819" y="1568749"/>
            <a:ext cx="3581400" cy="2297112"/>
            <a:chOff x="3264" y="2569"/>
            <a:chExt cx="2256" cy="1447"/>
          </a:xfrm>
        </p:grpSpPr>
        <p:pic>
          <p:nvPicPr>
            <p:cNvPr id="67594" name="Picture 10" descr="equiluminan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69"/>
              <a:ext cx="2256" cy="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5" name="Rectangle 13"/>
            <p:cNvSpPr>
              <a:spLocks noChangeArrowheads="1"/>
            </p:cNvSpPr>
            <p:nvPr/>
          </p:nvSpPr>
          <p:spPr bwMode="auto">
            <a:xfrm>
              <a:off x="3456" y="3824"/>
              <a:ext cx="20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Human Luminance Sensitivity Function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6124175-5374-D648-BC11-B1B1103AB881}"/>
              </a:ext>
            </a:extLst>
          </p:cNvPr>
          <p:cNvSpPr txBox="1"/>
          <p:nvPr/>
        </p:nvSpPr>
        <p:spPr>
          <a:xfrm>
            <a:off x="10463114" y="6474023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7"/>
              </a:rPr>
              <a:t>Wikipedia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075D27-BCC8-6C76-1608-172DB6D7B8BF}"/>
              </a:ext>
            </a:extLst>
          </p:cNvPr>
          <p:cNvSpPr txBox="1"/>
          <p:nvPr/>
        </p:nvSpPr>
        <p:spPr>
          <a:xfrm>
            <a:off x="5562600" y="6243190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HOW?  - shortly!</a:t>
            </a:r>
          </a:p>
        </p:txBody>
      </p:sp>
    </p:spTree>
    <p:extLst>
      <p:ext uri="{BB962C8B-B14F-4D97-AF65-F5344CB8AC3E}">
        <p14:creationId xmlns:p14="http://schemas.microsoft.com/office/powerpoint/2010/main" val="87611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0" grpId="0"/>
      <p:bldP spid="4157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CB9B759-4F72-4081-B2B7-C7AC61592F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Images as sampled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D02FB9-91AE-7F4D-A419-863C053B6A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914400"/>
                <a:ext cx="10668000" cy="52578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We like to think of a digital image as a sampled representation of a continuous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defined over a continuous 2D domain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D02FB9-91AE-7F4D-A419-863C053B6A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914400"/>
                <a:ext cx="10668000" cy="5257800"/>
              </a:xfrm>
              <a:blipFill>
                <a:blip r:embed="rId3"/>
                <a:stretch>
                  <a:fillRect l="-951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1D64243-E4F0-904E-926B-FBC9749CFF17}"/>
              </a:ext>
            </a:extLst>
          </p:cNvPr>
          <p:cNvGrpSpPr/>
          <p:nvPr/>
        </p:nvGrpSpPr>
        <p:grpSpPr>
          <a:xfrm>
            <a:off x="3124200" y="2362200"/>
            <a:ext cx="5943600" cy="4285042"/>
            <a:chOff x="3124200" y="2362200"/>
            <a:chExt cx="5943600" cy="4285042"/>
          </a:xfrm>
        </p:grpSpPr>
        <p:pic>
          <p:nvPicPr>
            <p:cNvPr id="6" name="Picture 3" descr="image_func">
              <a:extLst>
                <a:ext uri="{FF2B5EF4-FFF2-40B4-BE49-F238E27FC236}">
                  <a16:creationId xmlns:a16="http://schemas.microsoft.com/office/drawing/2014/main" id="{EB32C142-6087-6044-8372-A9F76C7A81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362200"/>
              <a:ext cx="5943600" cy="428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CF8BCB-996F-974D-94D3-DCED5140461C}"/>
                </a:ext>
              </a:extLst>
            </p:cNvPr>
            <p:cNvSpPr/>
            <p:nvPr/>
          </p:nvSpPr>
          <p:spPr bwMode="auto">
            <a:xfrm>
              <a:off x="7239000" y="4876800"/>
              <a:ext cx="1524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FEFDAF-C869-2048-86F6-EA229DA1678D}"/>
                </a:ext>
              </a:extLst>
            </p:cNvPr>
            <p:cNvSpPr/>
            <p:nvPr/>
          </p:nvSpPr>
          <p:spPr bwMode="auto">
            <a:xfrm>
              <a:off x="6324600" y="5334000"/>
              <a:ext cx="152400" cy="228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5448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676A-FADC-86CF-C258-CF35775B2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87D31-DF2E-A937-B0CD-8BA097B93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68" y="1406552"/>
            <a:ext cx="11038432" cy="430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70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CFA9-ECA5-F4DF-96F6-7903353C2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8A9DA-2C77-D60E-ACB5-66A034DB3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EFF5B4-7E97-C04B-264E-FAC60570609F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52774"/>
            <a:ext cx="1600200" cy="476250"/>
            <a:chOff x="2256" y="2064"/>
            <a:chExt cx="1008" cy="30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D84E123B-335E-31DE-AFB6-EC7A42C789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CF3C0E3A-30A5-2465-EB61-8D2861308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EF2DDC8B-9CAC-2716-58A0-CA3FCE3F56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11" descr="HHHIMG_1166">
            <a:extLst>
              <a:ext uri="{FF2B5EF4-FFF2-40B4-BE49-F238E27FC236}">
                <a16:creationId xmlns:a16="http://schemas.microsoft.com/office/drawing/2014/main" id="{8E73B582-EA39-1BED-5976-A7F7E6F85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9" y="1868257"/>
            <a:ext cx="4015755" cy="30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141552-65A3-0D76-4BF9-8CE7787851BF}"/>
              </a:ext>
            </a:extLst>
          </p:cNvPr>
          <p:cNvSpPr txBox="1"/>
          <p:nvPr/>
        </p:nvSpPr>
        <p:spPr>
          <a:xfrm>
            <a:off x="8340217" y="1171871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Upsampling</a:t>
            </a:r>
            <a:endParaRPr lang="en-US" dirty="0"/>
          </a:p>
        </p:txBody>
      </p:sp>
      <p:pic>
        <p:nvPicPr>
          <p:cNvPr id="11" name="Picture 11" descr="HHHIMG_1166">
            <a:extLst>
              <a:ext uri="{FF2B5EF4-FFF2-40B4-BE49-F238E27FC236}">
                <a16:creationId xmlns:a16="http://schemas.microsoft.com/office/drawing/2014/main" id="{1F511AFB-3660-A1EA-9286-76FC46C8D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15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262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D855B-4DDC-FD33-64C8-3682CB819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7E49-0E15-3E72-37D3-F3127F175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r>
              <a:rPr lang="en-US" dirty="0"/>
              <a:t>	go from 4x4 to 8x8</a:t>
            </a:r>
          </a:p>
          <a:p>
            <a:endParaRPr lang="en-US" dirty="0"/>
          </a:p>
          <a:p>
            <a:r>
              <a:rPr lang="en-US" dirty="0"/>
              <a:t>Forward warping:                 </a:t>
            </a:r>
            <a:r>
              <a:rPr lang="en-US" dirty="0">
                <a:solidFill>
                  <a:srgbClr val="FF0000"/>
                </a:solidFill>
              </a:rPr>
              <a:t>bad, do not do this</a:t>
            </a:r>
          </a:p>
          <a:p>
            <a:r>
              <a:rPr lang="en-US" dirty="0"/>
              <a:t>	scan source, place pixels in target</a:t>
            </a:r>
          </a:p>
          <a:p>
            <a:r>
              <a:rPr lang="en-US" dirty="0"/>
              <a:t>	issue: holes in target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36721-3FAF-AF0A-900F-2D31AD8A1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953742"/>
            <a:ext cx="6756400" cy="262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96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DEC32-1522-4868-615C-C3A63978D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E958D-ED9B-54FB-E9C3-2407DEC8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AB432-9969-01BB-571F-1E2B45051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r>
              <a:rPr lang="en-US" dirty="0"/>
              <a:t>	go from 4x4 to 8x8</a:t>
            </a:r>
          </a:p>
          <a:p>
            <a:endParaRPr lang="en-US" dirty="0"/>
          </a:p>
          <a:p>
            <a:r>
              <a:rPr lang="en-US" dirty="0"/>
              <a:t>Inverse warping:</a:t>
            </a:r>
          </a:p>
          <a:p>
            <a:r>
              <a:rPr lang="en-US" dirty="0"/>
              <a:t>	scan target, for each pixel determine source value</a:t>
            </a:r>
          </a:p>
          <a:p>
            <a:r>
              <a:rPr lang="en-US" dirty="0"/>
              <a:t>    usually, you must know the value at non-grid points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479ED7-6BCD-0A48-C02E-459963E34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343400"/>
            <a:ext cx="5461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72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C748B-C886-17ED-1104-8B4E63A0A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3C742-8042-542B-3C9C-B858C09DE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14" y="1447800"/>
            <a:ext cx="1128712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9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A02E-3917-604A-A74C-6183FFD0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basics: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FE512-FC0A-3945-B097-3C4955D2C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Images as sampled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Sampling and reconstruction, aliasing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resampling, interpolation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transformations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24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5C1A4-5BE6-212D-DF0D-476D7A02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6AF70-22F0-AAC5-97F8-F00BBC948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Nearest neighbors: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3576A-06EB-B499-B76F-B92A71A7C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752600"/>
            <a:ext cx="8001000" cy="102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8A9B4C-6E2E-8C19-8B85-D09A881A7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48000"/>
            <a:ext cx="1052796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91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8236E-7272-782B-B18D-6B76776A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98671-E158-112F-8C73-D226432F7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D2D289-B656-D25E-E582-34E430F75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40345"/>
            <a:ext cx="9601200" cy="42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66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8F93-C5AF-536A-8DC9-4AE4BAABC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A90D6-34E5-C2B2-4CCC-B3923A72A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94E2F-2379-BDF5-83D6-5068B4B41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09125"/>
            <a:ext cx="11277600" cy="561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87F16-8601-1759-46A0-36A11FF6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EB3DE-0D66-11FC-4E13-DC5357791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Bilinear Interpolation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BF7A8A-386B-C05F-23F0-7D3B59A2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45818"/>
            <a:ext cx="10363200" cy="542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36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85C94-6031-29CB-2D37-DD81E22E8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9189EEBC-B502-E286-8A94-CAFAFBD8C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Bilinear interpolation more generally</a:t>
            </a:r>
          </a:p>
        </p:txBody>
      </p:sp>
      <p:sp>
        <p:nvSpPr>
          <p:cNvPr id="32772" name="TextBox 6">
            <a:extLst>
              <a:ext uri="{FF2B5EF4-FFF2-40B4-BE49-F238E27FC236}">
                <a16:creationId xmlns:a16="http://schemas.microsoft.com/office/drawing/2014/main" id="{3E196B3F-8D63-8316-3459-BC9C9D3E4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267628"/>
            <a:ext cx="6781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600" dirty="0">
                <a:latin typeface="+mn-lt"/>
                <a:hlinkClick r:id="rId3"/>
              </a:rPr>
              <a:t>http://en.wikipedia.org/wiki/Bilinear_interpolation</a:t>
            </a:r>
            <a:endParaRPr lang="en-US" altLang="en-US" sz="1600" dirty="0">
              <a:latin typeface="+mn-lt"/>
            </a:endParaRP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7796A494-6EE0-7F24-BA95-983D91D2F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90600"/>
            <a:ext cx="5105400" cy="520082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4AB644-3BCD-154E-BB11-052B176F2D3C}"/>
              </a:ext>
            </a:extLst>
          </p:cNvPr>
          <p:cNvSpPr txBox="1"/>
          <p:nvPr/>
        </p:nvSpPr>
        <p:spPr>
          <a:xfrm>
            <a:off x="4491346" y="2682271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2FDFCA-9A47-75A5-B71E-A1DC4F0306FA}"/>
              </a:ext>
            </a:extLst>
          </p:cNvPr>
          <p:cNvSpPr txBox="1"/>
          <p:nvPr/>
        </p:nvSpPr>
        <p:spPr>
          <a:xfrm>
            <a:off x="7162800" y="99060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13ED83-1EE0-A7DE-D8E7-DB663BAD65D1}"/>
              </a:ext>
            </a:extLst>
          </p:cNvPr>
          <p:cNvSpPr txBox="1"/>
          <p:nvPr/>
        </p:nvSpPr>
        <p:spPr>
          <a:xfrm>
            <a:off x="5317918" y="464820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B8CAF4-EE5A-7A73-A82C-099794BD027B}"/>
              </a:ext>
            </a:extLst>
          </p:cNvPr>
          <p:cNvSpPr txBox="1"/>
          <p:nvPr/>
        </p:nvSpPr>
        <p:spPr>
          <a:xfrm>
            <a:off x="7848600" y="332940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21320346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617CC-20B5-D397-2123-F85C7356D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1D2F-3D9D-9E59-F86F-9D7A76F7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177BD-4B33-32AA-B985-994C6961A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B79E5-210E-521E-8580-45E5C2547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09125"/>
            <a:ext cx="11277600" cy="561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37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1AACC-4A2E-E1CD-F43D-6E07ABC6A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00509-8FBE-0C8F-CA87-3BDFAAD1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kinds of interpolation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85BA4-D350-2395-54FC-5BAB08FD7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447800"/>
            <a:ext cx="7318059" cy="487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A87C2D-ECBB-7FAA-3582-7F98341EDC38}"/>
              </a:ext>
            </a:extLst>
          </p:cNvPr>
          <p:cNvSpPr txBox="1"/>
          <p:nvPr/>
        </p:nvSpPr>
        <p:spPr>
          <a:xfrm>
            <a:off x="10463114" y="6397823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Wikipedia</a:t>
            </a:r>
            <a:endParaRPr lang="en-US" sz="1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D0CE59-9793-9640-5FAE-7E3A23C56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40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7EA51-2109-869F-304B-732CE4CF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D7680-C009-195E-8D44-7FD16BEFD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78C16-9800-E759-3CDD-9CA1151D1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739" y="0"/>
            <a:ext cx="7752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38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F03FB-4294-AA28-8058-B6F2A28D5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55CB-428A-E56A-86B8-54A38CCC9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</a:t>
            </a:r>
            <a:r>
              <a:rPr lang="en-US" dirty="0" err="1"/>
              <a:t>Demosaicing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93AC1-19D6-A5C2-C95C-043E09BEC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B97F1-BB0B-3D35-FA0A-A836EF8E7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2044700"/>
            <a:ext cx="88646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49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0E7EB-B434-1A1B-014C-1B6A52150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4C2B4-55B7-AC9B-41D5-9BB82F27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E85418-5CD2-3EB3-F205-86E1E690C432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52774"/>
            <a:ext cx="1600200" cy="476250"/>
            <a:chOff x="2256" y="2064"/>
            <a:chExt cx="1008" cy="300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E590B0B7-4094-8ADB-4A19-0CF9D3A570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7D32E4BA-FF48-AAB2-AEFC-1B2E080E89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8DB26282-89E3-B10E-F27D-6666D3E345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11" descr="HHHIMG_1166">
            <a:extLst>
              <a:ext uri="{FF2B5EF4-FFF2-40B4-BE49-F238E27FC236}">
                <a16:creationId xmlns:a16="http://schemas.microsoft.com/office/drawing/2014/main" id="{55395864-5432-D8BF-7686-507F3C79B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215" y="2352673"/>
            <a:ext cx="2746185" cy="205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HHHIMG_1166">
            <a:extLst>
              <a:ext uri="{FF2B5EF4-FFF2-40B4-BE49-F238E27FC236}">
                <a16:creationId xmlns:a16="http://schemas.microsoft.com/office/drawing/2014/main" id="{9AB860C9-6E42-E4E6-FC2F-0EF89BACF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101744"/>
            <a:ext cx="746490" cy="55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7736AF-4896-9185-3EBD-112816896A00}"/>
              </a:ext>
            </a:extLst>
          </p:cNvPr>
          <p:cNvSpPr txBox="1"/>
          <p:nvPr/>
        </p:nvSpPr>
        <p:spPr>
          <a:xfrm>
            <a:off x="6934200" y="2305244"/>
            <a:ext cx="2207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Downsampling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9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F5F0-F7B5-47D3-CBEA-50432EED4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of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D3AAB-D99A-BD4E-680C-B29FEEEDB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DD643-5B42-AA8F-A5A8-9A1343F28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11415765" cy="56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90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CB44C-029B-E5DD-1AE5-045A40A56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Careless </a:t>
            </a:r>
            <a:r>
              <a:rPr lang="en-US" dirty="0" err="1"/>
              <a:t>downsampling</a:t>
            </a:r>
            <a:r>
              <a:rPr lang="en-US" dirty="0"/>
              <a:t> creates problems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27CFD-A65A-8AB8-494D-A8D5721D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800"/>
            <a:ext cx="10957515" cy="451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16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A7BD8-B2AB-F1DB-AB52-BD978B750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>
            <a:extLst>
              <a:ext uri="{FF2B5EF4-FFF2-40B4-BE49-F238E27FC236}">
                <a16:creationId xmlns:a16="http://schemas.microsoft.com/office/drawing/2014/main" id="{8646F9FE-78D8-915C-2B38-46C299A48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t="11628" r="10007" b="25582"/>
          <a:stretch/>
        </p:blipFill>
        <p:spPr bwMode="auto">
          <a:xfrm>
            <a:off x="939799" y="1600199"/>
            <a:ext cx="4194899" cy="222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Rectangle 3">
            <a:extLst>
              <a:ext uri="{FF2B5EF4-FFF2-40B4-BE49-F238E27FC236}">
                <a16:creationId xmlns:a16="http://schemas.microsoft.com/office/drawing/2014/main" id="{099DE184-CFBF-2B82-B2BC-4BDC98FDB6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Aliasing “in the wild”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CE7BA-07A4-654A-F49E-C0862851B743}"/>
              </a:ext>
            </a:extLst>
          </p:cNvPr>
          <p:cNvSpPr txBox="1"/>
          <p:nvPr/>
        </p:nvSpPr>
        <p:spPr>
          <a:xfrm>
            <a:off x="10318750" y="640384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387CC-974A-D044-FE24-11C002BA2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753"/>
          <a:stretch/>
        </p:blipFill>
        <p:spPr>
          <a:xfrm>
            <a:off x="6724650" y="1600200"/>
            <a:ext cx="4552950" cy="2220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F732F3-7EC9-A9F1-D500-36B59B622293}"/>
              </a:ext>
            </a:extLst>
          </p:cNvPr>
          <p:cNvSpPr txBox="1"/>
          <p:nvPr/>
        </p:nvSpPr>
        <p:spPr>
          <a:xfrm>
            <a:off x="10318749" y="3856903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Source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B5E432-DA7E-171E-4E15-1E2231BC0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4237351"/>
            <a:ext cx="4220298" cy="2097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9EF560-6951-8714-2AD7-C855A2B66FC6}"/>
              </a:ext>
            </a:extLst>
          </p:cNvPr>
          <p:cNvSpPr txBox="1"/>
          <p:nvPr/>
        </p:nvSpPr>
        <p:spPr>
          <a:xfrm>
            <a:off x="4191000" y="640384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7"/>
              </a:rPr>
              <a:t>Source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06F96-A9EA-67E9-42E2-DEE477C6472C}"/>
              </a:ext>
            </a:extLst>
          </p:cNvPr>
          <p:cNvSpPr txBox="1"/>
          <p:nvPr/>
        </p:nvSpPr>
        <p:spPr>
          <a:xfrm>
            <a:off x="1330156" y="1026467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Disintegrating textures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D54B49-8E62-ABFE-3C25-746710844419}"/>
              </a:ext>
            </a:extLst>
          </p:cNvPr>
          <p:cNvSpPr txBox="1"/>
          <p:nvPr/>
        </p:nvSpPr>
        <p:spPr>
          <a:xfrm>
            <a:off x="7169298" y="1026467"/>
            <a:ext cx="3727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Moire</a:t>
            </a:r>
            <a:r>
              <a:rPr lang="en-US" dirty="0"/>
              <a:t> patterns, false color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1213BD-AF1C-BCC0-44F0-2C4FF8CF23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713" t="19285" b="25793"/>
          <a:stretch/>
        </p:blipFill>
        <p:spPr>
          <a:xfrm>
            <a:off x="6750050" y="4239339"/>
            <a:ext cx="4527550" cy="21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2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84D6-A3E9-EAF1-6BAF-A0652043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5E414-CBBA-B4B0-6604-292CED3C8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E7009-48C9-E697-6F96-8DA29893F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6" y="1838068"/>
            <a:ext cx="11737024" cy="326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91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C185-875C-CC37-6AD8-D7B53D34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Averaging before sampling can help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08089-916B-0FD0-457A-78A9E3E4F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752600"/>
            <a:ext cx="10327271" cy="452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80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9AA89-052B-493F-9070-1269878CD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the average can help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BF705-C8C2-3F86-FD63-4BBC26F16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87" y="2057400"/>
            <a:ext cx="1171977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6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AB6EE-7F0F-478C-4154-56C640E77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the average can help, 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9F35CD-B201-8586-F66A-B8D5D6D9D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26133"/>
            <a:ext cx="9372600" cy="515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43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A8E9-CD95-7A93-9549-FDA0F2ABA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smoothing,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22B5D-D41B-0C7E-0A2D-6BEB8646F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35" y="1524000"/>
            <a:ext cx="10846329" cy="401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11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1D558-42E0-B451-EDF1-8598BAD1A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smoothing, 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DAB8D-87FE-BAE5-154F-DF5EBE956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799"/>
            <a:ext cx="11201400" cy="1911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FEA36-B127-0811-FF9A-39B37D97B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972392"/>
            <a:ext cx="11083587" cy="164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35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25E48-9C5D-782B-3E99-A5BA1BD69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vg-nn-half">
            <a:extLst>
              <a:ext uri="{FF2B5EF4-FFF2-40B4-BE49-F238E27FC236}">
                <a16:creationId xmlns:a16="http://schemas.microsoft.com/office/drawing/2014/main" id="{167BC079-F492-4AD6-D059-5E6B4FD45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1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vg-nn-quarter">
            <a:extLst>
              <a:ext uri="{FF2B5EF4-FFF2-40B4-BE49-F238E27FC236}">
                <a16:creationId xmlns:a16="http://schemas.microsoft.com/office/drawing/2014/main" id="{0B6F13CC-3D97-C65B-7563-E6E12EE26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1"/>
            <a:ext cx="31813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vg-nn-eighth">
            <a:extLst>
              <a:ext uri="{FF2B5EF4-FFF2-40B4-BE49-F238E27FC236}">
                <a16:creationId xmlns:a16="http://schemas.microsoft.com/office/drawing/2014/main" id="{48961CA6-5905-3912-FF9B-E0ACE623A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900113"/>
            <a:ext cx="319881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5">
            <a:extLst>
              <a:ext uri="{FF2B5EF4-FFF2-40B4-BE49-F238E27FC236}">
                <a16:creationId xmlns:a16="http://schemas.microsoft.com/office/drawing/2014/main" id="{3C46489E-281E-1741-9186-A5A8C12CA0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Subsampling without pre-filtering</a:t>
            </a:r>
          </a:p>
        </p:txBody>
      </p:sp>
      <p:sp>
        <p:nvSpPr>
          <p:cNvPr id="52230" name="Text Box 6">
            <a:extLst>
              <a:ext uri="{FF2B5EF4-FFF2-40B4-BE49-F238E27FC236}">
                <a16:creationId xmlns:a16="http://schemas.microsoft.com/office/drawing/2014/main" id="{FA52A567-AF30-A3D1-45E6-C01D8A8CA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1" y="5105400"/>
            <a:ext cx="20665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1/4 (2x zoom)</a:t>
            </a:r>
          </a:p>
        </p:txBody>
      </p:sp>
      <p:sp>
        <p:nvSpPr>
          <p:cNvPr id="52231" name="Text Box 7">
            <a:extLst>
              <a:ext uri="{FF2B5EF4-FFF2-40B4-BE49-F238E27FC236}">
                <a16:creationId xmlns:a16="http://schemas.microsoft.com/office/drawing/2014/main" id="{239B8564-E9A0-FC93-21BE-4045A41B4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1" y="5105400"/>
            <a:ext cx="20665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1/8 (4x zoom)</a:t>
            </a:r>
          </a:p>
        </p:txBody>
      </p:sp>
      <p:sp>
        <p:nvSpPr>
          <p:cNvPr id="52232" name="Text Box 8">
            <a:extLst>
              <a:ext uri="{FF2B5EF4-FFF2-40B4-BE49-F238E27FC236}">
                <a16:creationId xmlns:a16="http://schemas.microsoft.com/office/drawing/2014/main" id="{7D115184-5651-EF41-E46A-EC743016A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510540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1/2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7F2CD267-DE13-C48F-5A0C-DCFF91EBE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6477000"/>
            <a:ext cx="274161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Source: S. Seitz (via D. </a:t>
            </a:r>
            <a:r>
              <a:rPr lang="en-US" sz="1400" dirty="0" err="1"/>
              <a:t>Hoiem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788585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BBF4C-0342-2CED-C6EA-190A856CF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vg-gauss-eighth">
            <a:extLst>
              <a:ext uri="{FF2B5EF4-FFF2-40B4-BE49-F238E27FC236}">
                <a16:creationId xmlns:a16="http://schemas.microsoft.com/office/drawing/2014/main" id="{6411BE1A-2BA0-10AF-00DD-6DA8BCCF3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914401"/>
            <a:ext cx="3154363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vg-gauss-quarter">
            <a:extLst>
              <a:ext uri="{FF2B5EF4-FFF2-40B4-BE49-F238E27FC236}">
                <a16:creationId xmlns:a16="http://schemas.microsoft.com/office/drawing/2014/main" id="{32DCB77D-00E9-B539-C17E-66D65114E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4" y="914400"/>
            <a:ext cx="31257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vg-gauss-half">
            <a:extLst>
              <a:ext uri="{FF2B5EF4-FFF2-40B4-BE49-F238E27FC236}">
                <a16:creationId xmlns:a16="http://schemas.microsoft.com/office/drawing/2014/main" id="{D13CECEE-99C1-326D-F679-68509F06A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5">
            <a:extLst>
              <a:ext uri="{FF2B5EF4-FFF2-40B4-BE49-F238E27FC236}">
                <a16:creationId xmlns:a16="http://schemas.microsoft.com/office/drawing/2014/main" id="{D4EAA042-B6F3-9452-DFCF-C25281524C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with pre-filtering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712050-604C-541D-8933-989BF6124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5636914"/>
            <a:ext cx="10363200" cy="11147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Image is smoothed with a </a:t>
            </a:r>
            <a:r>
              <a:rPr lang="en-US" i="1" dirty="0"/>
              <a:t>Gaussian filter </a:t>
            </a:r>
            <a:r>
              <a:rPr lang="en-US" dirty="0"/>
              <a:t>before subsampling</a:t>
            </a:r>
          </a:p>
        </p:txBody>
      </p:sp>
      <p:sp>
        <p:nvSpPr>
          <p:cNvPr id="53254" name="Text Box 6">
            <a:extLst>
              <a:ext uri="{FF2B5EF4-FFF2-40B4-BE49-F238E27FC236}">
                <a16:creationId xmlns:a16="http://schemas.microsoft.com/office/drawing/2014/main" id="{6D000890-FB23-4978-4297-9C3B9119F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105400"/>
            <a:ext cx="697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1/4 </a:t>
            </a:r>
          </a:p>
        </p:txBody>
      </p:sp>
      <p:sp>
        <p:nvSpPr>
          <p:cNvPr id="53255" name="Text Box 7">
            <a:extLst>
              <a:ext uri="{FF2B5EF4-FFF2-40B4-BE49-F238E27FC236}">
                <a16:creationId xmlns:a16="http://schemas.microsoft.com/office/drawing/2014/main" id="{40C1192B-425C-67A3-C8A3-282CBA85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5105400"/>
            <a:ext cx="612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1/8</a:t>
            </a:r>
          </a:p>
        </p:txBody>
      </p:sp>
      <p:sp>
        <p:nvSpPr>
          <p:cNvPr id="53256" name="Text Box 8">
            <a:extLst>
              <a:ext uri="{FF2B5EF4-FFF2-40B4-BE49-F238E27FC236}">
                <a16:creationId xmlns:a16="http://schemas.microsoft.com/office/drawing/2014/main" id="{72B6829D-30A7-6803-1BD1-843C514CE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105400"/>
            <a:ext cx="6126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1/2</a:t>
            </a:r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5FE8B32-86F5-7655-B633-E966BA9FE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2600" y="6477000"/>
            <a:ext cx="274161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Source: S. Seitz (via D. </a:t>
            </a:r>
            <a:r>
              <a:rPr lang="en-US" sz="1400" dirty="0" err="1"/>
              <a:t>Hoiem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89260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formation (preview)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determines the brightness of an image pixel?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1589385"/>
            <a:ext cx="70866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33" name="Text Box 5"/>
          <p:cNvSpPr txBox="1">
            <a:spLocks noChangeArrowheads="1"/>
          </p:cNvSpPr>
          <p:nvPr/>
        </p:nvSpPr>
        <p:spPr bwMode="auto">
          <a:xfrm>
            <a:off x="8754273" y="1494288"/>
            <a:ext cx="26185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Light source(s)</a:t>
            </a:r>
          </a:p>
        </p:txBody>
      </p:sp>
      <p:sp>
        <p:nvSpPr>
          <p:cNvPr id="457736" name="Text Box 8"/>
          <p:cNvSpPr txBox="1">
            <a:spLocks noChangeArrowheads="1"/>
          </p:cNvSpPr>
          <p:nvPr/>
        </p:nvSpPr>
        <p:spPr bwMode="auto">
          <a:xfrm>
            <a:off x="10553700" y="3150254"/>
            <a:ext cx="16383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FDFF"/>
                </a:solidFill>
              </a:rPr>
              <a:t>Scene surface</a:t>
            </a:r>
          </a:p>
        </p:txBody>
      </p:sp>
      <p:sp>
        <p:nvSpPr>
          <p:cNvPr id="457737" name="Text Box 9"/>
          <p:cNvSpPr txBox="1">
            <a:spLocks noChangeArrowheads="1"/>
          </p:cNvSpPr>
          <p:nvPr/>
        </p:nvSpPr>
        <p:spPr bwMode="auto">
          <a:xfrm>
            <a:off x="7200900" y="5710535"/>
            <a:ext cx="35734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Camera (lenses, shutter)</a:t>
            </a:r>
          </a:p>
        </p:txBody>
      </p:sp>
      <p:sp>
        <p:nvSpPr>
          <p:cNvPr id="457738" name="Text Box 10"/>
          <p:cNvSpPr txBox="1">
            <a:spLocks noChangeArrowheads="1"/>
          </p:cNvSpPr>
          <p:nvPr/>
        </p:nvSpPr>
        <p:spPr bwMode="auto">
          <a:xfrm>
            <a:off x="4578229" y="2850802"/>
            <a:ext cx="1880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folHlink"/>
                </a:solidFill>
              </a:rPr>
              <a:t>Image plane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7CD065-CA9D-3849-9493-0A696E32AA2D}"/>
                  </a:ext>
                </a:extLst>
              </p:cNvPr>
              <p:cNvSpPr/>
              <p:nvPr/>
            </p:nvSpPr>
            <p:spPr>
              <a:xfrm>
                <a:off x="749878" y="3352800"/>
                <a:ext cx="3501736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dirty="0"/>
                  <a:t>Light energy arriving at </a:t>
                </a:r>
                <a14:m>
                  <m:oMath xmlns:m="http://schemas.openxmlformats.org/officeDocument/2006/math">
                    <m:r>
                      <a:rPr lang="en-US" b="0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per unit time is quantified by </a:t>
                </a:r>
                <a:r>
                  <a:rPr lang="en-US" b="1" i="1" dirty="0"/>
                  <a:t>irradiance</a:t>
                </a:r>
                <a:r>
                  <a:rPr lang="en-US" dirty="0"/>
                  <a:t> (Watts per sq. meter)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97CD065-CA9D-3849-9493-0A696E32AA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78" y="3352800"/>
                <a:ext cx="3501736" cy="1569660"/>
              </a:xfrm>
              <a:prstGeom prst="rect">
                <a:avLst/>
              </a:prstGeom>
              <a:blipFill>
                <a:blip r:embed="rId4"/>
                <a:stretch>
                  <a:fillRect l="-1083" t="-3226" r="-4693" b="-7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F3BB42F-24B0-3F43-9639-08A82CB595EB}"/>
              </a:ext>
            </a:extLst>
          </p:cNvPr>
          <p:cNvSpPr/>
          <p:nvPr/>
        </p:nvSpPr>
        <p:spPr>
          <a:xfrm>
            <a:off x="-60614" y="5181600"/>
            <a:ext cx="42516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Strictly speaking, we need </a:t>
            </a:r>
            <a:r>
              <a:rPr lang="en-US" b="1" i="1" dirty="0"/>
              <a:t>spectral irradiance </a:t>
            </a:r>
            <a:r>
              <a:rPr lang="en-US" i="1" dirty="0"/>
              <a:t>to account for light across different wavelengths</a:t>
            </a:r>
          </a:p>
        </p:txBody>
      </p:sp>
    </p:spTree>
    <p:extLst>
      <p:ext uri="{BB962C8B-B14F-4D97-AF65-F5344CB8AC3E}">
        <p14:creationId xmlns:p14="http://schemas.microsoft.com/office/powerpoint/2010/main" val="3991111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CB735-40B7-626A-C71A-86974C39F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pyramids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B656E-1BF6-92CC-CEE3-3C89896DA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Downsample</a:t>
            </a:r>
            <a:r>
              <a:rPr lang="en-US" dirty="0"/>
              <a:t> x 4</a:t>
            </a:r>
          </a:p>
          <a:p>
            <a:endParaRPr lang="en-US" dirty="0"/>
          </a:p>
          <a:p>
            <a:r>
              <a:rPr lang="en-US" dirty="0"/>
              <a:t>	smooth with big Gaussian, </a:t>
            </a:r>
            <a:r>
              <a:rPr lang="en-US" dirty="0" err="1"/>
              <a:t>downsample</a:t>
            </a:r>
            <a:r>
              <a:rPr lang="en-US" dirty="0"/>
              <a:t> x 4 (</a:t>
            </a:r>
            <a:r>
              <a:rPr lang="en-US" dirty="0">
                <a:solidFill>
                  <a:srgbClr val="FF0000"/>
                </a:solidFill>
              </a:rPr>
              <a:t>NO!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OR</a:t>
            </a:r>
          </a:p>
          <a:p>
            <a:endParaRPr lang="en-US" dirty="0"/>
          </a:p>
          <a:p>
            <a:r>
              <a:rPr lang="en-US" dirty="0"/>
              <a:t>	smooth, </a:t>
            </a:r>
            <a:r>
              <a:rPr lang="en-US" dirty="0" err="1"/>
              <a:t>downsample</a:t>
            </a:r>
            <a:r>
              <a:rPr lang="en-US" dirty="0"/>
              <a:t> x 2, smooth, </a:t>
            </a:r>
            <a:r>
              <a:rPr lang="en-US" dirty="0" err="1"/>
              <a:t>downsample</a:t>
            </a:r>
            <a:r>
              <a:rPr lang="en-US" dirty="0"/>
              <a:t> x 2</a:t>
            </a:r>
          </a:p>
          <a:p>
            <a:endParaRPr lang="en-US" dirty="0"/>
          </a:p>
          <a:p>
            <a:r>
              <a:rPr lang="en-US" dirty="0"/>
              <a:t>IDEA:</a:t>
            </a:r>
          </a:p>
          <a:p>
            <a:r>
              <a:rPr lang="en-US" dirty="0"/>
              <a:t>	Pyramid: collection of smoothed and </a:t>
            </a:r>
            <a:r>
              <a:rPr lang="en-US" dirty="0" err="1"/>
              <a:t>downsampled</a:t>
            </a:r>
            <a:r>
              <a:rPr lang="en-US" dirty="0"/>
              <a:t> versions of an image</a:t>
            </a:r>
          </a:p>
        </p:txBody>
      </p:sp>
    </p:spTree>
    <p:extLst>
      <p:ext uri="{BB962C8B-B14F-4D97-AF65-F5344CB8AC3E}">
        <p14:creationId xmlns:p14="http://schemas.microsoft.com/office/powerpoint/2010/main" val="12055893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29B04-BABA-9217-545D-66856180E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pyramid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D1D38-C1F0-A6D9-D2E9-FD8A23027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0489E-7832-41FC-D962-9AC5335E8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890" y="0"/>
            <a:ext cx="7635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8605-BECE-C16F-67D2-5D8377355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pyramid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84DB-34D9-48D9-B578-B095C3D2C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Notice that fine scale (hi res) version contains detail (mouse eye) and coarse scale (low res) shows large stuff (leaves)</a:t>
            </a:r>
          </a:p>
          <a:p>
            <a:r>
              <a:rPr lang="en-US" dirty="0"/>
              <a:t>Notice redundancy</a:t>
            </a:r>
          </a:p>
          <a:p>
            <a:r>
              <a:rPr lang="en-US" dirty="0"/>
              <a:t>	coarse scale leaf predicts fine scale leaf.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EFA217-DD30-B9FE-C18E-916362CFC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898566"/>
            <a:ext cx="11963400" cy="30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87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F98A1-190B-58D6-54E3-4BD917BDF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pyramid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E38AF-7044-8F6C-004A-A466A6A6C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Notation for Gaussian pyramid -&gt;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Idea:  </a:t>
            </a:r>
          </a:p>
          <a:p>
            <a:r>
              <a:rPr lang="en-US" dirty="0"/>
              <a:t>	reduce redundancy; instead of storing </a:t>
            </a:r>
            <a:r>
              <a:rPr lang="en-US" dirty="0" err="1"/>
              <a:t>G_k</a:t>
            </a:r>
            <a:r>
              <a:rPr lang="en-US" dirty="0"/>
              <a:t>, store </a:t>
            </a:r>
          </a:p>
          <a:p>
            <a:r>
              <a:rPr lang="en-US" dirty="0"/>
              <a:t>	</a:t>
            </a:r>
            <a:r>
              <a:rPr lang="en-US" dirty="0" err="1"/>
              <a:t>G_k-Upsample</a:t>
            </a:r>
            <a:r>
              <a:rPr lang="en-US" dirty="0"/>
              <a:t>(G_{k+1})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2B65F5-4499-96D2-2549-666A6AA07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914400"/>
            <a:ext cx="2997200" cy="227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8B2DB9-0761-E5D1-2246-D22FEF2D5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4267200"/>
            <a:ext cx="3505200" cy="2311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6AB46-1220-ADB3-17E4-17EB53398616}"/>
              </a:ext>
            </a:extLst>
          </p:cNvPr>
          <p:cNvSpPr txBox="1"/>
          <p:nvPr/>
        </p:nvSpPr>
        <p:spPr>
          <a:xfrm>
            <a:off x="0" y="5943600"/>
            <a:ext cx="42594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 you can recover image</a:t>
            </a:r>
          </a:p>
          <a:p>
            <a:r>
              <a:rPr lang="en-US" dirty="0"/>
              <a:t>From either pyramid (Ex)</a:t>
            </a:r>
          </a:p>
        </p:txBody>
      </p:sp>
    </p:spTree>
    <p:extLst>
      <p:ext uri="{BB962C8B-B14F-4D97-AF65-F5344CB8AC3E}">
        <p14:creationId xmlns:p14="http://schemas.microsoft.com/office/powerpoint/2010/main" val="83113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26BC7-9DBE-6E5A-259C-054F8A3D2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B1CB0-6D33-E618-CC30-5AF585C17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68A5EA-7810-B3B4-0596-C46314F3F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55" y="873618"/>
            <a:ext cx="11534045" cy="52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65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BFC17-50C9-C85D-AFA1-8B37E744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simple processing with Laplacian pyramid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9B6A4-B089-2323-AEC3-0819254D3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Reconstruction  - all w = 1</a:t>
            </a:r>
          </a:p>
          <a:p>
            <a:endParaRPr lang="en-US" dirty="0"/>
          </a:p>
          <a:p>
            <a:r>
              <a:rPr lang="en-US" dirty="0"/>
              <a:t>Processing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CBCAE3-437A-FE9B-53DC-0ED6421BB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1066800"/>
            <a:ext cx="3771900" cy="1909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1EF275-785A-D862-159A-302B87BB8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120" y="4191000"/>
            <a:ext cx="739648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32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8109D-E2A2-1632-086B-3AAFB0DB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08183-8853-A0FC-E0A7-219C7D44C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830AE-9C18-521F-DBF6-382C9F0CF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45065"/>
            <a:ext cx="11963400" cy="681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9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ED158-BF00-0E08-43E4-E2946609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4DFBC-8A0F-EDAE-A5DF-293F32FFB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FCBD1A-C298-B995-7C7A-466F8EAA1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01386"/>
            <a:ext cx="6328305" cy="3341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E130C4-4D3F-C43B-9D8F-597C2F91B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6031"/>
            <a:ext cx="4406900" cy="317296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BCE793C-0E8C-5D41-662C-D97CA237C183}"/>
                  </a:ext>
                </a:extLst>
              </p14:cNvPr>
              <p14:cNvContentPartPr/>
              <p14:nvPr/>
            </p14:nvContentPartPr>
            <p14:xfrm>
              <a:off x="6097792" y="2140317"/>
              <a:ext cx="594720" cy="1936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BCE793C-0E8C-5D41-662C-D97CA237C18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88792" y="2131317"/>
                <a:ext cx="612360" cy="195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9990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D490A-7D88-F659-911F-96F1C6D6C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15D0-87B7-759F-4F7F-B1346F5C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3E454-640D-C054-F95D-397311421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E1FFD-D9A2-BDAE-4DF6-8F5377AF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24049"/>
            <a:ext cx="10972800" cy="604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4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as sampled functions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C3028F-A4C7-154A-A7B9-F34D795CD054}"/>
              </a:ext>
            </a:extLst>
          </p:cNvPr>
          <p:cNvGrpSpPr/>
          <p:nvPr/>
        </p:nvGrpSpPr>
        <p:grpSpPr>
          <a:xfrm>
            <a:off x="1143000" y="914400"/>
            <a:ext cx="9525000" cy="5958779"/>
            <a:chOff x="1143000" y="914400"/>
            <a:chExt cx="9525000" cy="59587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61627E-C1DE-3C44-AA08-E1E2A515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0" y="914400"/>
              <a:ext cx="7459443" cy="595877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00068B0-2D65-9B45-9CCC-B30BFDD70B7F}"/>
                </a:ext>
              </a:extLst>
            </p:cNvPr>
            <p:cNvSpPr/>
            <p:nvPr/>
          </p:nvSpPr>
          <p:spPr bwMode="auto">
            <a:xfrm>
              <a:off x="5101322" y="4953000"/>
              <a:ext cx="3276600" cy="18021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B138A6-8D6D-DB44-AFD1-7F0623B734FB}"/>
                </a:ext>
              </a:extLst>
            </p:cNvPr>
            <p:cNvSpPr/>
            <p:nvPr/>
          </p:nvSpPr>
          <p:spPr bwMode="auto">
            <a:xfrm>
              <a:off x="6396722" y="4263645"/>
              <a:ext cx="3276600" cy="18021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0374DE-8A06-2840-9A13-17D09F86E009}"/>
                </a:ext>
              </a:extLst>
            </p:cNvPr>
            <p:cNvSpPr/>
            <p:nvPr/>
          </p:nvSpPr>
          <p:spPr bwMode="auto">
            <a:xfrm>
              <a:off x="7391400" y="3734967"/>
              <a:ext cx="3276600" cy="18021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pic>
        <p:nvPicPr>
          <p:cNvPr id="9" name="Picture 7" descr="ccd_vs_cmos">
            <a:extLst>
              <a:ext uri="{FF2B5EF4-FFF2-40B4-BE49-F238E27FC236}">
                <a16:creationId xmlns:a16="http://schemas.microsoft.com/office/drawing/2014/main" id="{0352C600-31A8-9C45-BC77-E84DDBF53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12041"/>
          <a:stretch/>
        </p:blipFill>
        <p:spPr bwMode="auto">
          <a:xfrm>
            <a:off x="7475796" y="4263645"/>
            <a:ext cx="4332705" cy="241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C7E611-E071-1849-B183-E1D92C3FCCE9}"/>
              </a:ext>
            </a:extLst>
          </p:cNvPr>
          <p:cNvCxnSpPr>
            <a:cxnSpLocks/>
          </p:cNvCxnSpPr>
          <p:nvPr/>
        </p:nvCxnSpPr>
        <p:spPr bwMode="auto">
          <a:xfrm>
            <a:off x="4910822" y="4834951"/>
            <a:ext cx="2563593" cy="173785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046E5-141D-144F-83E6-CE68EB79D6C0}"/>
              </a:ext>
            </a:extLst>
          </p:cNvPr>
          <p:cNvCxnSpPr>
            <a:cxnSpLocks/>
          </p:cNvCxnSpPr>
          <p:nvPr/>
        </p:nvCxnSpPr>
        <p:spPr bwMode="auto">
          <a:xfrm>
            <a:off x="4910822" y="3813555"/>
            <a:ext cx="6366778" cy="4500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8355916-62B8-644B-B89A-6503D82D996A}"/>
              </a:ext>
            </a:extLst>
          </p:cNvPr>
          <p:cNvSpPr/>
          <p:nvPr/>
        </p:nvSpPr>
        <p:spPr bwMode="auto">
          <a:xfrm>
            <a:off x="1143000" y="914400"/>
            <a:ext cx="5334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4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color image</a:t>
            </a:r>
          </a:p>
        </p:txBody>
      </p:sp>
      <p:pic>
        <p:nvPicPr>
          <p:cNvPr id="27651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908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1371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3048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46482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8805864" y="925512"/>
            <a:ext cx="35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R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9440864" y="2590800"/>
            <a:ext cx="363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G</a:t>
            </a:r>
          </a:p>
        </p:txBody>
      </p:sp>
      <p:sp>
        <p:nvSpPr>
          <p:cNvPr id="27657" name="TextBox 9"/>
          <p:cNvSpPr txBox="1">
            <a:spLocks noChangeArrowheads="1"/>
          </p:cNvSpPr>
          <p:nvPr/>
        </p:nvSpPr>
        <p:spPr bwMode="auto">
          <a:xfrm>
            <a:off x="10253664" y="4191000"/>
            <a:ext cx="33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672892" y="3733800"/>
            <a:ext cx="8001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3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  <p:bldP spid="27656" grpId="0"/>
      <p:bldP spid="27657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4E24-68D6-E757-E9BF-434976010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0DFAB-7609-3163-17D4-4171384AA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4AD9A0F-A50B-858F-D7B3-EF8D13B143E7}"/>
                  </a:ext>
                </a:extLst>
              </p14:cNvPr>
              <p14:cNvContentPartPr/>
              <p14:nvPr/>
            </p14:nvContentPartPr>
            <p14:xfrm>
              <a:off x="4201312" y="3000357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4AD9A0F-A50B-858F-D7B3-EF8D13B143E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92672" y="299135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2AA73BE-64DE-F13A-52F9-EC1FED4E389C}"/>
                  </a:ext>
                </a:extLst>
              </p14:cNvPr>
              <p14:cNvContentPartPr/>
              <p14:nvPr/>
            </p14:nvContentPartPr>
            <p14:xfrm>
              <a:off x="3088552" y="3091077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2AA73BE-64DE-F13A-52F9-EC1FED4E389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79552" y="308243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77C4EE4-8BB8-6363-D44A-5A2A7FD8534A}"/>
                  </a:ext>
                </a:extLst>
              </p14:cNvPr>
              <p14:cNvContentPartPr/>
              <p14:nvPr/>
            </p14:nvContentPartPr>
            <p14:xfrm>
              <a:off x="3362872" y="5345397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77C4EE4-8BB8-6363-D44A-5A2A7FD853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4232" y="533675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03AC90F-0096-2B8A-A7D9-8441437AB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1829"/>
            <a:ext cx="6324600" cy="67849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8CF59B-8DB4-9A36-4AD2-F6869E09B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661" y="2198290"/>
            <a:ext cx="28956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Why more green?</a:t>
            </a:r>
          </a:p>
        </p:txBody>
      </p:sp>
      <p:grpSp>
        <p:nvGrpSpPr>
          <p:cNvPr id="13" name="Group 14">
            <a:extLst>
              <a:ext uri="{FF2B5EF4-FFF2-40B4-BE49-F238E27FC236}">
                <a16:creationId xmlns:a16="http://schemas.microsoft.com/office/drawing/2014/main" id="{96AF4F67-7B40-EE63-053F-E43DDC5834A2}"/>
              </a:ext>
            </a:extLst>
          </p:cNvPr>
          <p:cNvGrpSpPr>
            <a:grpSpLocks/>
          </p:cNvGrpSpPr>
          <p:nvPr/>
        </p:nvGrpSpPr>
        <p:grpSpPr bwMode="auto">
          <a:xfrm>
            <a:off x="7476861" y="2695178"/>
            <a:ext cx="3581400" cy="2297112"/>
            <a:chOff x="3264" y="2569"/>
            <a:chExt cx="2256" cy="1447"/>
          </a:xfrm>
        </p:grpSpPr>
        <p:pic>
          <p:nvPicPr>
            <p:cNvPr id="14" name="Picture 10" descr="equiluminant">
              <a:extLst>
                <a:ext uri="{FF2B5EF4-FFF2-40B4-BE49-F238E27FC236}">
                  <a16:creationId xmlns:a16="http://schemas.microsoft.com/office/drawing/2014/main" id="{B61D06EC-7D33-5FE5-EC2D-33627C71E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64" y="2569"/>
              <a:ext cx="2256" cy="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646FA6E8-F73B-A9BE-7E02-131268523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824"/>
              <a:ext cx="20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Human Luminance Sensitivity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8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50991</TotalTime>
  <Words>1098</Words>
  <Application>Microsoft Macintosh PowerPoint</Application>
  <PresentationFormat>Widescreen</PresentationFormat>
  <Paragraphs>534</Paragraphs>
  <Slides>46</Slides>
  <Notes>6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Cambria Math</vt:lpstr>
      <vt:lpstr>Courier New</vt:lpstr>
      <vt:lpstr>Helvetica</vt:lpstr>
      <vt:lpstr>Times New Roman</vt:lpstr>
      <vt:lpstr>Blank Presentation</vt:lpstr>
      <vt:lpstr>Image processing basics</vt:lpstr>
      <vt:lpstr>Image processing basics: Outline</vt:lpstr>
      <vt:lpstr>Model of imaging</vt:lpstr>
      <vt:lpstr>Image formation (preview)</vt:lpstr>
      <vt:lpstr>PowerPoint Presentation</vt:lpstr>
      <vt:lpstr>PowerPoint Presentation</vt:lpstr>
      <vt:lpstr>Images as sampled functions</vt:lpstr>
      <vt:lpstr>Digital color image</vt:lpstr>
      <vt:lpstr>PowerPoint Presentation</vt:lpstr>
      <vt:lpstr>Cameras aren’t linear in input energy</vt:lpstr>
      <vt:lpstr>Images in Python</vt:lpstr>
      <vt:lpstr>Acquiring 3 channels</vt:lpstr>
      <vt:lpstr>How are the three channels acquired?</vt:lpstr>
      <vt:lpstr>Images as sampled functions</vt:lpstr>
      <vt:lpstr>Sampling</vt:lpstr>
      <vt:lpstr>Image transformations</vt:lpstr>
      <vt:lpstr>Upsampling</vt:lpstr>
      <vt:lpstr>Upsampling</vt:lpstr>
      <vt:lpstr>Interpolation</vt:lpstr>
      <vt:lpstr>Interpolation</vt:lpstr>
      <vt:lpstr>Interpolation</vt:lpstr>
      <vt:lpstr>PowerPoint Presentation</vt:lpstr>
      <vt:lpstr>Interpolation</vt:lpstr>
      <vt:lpstr>Bilinear interpolation more generally</vt:lpstr>
      <vt:lpstr>PowerPoint Presentation</vt:lpstr>
      <vt:lpstr>Other kinds of interpolation</vt:lpstr>
      <vt:lpstr>PowerPoint Presentation</vt:lpstr>
      <vt:lpstr>Application: Demosaicing</vt:lpstr>
      <vt:lpstr>Image transformations</vt:lpstr>
      <vt:lpstr>Careless downsampling creates problems</vt:lpstr>
      <vt:lpstr>Aliasing “in the wild”</vt:lpstr>
      <vt:lpstr>Visualizing the problems</vt:lpstr>
      <vt:lpstr>Averaging before sampling can help</vt:lpstr>
      <vt:lpstr>Weighting the average can help</vt:lpstr>
      <vt:lpstr>Weighting the average can help, II</vt:lpstr>
      <vt:lpstr>Gaussian smoothing, I</vt:lpstr>
      <vt:lpstr>Gaussian smoothing, II</vt:lpstr>
      <vt:lpstr>Subsampling without pre-filtering</vt:lpstr>
      <vt:lpstr>Subsampling with pre-filtering</vt:lpstr>
      <vt:lpstr>Gaussian pyramids</vt:lpstr>
      <vt:lpstr>Gaussian pyramid</vt:lpstr>
      <vt:lpstr>Gaussian pyramid</vt:lpstr>
      <vt:lpstr>Laplacian pyramid</vt:lpstr>
      <vt:lpstr>Comparing</vt:lpstr>
      <vt:lpstr>Very simple processing with Laplacian pyramid</vt:lpstr>
      <vt:lpstr>PowerPoint Presentation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1325</cp:revision>
  <cp:lastPrinted>2025-08-28T22:30:42Z</cp:lastPrinted>
  <dcterms:created xsi:type="dcterms:W3CDTF">2004-08-29T23:15:23Z</dcterms:created>
  <dcterms:modified xsi:type="dcterms:W3CDTF">2025-08-28T22:34:47Z</dcterms:modified>
</cp:coreProperties>
</file>