
<file path=[Content_Types].xml><?xml version="1.0" encoding="utf-8"?>
<Types xmlns="http://schemas.openxmlformats.org/package/2006/content-types">
  <Default Extension="gif" ContentType="image/gif"/>
  <Default Extension="jpe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tif" ContentType="image/ti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1504" r:id="rId3"/>
    <p:sldId id="257" r:id="rId4"/>
    <p:sldId id="1489" r:id="rId5"/>
    <p:sldId id="258" r:id="rId6"/>
    <p:sldId id="1491" r:id="rId7"/>
    <p:sldId id="1492" r:id="rId8"/>
    <p:sldId id="1223" r:id="rId9"/>
    <p:sldId id="1455" r:id="rId10"/>
    <p:sldId id="1084" r:id="rId11"/>
    <p:sldId id="1484" r:id="rId12"/>
    <p:sldId id="1499" r:id="rId13"/>
    <p:sldId id="1493" r:id="rId14"/>
    <p:sldId id="1480" r:id="rId15"/>
    <p:sldId id="1479" r:id="rId16"/>
    <p:sldId id="1478" r:id="rId17"/>
    <p:sldId id="1108" r:id="rId18"/>
    <p:sldId id="1500" r:id="rId19"/>
    <p:sldId id="1496" r:id="rId20"/>
    <p:sldId id="1501" r:id="rId21"/>
    <p:sldId id="1502" r:id="rId22"/>
    <p:sldId id="1503" r:id="rId23"/>
    <p:sldId id="1497" r:id="rId24"/>
    <p:sldId id="324" r:id="rId25"/>
    <p:sldId id="1494" r:id="rId26"/>
    <p:sldId id="1483" r:id="rId27"/>
    <p:sldId id="1471" r:id="rId28"/>
    <p:sldId id="1472" r:id="rId29"/>
    <p:sldId id="1498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16"/>
    <p:restoredTop sz="95349"/>
  </p:normalViewPr>
  <p:slideViewPr>
    <p:cSldViewPr snapToGrid="0">
      <p:cViewPr varScale="1">
        <p:scale>
          <a:sx n="121" d="100"/>
          <a:sy n="121" d="100"/>
        </p:scale>
        <p:origin x="5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F42EF-F78F-E744-BFC5-EA1C27A382E7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50AC75-0D93-5042-ACD4-484F366B93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381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863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6CE8-3257-A668-4B9E-370201000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F1BF38-B884-6B62-60C5-3B1EBCF163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6C7CE5-281A-0135-0536-A8348C89F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F8877-B181-4B2A-CD68-3F5C4BC7E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7C802A-517C-6BEF-07F1-543DBF3FE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87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E9CF1-6B70-777F-2227-6A741937A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5CBC91-C13A-7C8C-D148-7BDB49FF00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AA079B-6CC9-CD46-882A-D6D832D75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4CE63F-307B-494F-BA78-D508EB9F8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1226E-5EF5-8DA8-8467-C280A8FDA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857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C3CC2F-11EF-AB80-DCE8-6C214E4918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4FD281-C0B2-2738-3CD8-2CE0F72704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14344B-4AAE-8CBF-C61E-191E7478B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52113-D5D7-A7F9-8E3E-45FF3DB14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8E33E1-E062-7A8D-F55C-8116A918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8201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xfrm>
            <a:off x="1190626" y="178594"/>
            <a:ext cx="9810751" cy="1714500"/>
          </a:xfrm>
          <a:prstGeom prst="rect">
            <a:avLst/>
          </a:prstGeom>
        </p:spPr>
        <p:txBody>
          <a:bodyPr anchor="ctr"/>
          <a:lstStyle>
            <a:lvl1pPr indent="0">
              <a:lnSpc>
                <a:spcPts val="3006"/>
              </a:lnSpc>
              <a:tabLst>
                <a:tab pos="642915" algn="l"/>
              </a:tabLst>
              <a:defRPr sz="2531">
                <a:latin typeface="+mn-lt"/>
                <a:ea typeface="+mn-ea"/>
                <a:cs typeface="+mn-cs"/>
                <a:sym typeface="Times Roman"/>
              </a:defRPr>
            </a:lvl1pPr>
          </a:lstStyle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6" y="1946674"/>
            <a:ext cx="9810751" cy="4018359"/>
          </a:xfrm>
          <a:prstGeom prst="rect">
            <a:avLst/>
          </a:prstGeom>
        </p:spPr>
        <p:txBody>
          <a:bodyPr anchor="ctr"/>
          <a:lstStyle>
            <a:lvl1pPr marL="418026" indent="-250601" algn="l">
              <a:buSzPct val="171429"/>
              <a:buFont typeface="Gill Sans"/>
              <a:buChar char="•"/>
              <a:tabLst>
                <a:tab pos="756764" algn="l"/>
              </a:tabLst>
            </a:lvl1pPr>
            <a:lvl2pPr marL="626606" indent="-218087" algn="l">
              <a:buSzPct val="171429"/>
              <a:buFont typeface="Gill Sans"/>
              <a:buChar char="•"/>
              <a:tabLst>
                <a:tab pos="964372" algn="l"/>
              </a:tabLst>
            </a:lvl2pPr>
            <a:lvl3pPr marL="861002" indent="-218087" algn="l">
              <a:buSzPct val="171429"/>
              <a:buFont typeface="Gill Sans"/>
              <a:buChar char="•"/>
              <a:tabLst>
                <a:tab pos="1198768" algn="l"/>
              </a:tabLst>
              <a:defRPr>
                <a:solidFill>
                  <a:srgbClr val="000000"/>
                </a:solidFill>
              </a:defRPr>
            </a:lvl3pPr>
            <a:lvl4pPr marL="1095398" indent="-218087" algn="l">
              <a:buSzPct val="171429"/>
              <a:buFont typeface="Gill Sans"/>
              <a:buChar char="•"/>
              <a:tabLst>
                <a:tab pos="1433164" algn="l"/>
              </a:tabLst>
              <a:defRPr>
                <a:solidFill>
                  <a:srgbClr val="000000"/>
                </a:solidFill>
              </a:defRPr>
            </a:lvl4pPr>
            <a:lvl5pPr marL="1336490" indent="-218087" algn="l">
              <a:buSzPct val="171429"/>
              <a:buFont typeface="Gill Sans"/>
              <a:buChar char="•"/>
              <a:tabLst>
                <a:tab pos="1674257" algn="l"/>
              </a:tabLst>
              <a:defRPr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765993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72F07-3A40-B2D6-8507-29906E904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AE8FA-4AC2-72ED-66BE-96629B9E9B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EC2E7A-0B4D-BDF7-5EF7-9B7263831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1F93B-9D25-1138-85A0-5C04EB46F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73D2F-3FFF-404F-5C49-94B489D4E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558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E97F1-348A-07FC-AC25-327AB61AC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D3218-CB38-3D8B-0A21-2CE2E89A5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25B02-BC01-2F19-53E8-67D77E2A9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1617A1-1D96-6808-3946-AA124DC06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13B8D8-48FB-5F0E-6743-6C672FEEF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035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3C484-2015-06E8-2572-4995C5679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4E7F5-5E18-83FE-E2E0-65A14C8643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E4BA2D-1283-5CA3-5A00-5464A2C07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3D6F13-9333-E1CA-6937-A3971507F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EE1C04-A51D-3998-5164-36E793745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2DDD18-1F2D-457D-265D-BCDB716CD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063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CFE5C-7933-A6A1-B0B9-250C336A4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FD43CE-99EB-5024-6A24-3ADD6D9CCF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284DF2-B452-45E8-98F3-CD0A8F7A2F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EF8730-F5A5-2540-D443-62D7053B41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877E57-AA50-2CB0-1647-26258644D1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1ECD39-200C-D221-62C3-35857FFDC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E58D00-7022-7339-24CA-B63BBF148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C4F048-C71D-EA2F-6F37-4BAF366C4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68FAB-67D7-F16D-B581-F000AE527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06289D-E25E-A97A-3949-C97B5BD17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04668-9111-2CB2-C8B0-692754D93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6061DD-017D-12E2-F3DB-72FFAB863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650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3EDC96-47F8-B48A-E345-2C769E91D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0DCF3B-2F07-7ACA-B914-7CEAF5092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335171-CAB5-5F4B-7CD3-87B524D20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382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746B5-F592-9B29-6C36-91ABA5397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B6CE5C-7798-880F-CD0A-BD9752950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0F575A-18C4-7C81-E681-F87A0BC08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088921-4D09-5BC8-9C94-805F4EFE4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417C02-B977-50E3-4FC2-9231BE107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1C31B8-9F71-A4B5-08E5-998CAFD9B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797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DF9DB-8EBD-C229-5AC7-62BB95231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C0DEE5-CEF7-912E-9545-A85A75F027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310796-61FE-7DAB-76EA-7098D0F198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DD6DAB-8CCA-B38B-C8B4-D11ADC74E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71320-A50D-64A0-B52D-D883CAFC3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21E15C-8580-60A4-C549-87B3A2B7C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007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69D721-495F-5A63-F5C5-7F27BBC0B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EED854-0133-DED5-A50C-86BC6D72B5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E91A59-A058-AF07-FC75-D4873CC018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C8B8F-5EE5-03F9-5180-5B12073C79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883FF-4757-FFE1-8934-759A2B114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639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nxthompson/status/1357147968328118272/photo/1" TargetMode="External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nxthompson/status/1357147968328118272/photo/1" TargetMode="External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ov"/><Relationship Id="rId1" Type="http://schemas.microsoft.com/office/2007/relationships/media" Target="../media/media4.mov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FCECA-BF50-469A-C7C3-DAB87DB992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An Introduction to Computer Vision</a:t>
            </a:r>
            <a:br>
              <a:rPr lang="en-US" dirty="0"/>
            </a:br>
            <a:r>
              <a:rPr lang="en-US" dirty="0"/>
              <a:t>(yeah, right!)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83F54A-43CC-1300-8838-164E6D86DA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D.A. Forsyth, University of Illinois at Urbana Champaign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F1EE67-8E1B-F13D-05F6-8EA758EDF99F}"/>
              </a:ext>
            </a:extLst>
          </p:cNvPr>
          <p:cNvSpPr txBox="1"/>
          <p:nvPr/>
        </p:nvSpPr>
        <p:spPr>
          <a:xfrm>
            <a:off x="1989438" y="5770605"/>
            <a:ext cx="59881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SOME APPLICATION SLIDES MISSING</a:t>
            </a:r>
          </a:p>
        </p:txBody>
      </p:sp>
    </p:spTree>
    <p:extLst>
      <p:ext uri="{BB962C8B-B14F-4D97-AF65-F5344CB8AC3E}">
        <p14:creationId xmlns:p14="http://schemas.microsoft.com/office/powerpoint/2010/main" val="352119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0457F-04D2-6143-9F6C-321562E72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…still, vision is hard even for humans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935945-63CC-6D4F-A7D8-CA08797C1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7275" y="2114550"/>
            <a:ext cx="2457450" cy="3276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A646535-9CBD-0C40-BCC4-E9C45DF39CD7}"/>
              </a:ext>
            </a:extLst>
          </p:cNvPr>
          <p:cNvSpPr txBox="1"/>
          <p:nvPr/>
        </p:nvSpPr>
        <p:spPr>
          <a:xfrm>
            <a:off x="9481103" y="5600700"/>
            <a:ext cx="100219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hlinkClick r:id="rId3"/>
              </a:rPr>
              <a:t>Image source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748976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7FEE1-987C-5A92-589E-D8CB23FA4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AFC93-3F1D-BC1A-0079-45C5DE7CA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…still, vision is hard even for humans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5AAACC-5078-D63C-AE23-628E556CF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8589" y="-2819400"/>
            <a:ext cx="7258050" cy="9677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FDFE7E7-A013-C60A-C82D-3B1152AA484E}"/>
              </a:ext>
            </a:extLst>
          </p:cNvPr>
          <p:cNvSpPr txBox="1"/>
          <p:nvPr/>
        </p:nvSpPr>
        <p:spPr>
          <a:xfrm>
            <a:off x="9481103" y="5600700"/>
            <a:ext cx="100219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hlinkClick r:id="rId3"/>
              </a:rPr>
              <a:t>Image source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431406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23D02-4DE7-F1BA-9C5B-8D9ED2382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cornerstones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F9AFB-8FF9-B712-3BC9-230FE4BD8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Geometry and Physics</a:t>
            </a:r>
          </a:p>
          <a:p>
            <a:pPr lvl="1"/>
            <a:r>
              <a:rPr lang="en-US" dirty="0"/>
              <a:t>Cameras, multiple cameras,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Illumination, shading, color, </a:t>
            </a:r>
            <a:r>
              <a:rPr lang="en-US" dirty="0" err="1"/>
              <a:t>etc</a:t>
            </a:r>
            <a:endParaRPr lang="en-US" dirty="0"/>
          </a:p>
          <a:p>
            <a:r>
              <a:rPr lang="en-US" dirty="0"/>
              <a:t>For low compute regimes:</a:t>
            </a:r>
          </a:p>
          <a:p>
            <a:pPr lvl="1"/>
            <a:r>
              <a:rPr lang="en-US" dirty="0"/>
              <a:t>Fast and distinctive local image representations</a:t>
            </a:r>
          </a:p>
          <a:p>
            <a:pPr lvl="1"/>
            <a:r>
              <a:rPr lang="en-US" dirty="0"/>
              <a:t>Correspondence</a:t>
            </a:r>
          </a:p>
          <a:p>
            <a:r>
              <a:rPr lang="en-US" dirty="0"/>
              <a:t>For high compute regimes:</a:t>
            </a:r>
          </a:p>
          <a:p>
            <a:pPr lvl="1"/>
            <a:r>
              <a:rPr lang="en-US" dirty="0"/>
              <a:t>Learned image/video representations</a:t>
            </a:r>
          </a:p>
          <a:p>
            <a:pPr lvl="1"/>
            <a:r>
              <a:rPr lang="en-US" dirty="0"/>
              <a:t>Learned decoding procedures</a:t>
            </a:r>
          </a:p>
          <a:p>
            <a:r>
              <a:rPr lang="en-US" dirty="0"/>
              <a:t>Data Science</a:t>
            </a:r>
          </a:p>
          <a:p>
            <a:pPr lvl="1"/>
            <a:r>
              <a:rPr lang="en-US" dirty="0"/>
              <a:t>Acquiring and cleaning datasets</a:t>
            </a:r>
          </a:p>
          <a:p>
            <a:pPr lvl="1"/>
            <a:r>
              <a:rPr lang="en-US" dirty="0"/>
              <a:t>Clustering and matching</a:t>
            </a:r>
          </a:p>
          <a:p>
            <a:pPr lvl="1"/>
            <a:r>
              <a:rPr lang="en-US" dirty="0"/>
              <a:t>Very large scale optimization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CCB85C-5CD4-EEDD-ECDA-27EAFB35B9E5}"/>
              </a:ext>
            </a:extLst>
          </p:cNvPr>
          <p:cNvSpPr txBox="1"/>
          <p:nvPr/>
        </p:nvSpPr>
        <p:spPr>
          <a:xfrm>
            <a:off x="8600301" y="1984214"/>
            <a:ext cx="37564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The border between these two is surprisingly impermeable.</a:t>
            </a:r>
          </a:p>
          <a:p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rgbClr val="FF0000"/>
                </a:solidFill>
              </a:rPr>
              <a:t>Current computing demands are absurd.</a:t>
            </a:r>
          </a:p>
          <a:p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rgbClr val="FF0000"/>
                </a:solidFill>
              </a:rPr>
              <a:t>They are justified only by our ignorance.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771BD2-79BA-CB86-0F81-F775A32ED0B5}"/>
              </a:ext>
            </a:extLst>
          </p:cNvPr>
          <p:cNvSpPr/>
          <p:nvPr/>
        </p:nvSpPr>
        <p:spPr>
          <a:xfrm>
            <a:off x="7401697" y="2928551"/>
            <a:ext cx="321276" cy="192765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0CD4D70C-E20A-7F4B-BB1F-8DE9F08A387D}"/>
              </a:ext>
            </a:extLst>
          </p:cNvPr>
          <p:cNvSpPr/>
          <p:nvPr/>
        </p:nvSpPr>
        <p:spPr>
          <a:xfrm>
            <a:off x="7735329" y="3457596"/>
            <a:ext cx="543697" cy="46955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734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ECC1C-6E46-C126-4A6B-3F1BACA09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are good 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69E5D-54E2-42CA-3605-CDD6C748BF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Classification and regression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image classification</a:t>
            </a:r>
          </a:p>
          <a:p>
            <a:pPr lvl="1"/>
            <a:r>
              <a:rPr lang="en-US" dirty="0"/>
              <a:t>object detection</a:t>
            </a:r>
          </a:p>
          <a:p>
            <a:pPr lvl="1"/>
            <a:r>
              <a:rPr lang="en-US" dirty="0"/>
              <a:t>depth/normal/X from single image</a:t>
            </a:r>
          </a:p>
          <a:p>
            <a:r>
              <a:rPr lang="en-US" dirty="0"/>
              <a:t>Bolt together:</a:t>
            </a:r>
          </a:p>
          <a:p>
            <a:pPr lvl="1"/>
            <a:r>
              <a:rPr lang="en-US" dirty="0"/>
              <a:t>learned representation</a:t>
            </a:r>
          </a:p>
          <a:p>
            <a:pPr lvl="1"/>
            <a:r>
              <a:rPr lang="en-US" dirty="0"/>
              <a:t>learned decoding</a:t>
            </a:r>
          </a:p>
          <a:p>
            <a:pPr lvl="1"/>
            <a:r>
              <a:rPr lang="en-US" dirty="0"/>
              <a:t>data engineering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8D2276-F9DD-9E97-0915-37214C422CCB}"/>
              </a:ext>
            </a:extLst>
          </p:cNvPr>
          <p:cNvSpPr txBox="1"/>
          <p:nvPr/>
        </p:nvSpPr>
        <p:spPr>
          <a:xfrm>
            <a:off x="6892536" y="2800965"/>
            <a:ext cx="529946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Mostly, big compute, but you</a:t>
            </a:r>
          </a:p>
          <a:p>
            <a:r>
              <a:rPr lang="en-US" sz="2400" dirty="0">
                <a:solidFill>
                  <a:srgbClr val="FF0000"/>
                </a:solidFill>
              </a:rPr>
              <a:t>can do a moderate job of classification</a:t>
            </a:r>
          </a:p>
          <a:p>
            <a:r>
              <a:rPr lang="en-US" sz="2400" dirty="0">
                <a:solidFill>
                  <a:srgbClr val="FF0000"/>
                </a:solidFill>
              </a:rPr>
              <a:t>and detection in small compute</a:t>
            </a:r>
          </a:p>
        </p:txBody>
      </p:sp>
    </p:spTree>
    <p:extLst>
      <p:ext uri="{BB962C8B-B14F-4D97-AF65-F5344CB8AC3E}">
        <p14:creationId xmlns:p14="http://schemas.microsoft.com/office/powerpoint/2010/main" val="3871020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42304-D0F2-090A-0C41-035F6DE40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DAF2E-EBDD-9566-39A3-50E4F5C7B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CE8FEB32-D93F-A7F6-0704-70BF76E4C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1929" y="2004021"/>
            <a:ext cx="4448145" cy="36402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79923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0296F-B389-7303-B4E1-3CEED875D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4878F-109F-D9A8-46B5-9C969509D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9FC8411E-B85C-3E11-5C2E-43A488EDE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7151" y="991197"/>
            <a:ext cx="6625803" cy="496001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990626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829B8-6C62-3EDE-7112-399DAC553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Detection and localization in 2D</a:t>
            </a:r>
          </a:p>
        </p:txBody>
      </p:sp>
      <p:pic>
        <p:nvPicPr>
          <p:cNvPr id="5" name="Content Placeholder 4" descr="A group of people standing together&#10;&#10;AI-generated content may be incorrect.">
            <a:extLst>
              <a:ext uri="{FF2B5EF4-FFF2-40B4-BE49-F238E27FC236}">
                <a16:creationId xmlns:a16="http://schemas.microsoft.com/office/drawing/2014/main" id="{D2D2630A-05B6-2027-F098-C88AACBC64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2138364"/>
            <a:ext cx="6400800" cy="2752725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96ADF6-9B1C-3FEF-48D8-5F26DC583B46}"/>
              </a:ext>
            </a:extLst>
          </p:cNvPr>
          <p:cNvSpPr txBox="1"/>
          <p:nvPr/>
        </p:nvSpPr>
        <p:spPr>
          <a:xfrm>
            <a:off x="1110669" y="5772150"/>
            <a:ext cx="86429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rgbClr val="111111"/>
                </a:solidFill>
              </a:rPr>
              <a:t>YOLOv11 documentation by </a:t>
            </a:r>
            <a:r>
              <a:rPr lang="en-US" sz="1050" dirty="0" err="1">
                <a:solidFill>
                  <a:srgbClr val="111111"/>
                </a:solidFill>
              </a:rPr>
              <a:t>Ultralytics</a:t>
            </a:r>
            <a:endParaRPr lang="en-US" sz="1050" dirty="0">
              <a:solidFill>
                <a:srgbClr val="111111"/>
              </a:solidFill>
            </a:endParaRPr>
          </a:p>
          <a:p>
            <a:endParaRPr lang="en-US" sz="1050" dirty="0">
              <a:solidFill>
                <a:srgbClr val="1111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606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F1E96-DC3C-3B21-EA06-8D1AC0313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Depth predictors work really well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6886F-3B94-6AF6-BED7-D8D5832849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B71883-E266-AFCC-E331-CFED30B64F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464" y="1618534"/>
            <a:ext cx="8790386" cy="352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9105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BEA2D-3B37-A548-70F6-283F63436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are good 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13B0A-7725-8AE3-CA51-E1B34279B6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Segmentation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Which pixels are the cat?</a:t>
            </a:r>
          </a:p>
          <a:p>
            <a:pPr lvl="1"/>
            <a:r>
              <a:rPr lang="en-US" dirty="0"/>
              <a:t>break image into objects, known or unknown</a:t>
            </a:r>
          </a:p>
          <a:p>
            <a:pPr lvl="1"/>
            <a:r>
              <a:rPr lang="en-US" dirty="0"/>
              <a:t>depth/normal/X from single image</a:t>
            </a:r>
          </a:p>
          <a:p>
            <a:r>
              <a:rPr lang="en-US" dirty="0"/>
              <a:t>Bolt together:</a:t>
            </a:r>
          </a:p>
          <a:p>
            <a:pPr lvl="1"/>
            <a:r>
              <a:rPr lang="en-US" dirty="0"/>
              <a:t>learned representation</a:t>
            </a:r>
          </a:p>
          <a:p>
            <a:pPr lvl="1"/>
            <a:r>
              <a:rPr lang="en-US" dirty="0"/>
              <a:t>learned decoding</a:t>
            </a:r>
          </a:p>
          <a:p>
            <a:pPr lvl="1"/>
            <a:r>
              <a:rPr lang="en-US" dirty="0"/>
              <a:t>clustering</a:t>
            </a:r>
          </a:p>
          <a:p>
            <a:pPr lvl="1"/>
            <a:r>
              <a:rPr lang="en-US" dirty="0"/>
              <a:t>data engineering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6063F8-19AB-5509-47C6-D4D6D2ABAF48}"/>
              </a:ext>
            </a:extLst>
          </p:cNvPr>
          <p:cNvSpPr txBox="1"/>
          <p:nvPr/>
        </p:nvSpPr>
        <p:spPr>
          <a:xfrm>
            <a:off x="9116752" y="3085170"/>
            <a:ext cx="28504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Mostly, big compute</a:t>
            </a:r>
          </a:p>
        </p:txBody>
      </p:sp>
    </p:spTree>
    <p:extLst>
      <p:ext uri="{BB962C8B-B14F-4D97-AF65-F5344CB8AC3E}">
        <p14:creationId xmlns:p14="http://schemas.microsoft.com/office/powerpoint/2010/main" val="32282633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35560-88C7-22B8-3AC0-E9AF739CC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are good 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493F1-531D-9D0D-CDE7-6F63AD540A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Tracking and correspondence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tracking people</a:t>
            </a:r>
          </a:p>
          <a:p>
            <a:pPr lvl="1"/>
            <a:r>
              <a:rPr lang="en-US" dirty="0"/>
              <a:t>tracking by/and detection</a:t>
            </a:r>
          </a:p>
          <a:p>
            <a:pPr lvl="1"/>
            <a:r>
              <a:rPr lang="en-US" dirty="0"/>
              <a:t>point tracking</a:t>
            </a:r>
          </a:p>
          <a:p>
            <a:r>
              <a:rPr lang="en-US" dirty="0"/>
              <a:t>Bolt together:</a:t>
            </a:r>
          </a:p>
          <a:p>
            <a:pPr lvl="1"/>
            <a:r>
              <a:rPr lang="en-US" dirty="0"/>
              <a:t>learned representation</a:t>
            </a:r>
          </a:p>
          <a:p>
            <a:pPr lvl="1"/>
            <a:r>
              <a:rPr lang="en-US" dirty="0"/>
              <a:t>learned decoding</a:t>
            </a:r>
          </a:p>
          <a:p>
            <a:pPr lvl="1"/>
            <a:r>
              <a:rPr lang="en-US" dirty="0"/>
              <a:t>data engineering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BD3DE8-78F9-3077-90F4-9FFFBE480863}"/>
              </a:ext>
            </a:extLst>
          </p:cNvPr>
          <p:cNvSpPr txBox="1"/>
          <p:nvPr/>
        </p:nvSpPr>
        <p:spPr>
          <a:xfrm>
            <a:off x="6892536" y="2800965"/>
            <a:ext cx="53680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Mostly, big compute, but you</a:t>
            </a:r>
          </a:p>
          <a:p>
            <a:r>
              <a:rPr lang="en-US" sz="2400" dirty="0">
                <a:solidFill>
                  <a:srgbClr val="FF0000"/>
                </a:solidFill>
              </a:rPr>
              <a:t>can do a moderate job of some kinds of</a:t>
            </a:r>
          </a:p>
          <a:p>
            <a:r>
              <a:rPr lang="en-US" sz="2400" dirty="0">
                <a:solidFill>
                  <a:srgbClr val="FF0000"/>
                </a:solidFill>
              </a:rPr>
              <a:t>tracking in very small compute</a:t>
            </a:r>
          </a:p>
        </p:txBody>
      </p:sp>
    </p:spTree>
    <p:extLst>
      <p:ext uri="{BB962C8B-B14F-4D97-AF65-F5344CB8AC3E}">
        <p14:creationId xmlns:p14="http://schemas.microsoft.com/office/powerpoint/2010/main" val="2579682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BD391-47C7-A8F9-CC93-C5F811CF9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Caveats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1AD0C-ED75-71D5-C0B2-49E0299726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Compression</a:t>
            </a:r>
          </a:p>
          <a:p>
            <a:pPr lvl="1"/>
            <a:r>
              <a:rPr lang="en-US" dirty="0"/>
              <a:t>Like a 3hr “Introduction to Mathematics” or “Introduction to Physics”</a:t>
            </a:r>
          </a:p>
          <a:p>
            <a:pPr lvl="2"/>
            <a:r>
              <a:rPr lang="en-US" dirty="0"/>
              <a:t>there are missing bits!</a:t>
            </a:r>
          </a:p>
          <a:p>
            <a:pPr lvl="1"/>
            <a:r>
              <a:rPr lang="en-US" dirty="0"/>
              <a:t>There are likely missing references in the slides: look at chapters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Scope</a:t>
            </a:r>
          </a:p>
          <a:p>
            <a:pPr lvl="1"/>
            <a:r>
              <a:rPr lang="en-US" dirty="0"/>
              <a:t>entire disciplines are hardly touched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On Web Page, see</a:t>
            </a:r>
          </a:p>
          <a:p>
            <a:pPr lvl="1"/>
            <a:r>
              <a:rPr lang="en-US" dirty="0"/>
              <a:t>Slides</a:t>
            </a:r>
          </a:p>
          <a:p>
            <a:pPr lvl="1"/>
            <a:r>
              <a:rPr lang="en-US" dirty="0"/>
              <a:t>Expanded versions of slides on topics</a:t>
            </a:r>
          </a:p>
          <a:p>
            <a:pPr lvl="1"/>
            <a:r>
              <a:rPr lang="en-US" dirty="0"/>
              <a:t>Corresponding movies on topics</a:t>
            </a:r>
          </a:p>
          <a:p>
            <a:pPr lvl="1"/>
            <a:r>
              <a:rPr lang="en-US" dirty="0"/>
              <a:t>Chapters from TNCV late draft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3943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BB160-144E-3FD4-7A8B-CCA94D5F0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Title 1">
            <a:extLst>
              <a:ext uri="{FF2B5EF4-FFF2-40B4-BE49-F238E27FC236}">
                <a16:creationId xmlns:a16="http://schemas.microsoft.com/office/drawing/2014/main" id="{8D7D9FE8-AD75-4E74-F7D3-3443F41E7A7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95437" y="813121"/>
            <a:ext cx="7886701" cy="581180"/>
          </a:xfrm>
          <a:prstGeom prst="rect">
            <a:avLst/>
          </a:prstGeom>
        </p:spPr>
        <p:txBody>
          <a:bodyPr/>
          <a:lstStyle/>
          <a:p>
            <a:r>
              <a:t>Tracking Anything Results</a:t>
            </a:r>
          </a:p>
        </p:txBody>
      </p:sp>
      <p:sp>
        <p:nvSpPr>
          <p:cNvPr id="356" name="Content Placeholder 2">
            <a:extLst>
              <a:ext uri="{FF2B5EF4-FFF2-40B4-BE49-F238E27FC236}">
                <a16:creationId xmlns:a16="http://schemas.microsoft.com/office/drawing/2014/main" id="{D0A1B475-C598-105B-0404-82FD7C8B5B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58" name="piglets-cut" descr="piglets-cut">
            <a:extLst>
              <a:ext uri="{FF2B5EF4-FFF2-40B4-BE49-F238E27FC236}">
                <a16:creationId xmlns:a16="http://schemas.microsoft.com/office/drawing/2014/main" id="{BB119593-22E3-403F-1A91-10DBA415847F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74408" y="1223105"/>
            <a:ext cx="7843208" cy="4411805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Cheng et al.; DEVA: Tracking anything with decoupled video segmentation; 2023">
            <a:extLst>
              <a:ext uri="{FF2B5EF4-FFF2-40B4-BE49-F238E27FC236}">
                <a16:creationId xmlns:a16="http://schemas.microsoft.com/office/drawing/2014/main" id="{7F00F779-6FF1-6820-5F93-50EE047FEA23}"/>
              </a:ext>
            </a:extLst>
          </p:cNvPr>
          <p:cNvSpPr txBox="1"/>
          <p:nvPr/>
        </p:nvSpPr>
        <p:spPr>
          <a:xfrm>
            <a:off x="4004813" y="5688764"/>
            <a:ext cx="5730848" cy="261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 algn="l" defTabSz="457200">
              <a:lnSpc>
                <a:spcPct val="100000"/>
              </a:lnSpc>
              <a:tabLst/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sz="1350" dirty="0"/>
              <a:t>Cheng et al.; DEVA: Tracking anything with decoupled video segmentation; 2023</a:t>
            </a:r>
          </a:p>
        </p:txBody>
      </p:sp>
    </p:spTree>
    <p:extLst>
      <p:ext uri="{BB962C8B-B14F-4D97-AF65-F5344CB8AC3E}">
        <p14:creationId xmlns:p14="http://schemas.microsoft.com/office/powerpoint/2010/main" val="2927701952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58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8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77B45-D7F2-1A9C-3A02-B0843822C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Title 1">
            <a:extLst>
              <a:ext uri="{FF2B5EF4-FFF2-40B4-BE49-F238E27FC236}">
                <a16:creationId xmlns:a16="http://schemas.microsoft.com/office/drawing/2014/main" id="{B09CB5C1-2E01-A387-DB86-C83DD495E6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95437" y="813121"/>
            <a:ext cx="7886701" cy="581180"/>
          </a:xfrm>
          <a:prstGeom prst="rect">
            <a:avLst/>
          </a:prstGeom>
        </p:spPr>
        <p:txBody>
          <a:bodyPr/>
          <a:lstStyle/>
          <a:p>
            <a:r>
              <a:t>Tracking Anything Results</a:t>
            </a:r>
          </a:p>
        </p:txBody>
      </p:sp>
      <p:sp>
        <p:nvSpPr>
          <p:cNvPr id="361" name="Content Placeholder 2">
            <a:extLst>
              <a:ext uri="{FF2B5EF4-FFF2-40B4-BE49-F238E27FC236}">
                <a16:creationId xmlns:a16="http://schemas.microsoft.com/office/drawing/2014/main" id="{BE7818E7-D79B-BFA6-BE58-9FF6E7208EA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63" name="capybara_ann" descr="capybara_ann">
            <a:extLst>
              <a:ext uri="{FF2B5EF4-FFF2-40B4-BE49-F238E27FC236}">
                <a16:creationId xmlns:a16="http://schemas.microsoft.com/office/drawing/2014/main" id="{6E99A9A5-70D8-7AE9-C7E0-D5C92761C8F0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64780" y="1273215"/>
            <a:ext cx="7589904" cy="4269322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Cheng et al.; DEVA: Tracking anything with decoupled video segmentation; 2023">
            <a:extLst>
              <a:ext uri="{FF2B5EF4-FFF2-40B4-BE49-F238E27FC236}">
                <a16:creationId xmlns:a16="http://schemas.microsoft.com/office/drawing/2014/main" id="{3FE2FD22-9B1C-581F-343A-646CD05E271B}"/>
              </a:ext>
            </a:extLst>
          </p:cNvPr>
          <p:cNvSpPr txBox="1"/>
          <p:nvPr/>
        </p:nvSpPr>
        <p:spPr>
          <a:xfrm>
            <a:off x="4004813" y="5688764"/>
            <a:ext cx="5730848" cy="261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 algn="l" defTabSz="457200">
              <a:lnSpc>
                <a:spcPct val="100000"/>
              </a:lnSpc>
              <a:tabLst/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sz="1350" dirty="0"/>
              <a:t>Cheng et al.; DEVA: Tracking anything with decoupled video segmentation; 2023</a:t>
            </a:r>
          </a:p>
        </p:txBody>
      </p:sp>
    </p:spTree>
    <p:extLst>
      <p:ext uri="{BB962C8B-B14F-4D97-AF65-F5344CB8AC3E}">
        <p14:creationId xmlns:p14="http://schemas.microsoft.com/office/powerpoint/2010/main" val="3848134267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63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A7940-E4D9-CA22-B47B-9D42BCFE2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Title 1">
            <a:extLst>
              <a:ext uri="{FF2B5EF4-FFF2-40B4-BE49-F238E27FC236}">
                <a16:creationId xmlns:a16="http://schemas.microsoft.com/office/drawing/2014/main" id="{A3D70DC7-CB71-51EC-A403-427A719C32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95437" y="813121"/>
            <a:ext cx="7886701" cy="581180"/>
          </a:xfrm>
          <a:prstGeom prst="rect">
            <a:avLst/>
          </a:prstGeom>
        </p:spPr>
        <p:txBody>
          <a:bodyPr/>
          <a:lstStyle/>
          <a:p>
            <a:r>
              <a:t>Tracking Anything Results</a:t>
            </a:r>
          </a:p>
        </p:txBody>
      </p:sp>
      <p:sp>
        <p:nvSpPr>
          <p:cNvPr id="366" name="Content Placeholder 2">
            <a:extLst>
              <a:ext uri="{FF2B5EF4-FFF2-40B4-BE49-F238E27FC236}">
                <a16:creationId xmlns:a16="http://schemas.microsoft.com/office/drawing/2014/main" id="{B05FEC6C-5D91-58B8-9BD5-AD97A39A212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67" name="geinua_trim" descr="geinua_trim">
            <a:extLst>
              <a:ext uri="{FF2B5EF4-FFF2-40B4-BE49-F238E27FC236}">
                <a16:creationId xmlns:a16="http://schemas.microsoft.com/office/drawing/2014/main" id="{FC33C53C-F662-71AC-ED93-BF32148278CE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50506" y="1310080"/>
            <a:ext cx="7533945" cy="4237843"/>
          </a:xfrm>
          <a:prstGeom prst="rect">
            <a:avLst/>
          </a:prstGeom>
          <a:ln w="12700">
            <a:miter lim="400000"/>
          </a:ln>
        </p:spPr>
      </p:pic>
      <p:sp>
        <p:nvSpPr>
          <p:cNvPr id="368" name="Cheng et al.; DEVA: Tracking anything with decoupled video segmentation; 2023">
            <a:extLst>
              <a:ext uri="{FF2B5EF4-FFF2-40B4-BE49-F238E27FC236}">
                <a16:creationId xmlns:a16="http://schemas.microsoft.com/office/drawing/2014/main" id="{8F2AFD63-3A46-EB37-AEA8-B128F1533DB9}"/>
              </a:ext>
            </a:extLst>
          </p:cNvPr>
          <p:cNvSpPr txBox="1"/>
          <p:nvPr/>
        </p:nvSpPr>
        <p:spPr>
          <a:xfrm>
            <a:off x="4004813" y="5688764"/>
            <a:ext cx="5730848" cy="261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 algn="l" defTabSz="457200">
              <a:lnSpc>
                <a:spcPct val="100000"/>
              </a:lnSpc>
              <a:tabLst/>
              <a:defRPr sz="36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sz="1350" dirty="0"/>
              <a:t>Cheng et al.; DEVA: Tracking anything with decoupled video segmentation; 2023</a:t>
            </a:r>
          </a:p>
        </p:txBody>
      </p:sp>
    </p:spTree>
    <p:extLst>
      <p:ext uri="{BB962C8B-B14F-4D97-AF65-F5344CB8AC3E}">
        <p14:creationId xmlns:p14="http://schemas.microsoft.com/office/powerpoint/2010/main" val="4071710154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67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7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B7193-7638-113F-B7F8-3153491D0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are good 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4B439-D11E-96BB-BDB1-6DEE341475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Linking the visual and the textual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Vision Language Models</a:t>
            </a:r>
          </a:p>
          <a:p>
            <a:r>
              <a:rPr lang="en-US" dirty="0"/>
              <a:t>Bolt together:</a:t>
            </a:r>
          </a:p>
          <a:p>
            <a:pPr lvl="1"/>
            <a:r>
              <a:rPr lang="en-US" dirty="0"/>
              <a:t>learned representation of images</a:t>
            </a:r>
          </a:p>
          <a:p>
            <a:pPr lvl="1"/>
            <a:r>
              <a:rPr lang="en-US" dirty="0"/>
              <a:t>learned representation of text</a:t>
            </a:r>
          </a:p>
          <a:p>
            <a:pPr lvl="1"/>
            <a:r>
              <a:rPr lang="en-US" dirty="0"/>
              <a:t>data engineering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D3BE46-49EB-90BD-C8CA-92708ACBEFB7}"/>
              </a:ext>
            </a:extLst>
          </p:cNvPr>
          <p:cNvSpPr txBox="1"/>
          <p:nvPr/>
        </p:nvSpPr>
        <p:spPr>
          <a:xfrm>
            <a:off x="8350633" y="2967335"/>
            <a:ext cx="33769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No small compute here!</a:t>
            </a:r>
          </a:p>
        </p:txBody>
      </p:sp>
    </p:spTree>
    <p:extLst>
      <p:ext uri="{BB962C8B-B14F-4D97-AF65-F5344CB8AC3E}">
        <p14:creationId xmlns:p14="http://schemas.microsoft.com/office/powerpoint/2010/main" val="42174276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26857-3759-A9CC-5FC3-83C2B8FA1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 strategies - 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7FD45-79B4-1B14-F8EF-244417126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76B2B6-403D-944A-DABF-191E9FE77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383529"/>
            <a:ext cx="9144000" cy="50078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48287D-8A2B-A853-17ED-81EDB5684C95}"/>
              </a:ext>
            </a:extLst>
          </p:cNvPr>
          <p:cNvSpPr txBox="1"/>
          <p:nvPr/>
        </p:nvSpPr>
        <p:spPr>
          <a:xfrm>
            <a:off x="3216165" y="6311899"/>
            <a:ext cx="69830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 Survey of State of the Art Large Vision Language Models: Alignment,</a:t>
            </a:r>
            <a:endParaRPr lang="en-US" dirty="0"/>
          </a:p>
          <a:p>
            <a:r>
              <a:rPr lang="en-US" i="1" dirty="0"/>
              <a:t>Benchmark, Evaluations and Challenges, Li et al, 2025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3399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E9645-9623-9AD1-E632-598DFF13D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are good 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A1F03-58D3-05B5-6679-0B58823231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3D Reasoning</a:t>
            </a:r>
          </a:p>
          <a:p>
            <a:r>
              <a:rPr lang="en-US" dirty="0"/>
              <a:t>Examples: </a:t>
            </a:r>
          </a:p>
          <a:p>
            <a:pPr lvl="1"/>
            <a:r>
              <a:rPr lang="en-US" dirty="0"/>
              <a:t>localization</a:t>
            </a:r>
          </a:p>
          <a:p>
            <a:pPr lvl="1"/>
            <a:r>
              <a:rPr lang="en-US" dirty="0"/>
              <a:t>reconstruction</a:t>
            </a:r>
          </a:p>
          <a:p>
            <a:pPr lvl="1"/>
            <a:r>
              <a:rPr lang="en-US" dirty="0"/>
              <a:t>odometry</a:t>
            </a:r>
          </a:p>
          <a:p>
            <a:r>
              <a:rPr lang="en-US" dirty="0"/>
              <a:t>Bolt together:</a:t>
            </a:r>
          </a:p>
          <a:p>
            <a:pPr lvl="1"/>
            <a:r>
              <a:rPr lang="en-US" dirty="0"/>
              <a:t>in the low compute world</a:t>
            </a:r>
          </a:p>
          <a:p>
            <a:pPr lvl="2"/>
            <a:r>
              <a:rPr lang="en-US" dirty="0"/>
              <a:t>Fast distinctive image representations; correspondence; geometry</a:t>
            </a:r>
          </a:p>
          <a:p>
            <a:pPr lvl="1"/>
            <a:r>
              <a:rPr lang="en-US" dirty="0"/>
              <a:t>in the high compute world</a:t>
            </a:r>
          </a:p>
          <a:p>
            <a:pPr lvl="2"/>
            <a:r>
              <a:rPr lang="en-US" dirty="0"/>
              <a:t>learned image representations; data engineering; learned decoding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619A02-ED8A-E158-F13B-C83F3C8F05FB}"/>
              </a:ext>
            </a:extLst>
          </p:cNvPr>
          <p:cNvSpPr txBox="1"/>
          <p:nvPr/>
        </p:nvSpPr>
        <p:spPr>
          <a:xfrm>
            <a:off x="9462188" y="4953513"/>
            <a:ext cx="27298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Very different kinds of activity</a:t>
            </a:r>
          </a:p>
        </p:txBody>
      </p:sp>
    </p:spTree>
    <p:extLst>
      <p:ext uri="{BB962C8B-B14F-4D97-AF65-F5344CB8AC3E}">
        <p14:creationId xmlns:p14="http://schemas.microsoft.com/office/powerpoint/2010/main" val="10325819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3B14D-4CE8-AAE4-CA0E-E841F4896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 odometry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38E2E31-508A-A5F4-5608-5964CEF027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279" y="2068117"/>
            <a:ext cx="7258050" cy="272176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8E85063-3F89-59BD-F266-D81CAE39A8D7}"/>
              </a:ext>
            </a:extLst>
          </p:cNvPr>
          <p:cNvSpPr txBox="1"/>
          <p:nvPr/>
        </p:nvSpPr>
        <p:spPr>
          <a:xfrm>
            <a:off x="2993099" y="5829300"/>
            <a:ext cx="405271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github.com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/MAC-VO/MAC-VO/blob/main/asset/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ICRAvideo.gif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0397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video_bridge_ground_uav" descr="video_bridge_ground_uav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67001" y="1500188"/>
            <a:ext cx="6858001" cy="3857626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TextBox 4"/>
          <p:cNvSpPr txBox="1"/>
          <p:nvPr/>
        </p:nvSpPr>
        <p:spPr>
          <a:xfrm>
            <a:off x="2667000" y="5083818"/>
            <a:ext cx="3464730" cy="198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717" tIns="25717" rIns="25717" bIns="25717">
            <a:spAutoFit/>
          </a:bodyPr>
          <a:lstStyle>
            <a:lvl1pPr algn="l" defTabSz="1300480">
              <a:lnSpc>
                <a:spcPct val="100000"/>
              </a:lnSpc>
              <a:tabLst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949"/>
              <a:t>Luche Bridge, Ministry of Land, Transport, and Infrastructure, Japan</a:t>
            </a:r>
          </a:p>
        </p:txBody>
      </p:sp>
      <p:sp>
        <p:nvSpPr>
          <p:cNvPr id="60" name="Rectangle 5"/>
          <p:cNvSpPr txBox="1"/>
          <p:nvPr/>
        </p:nvSpPr>
        <p:spPr>
          <a:xfrm>
            <a:off x="2667000" y="2211410"/>
            <a:ext cx="5206534" cy="668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717" tIns="25717" rIns="25717" bIns="25717">
            <a:spAutoFit/>
          </a:bodyPr>
          <a:lstStyle/>
          <a:p>
            <a:pPr defTabSz="685775">
              <a:defRPr sz="38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2004"/>
              <a:t>Reconstruct: Inspect aging infrastructure</a:t>
            </a:r>
          </a:p>
          <a:p>
            <a:pPr defTabSz="685775">
              <a:defRPr sz="38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2004"/>
              <a:t>Derek Hoiem</a:t>
            </a:r>
          </a:p>
        </p:txBody>
      </p:sp>
      <p:pic>
        <p:nvPicPr>
          <p:cNvPr id="61" name="Picture 7" descr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2844" y="5005779"/>
            <a:ext cx="1156378" cy="3292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42862193"/>
      </p:ext>
    </p:extLst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20" fill="hold"/>
                                        <p:tgtEl>
                                          <p:spTgt spid="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8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itle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64" name="Media2" descr="Media2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67001" y="1500186"/>
            <a:ext cx="6858001" cy="3754756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Slide Number Placeholder 3"/>
          <p:cNvSpPr txBox="1">
            <a:spLocks noGrp="1"/>
          </p:cNvSpPr>
          <p:nvPr>
            <p:ph type="sldNum" sz="quarter" idx="4294967295"/>
          </p:nvPr>
        </p:nvSpPr>
        <p:spPr>
          <a:xfrm>
            <a:off x="8935786" y="5088985"/>
            <a:ext cx="117728" cy="17868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wrap="square" lIns="25717" tIns="25717" rIns="25717" bIns="25717" numCol="1" rtlCol="0" anchor="t" anchorCtr="0" compatLnSpc="1">
            <a:prstTxWarp prst="textNoShape">
              <a:avLst/>
            </a:prstTxWarp>
          </a:bodyPr>
          <a:lstStyle>
            <a:lvl1pPr algn="r" defTabSz="685775">
              <a:lnSpc>
                <a:spcPct val="100000"/>
              </a:lnSpc>
              <a:tabLst/>
              <a:defRPr sz="844" b="1">
                <a:latin typeface="Segoe UI Semibold"/>
                <a:ea typeface="Segoe UI Semibold"/>
                <a:cs typeface="Segoe UI Semibold"/>
                <a:sym typeface="Segoe UI Semibold"/>
              </a:defRPr>
            </a:lvl1pPr>
          </a:lstStyle>
          <a:p>
            <a:fld id="{86CB4B4D-7CA3-9044-876B-883B54F8677D}" type="slidenum">
              <a:rPr/>
              <a:t>28</a:t>
            </a:fld>
            <a:endParaRPr/>
          </a:p>
        </p:txBody>
      </p:sp>
      <p:sp>
        <p:nvSpPr>
          <p:cNvPr id="66" name="Rectangle 7"/>
          <p:cNvSpPr txBox="1"/>
          <p:nvPr/>
        </p:nvSpPr>
        <p:spPr>
          <a:xfrm>
            <a:off x="3939340" y="1659210"/>
            <a:ext cx="6145130" cy="9771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717" tIns="25717" rIns="25717" bIns="25717">
            <a:spAutoFit/>
          </a:bodyPr>
          <a:lstStyle/>
          <a:p>
            <a:pPr defTabSz="685775">
              <a:defRPr sz="38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2004"/>
              <a:t>Reconstruct: Align reality to plans for construction management</a:t>
            </a:r>
          </a:p>
          <a:p>
            <a:pPr defTabSz="685775">
              <a:defRPr sz="38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2004"/>
              <a:t>Derek Hoiem</a:t>
            </a:r>
          </a:p>
        </p:txBody>
      </p:sp>
      <p:pic>
        <p:nvPicPr>
          <p:cNvPr id="67" name="Picture 8" descr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1988" y="4655730"/>
            <a:ext cx="1156378" cy="3292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880866084"/>
      </p:ext>
    </p:extLst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199" fill="hold"/>
                                        <p:tgtEl>
                                          <p:spTgt spid="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000" fill="hold"/>
                                        <p:tgtEl>
                                          <p:spTgt spid="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64"/>
                </p:tgtEl>
              </p:cMediaNode>
            </p:video>
            <p:seq concurrent="1" prevAc="none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84272-02C1-21F2-0BC9-BDC3FDC40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technologies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C410E-7141-6FC1-7C50-94D3B05E88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Generating images/video</a:t>
            </a:r>
          </a:p>
          <a:p>
            <a:r>
              <a:rPr lang="en-US" dirty="0"/>
              <a:t>Unsupervised learning</a:t>
            </a:r>
          </a:p>
          <a:p>
            <a:pPr lvl="1"/>
            <a:r>
              <a:rPr lang="en-US" dirty="0"/>
              <a:t>(not really new; but now actually becoming very useful)</a:t>
            </a:r>
          </a:p>
          <a:p>
            <a:r>
              <a:rPr lang="en-US" dirty="0"/>
              <a:t>Learned 3D reconstructions</a:t>
            </a:r>
          </a:p>
        </p:txBody>
      </p:sp>
    </p:spTree>
    <p:extLst>
      <p:ext uri="{BB962C8B-B14F-4D97-AF65-F5344CB8AC3E}">
        <p14:creationId xmlns:p14="http://schemas.microsoft.com/office/powerpoint/2010/main" val="27145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A8D20-A01B-315A-F0E0-BAB294A8F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77EC16-5C3F-D638-7D08-1EF2863D91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Computer Vision does</a:t>
            </a:r>
          </a:p>
          <a:p>
            <a:r>
              <a:rPr lang="en-US" dirty="0"/>
              <a:t>What Images are Like</a:t>
            </a:r>
          </a:p>
          <a:p>
            <a:r>
              <a:rPr lang="en-US" dirty="0"/>
              <a:t>Regression and Classification</a:t>
            </a:r>
          </a:p>
          <a:p>
            <a:r>
              <a:rPr lang="en-US" dirty="0"/>
              <a:t>Geometry and Physics</a:t>
            </a:r>
          </a:p>
          <a:p>
            <a:pPr lvl="1"/>
            <a:r>
              <a:rPr lang="en-US" dirty="0"/>
              <a:t>or, more details on what images are like</a:t>
            </a:r>
          </a:p>
          <a:p>
            <a:r>
              <a:rPr lang="en-US" dirty="0"/>
              <a:t>The uses of correspondence</a:t>
            </a:r>
          </a:p>
          <a:p>
            <a:pPr lvl="1"/>
            <a:r>
              <a:rPr lang="en-US" dirty="0"/>
              <a:t>or, elementary 3D, tracking, and so on</a:t>
            </a:r>
          </a:p>
          <a:p>
            <a:r>
              <a:rPr lang="en-US" dirty="0"/>
              <a:t>Where it’s all going</a:t>
            </a:r>
          </a:p>
        </p:txBody>
      </p:sp>
    </p:spTree>
    <p:extLst>
      <p:ext uri="{BB962C8B-B14F-4D97-AF65-F5344CB8AC3E}">
        <p14:creationId xmlns:p14="http://schemas.microsoft.com/office/powerpoint/2010/main" val="4179313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37CBB-9802-B3F6-C7CF-AB6E03A5A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5F9C9-94DB-D5D3-1EB2-D770608BE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7879836-75F5-948B-236B-BA568DC45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150" y="877048"/>
            <a:ext cx="6858000" cy="5020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044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image3.jpeg" descr="image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06" y="451992"/>
            <a:ext cx="2207037" cy="2207037"/>
          </a:xfrm>
          <a:prstGeom prst="rect">
            <a:avLst/>
          </a:prstGeom>
          <a:ln w="12700">
            <a:miter lim="400000"/>
          </a:ln>
        </p:spPr>
      </p:pic>
      <p:sp>
        <p:nvSpPr>
          <p:cNvPr id="71" name="Well-known ex-students:…"/>
          <p:cNvSpPr txBox="1"/>
          <p:nvPr/>
        </p:nvSpPr>
        <p:spPr>
          <a:xfrm>
            <a:off x="3118072" y="2059410"/>
            <a:ext cx="2930914" cy="47630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6789" tIns="26789" rIns="26789" bIns="26789">
            <a:spAutoFit/>
          </a:bodyPr>
          <a:lstStyle/>
          <a:p>
            <a:r>
              <a:rPr dirty="0">
                <a:solidFill>
                  <a:srgbClr val="002060"/>
                </a:solidFill>
              </a:rPr>
              <a:t>Well-known ex-students:</a:t>
            </a:r>
          </a:p>
          <a:p>
            <a:r>
              <a:rPr dirty="0">
                <a:solidFill>
                  <a:srgbClr val="002060"/>
                </a:solidFill>
              </a:rPr>
              <a:t>Lana </a:t>
            </a:r>
            <a:r>
              <a:rPr dirty="0" err="1">
                <a:solidFill>
                  <a:srgbClr val="002060"/>
                </a:solidFill>
              </a:rPr>
              <a:t>Lazebnik</a:t>
            </a:r>
            <a:r>
              <a:rPr dirty="0">
                <a:solidFill>
                  <a:srgbClr val="002060"/>
                </a:solidFill>
              </a:rPr>
              <a:t> (UIUC)</a:t>
            </a:r>
          </a:p>
          <a:p>
            <a:r>
              <a:rPr dirty="0">
                <a:solidFill>
                  <a:srgbClr val="002060"/>
                </a:solidFill>
              </a:rPr>
              <a:t>Tamara Berg (UNC)</a:t>
            </a:r>
          </a:p>
          <a:p>
            <a:r>
              <a:rPr dirty="0">
                <a:solidFill>
                  <a:srgbClr val="002060"/>
                </a:solidFill>
              </a:rPr>
              <a:t>Pinar </a:t>
            </a:r>
            <a:r>
              <a:rPr dirty="0" err="1">
                <a:solidFill>
                  <a:srgbClr val="002060"/>
                </a:solidFill>
              </a:rPr>
              <a:t>Duygulu</a:t>
            </a:r>
            <a:r>
              <a:rPr dirty="0">
                <a:solidFill>
                  <a:srgbClr val="002060"/>
                </a:solidFill>
              </a:rPr>
              <a:t> (</a:t>
            </a:r>
            <a:r>
              <a:rPr dirty="0" err="1">
                <a:solidFill>
                  <a:srgbClr val="002060"/>
                </a:solidFill>
              </a:rPr>
              <a:t>Hacettepe</a:t>
            </a:r>
            <a:r>
              <a:rPr dirty="0">
                <a:solidFill>
                  <a:srgbClr val="002060"/>
                </a:solidFill>
              </a:rPr>
              <a:t> U.)</a:t>
            </a:r>
          </a:p>
          <a:p>
            <a:r>
              <a:rPr dirty="0">
                <a:solidFill>
                  <a:srgbClr val="002060"/>
                </a:solidFill>
              </a:rPr>
              <a:t>Ian Endres</a:t>
            </a:r>
          </a:p>
          <a:p>
            <a:r>
              <a:rPr dirty="0">
                <a:solidFill>
                  <a:srgbClr val="002060"/>
                </a:solidFill>
              </a:rPr>
              <a:t>Ali Farhadi (UW)</a:t>
            </a:r>
          </a:p>
          <a:p>
            <a:r>
              <a:rPr dirty="0">
                <a:solidFill>
                  <a:srgbClr val="002060"/>
                </a:solidFill>
              </a:rPr>
              <a:t>Varsha </a:t>
            </a:r>
            <a:r>
              <a:rPr dirty="0" err="1">
                <a:solidFill>
                  <a:srgbClr val="002060"/>
                </a:solidFill>
              </a:rPr>
              <a:t>Hedau</a:t>
            </a:r>
            <a:endParaRPr dirty="0">
              <a:solidFill>
                <a:srgbClr val="002060"/>
              </a:solidFill>
            </a:endParaRPr>
          </a:p>
          <a:p>
            <a:r>
              <a:rPr dirty="0" err="1">
                <a:solidFill>
                  <a:srgbClr val="002060"/>
                </a:solidFill>
              </a:rPr>
              <a:t>Nazli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Ikizler</a:t>
            </a:r>
            <a:r>
              <a:rPr dirty="0">
                <a:solidFill>
                  <a:srgbClr val="002060"/>
                </a:solidFill>
              </a:rPr>
              <a:t> (</a:t>
            </a:r>
            <a:r>
              <a:rPr dirty="0" err="1">
                <a:solidFill>
                  <a:srgbClr val="002060"/>
                </a:solidFill>
              </a:rPr>
              <a:t>Hacettepe</a:t>
            </a:r>
            <a:r>
              <a:rPr dirty="0">
                <a:solidFill>
                  <a:srgbClr val="002060"/>
                </a:solidFill>
              </a:rPr>
              <a:t> U.)</a:t>
            </a:r>
          </a:p>
          <a:p>
            <a:r>
              <a:rPr dirty="0">
                <a:solidFill>
                  <a:srgbClr val="002060"/>
                </a:solidFill>
              </a:rPr>
              <a:t>Brett Jones</a:t>
            </a:r>
          </a:p>
          <a:p>
            <a:r>
              <a:rPr dirty="0">
                <a:solidFill>
                  <a:srgbClr val="002060"/>
                </a:solidFill>
              </a:rPr>
              <a:t>Kevin </a:t>
            </a:r>
            <a:r>
              <a:rPr dirty="0" err="1">
                <a:solidFill>
                  <a:srgbClr val="002060"/>
                </a:solidFill>
              </a:rPr>
              <a:t>Karsch</a:t>
            </a:r>
            <a:endParaRPr dirty="0">
              <a:solidFill>
                <a:srgbClr val="002060"/>
              </a:solidFill>
            </a:endParaRPr>
          </a:p>
          <a:p>
            <a:r>
              <a:rPr dirty="0" err="1">
                <a:solidFill>
                  <a:srgbClr val="002060"/>
                </a:solidFill>
              </a:rPr>
              <a:t>Zicheng</a:t>
            </a:r>
            <a:r>
              <a:rPr dirty="0">
                <a:solidFill>
                  <a:srgbClr val="002060"/>
                </a:solidFill>
              </a:rPr>
              <a:t> Liao</a:t>
            </a:r>
          </a:p>
          <a:p>
            <a:r>
              <a:rPr dirty="0">
                <a:solidFill>
                  <a:srgbClr val="002060"/>
                </a:solidFill>
              </a:rPr>
              <a:t>Deva Ramanan (CMU)</a:t>
            </a:r>
          </a:p>
          <a:p>
            <a:r>
              <a:rPr dirty="0">
                <a:solidFill>
                  <a:srgbClr val="002060"/>
                </a:solidFill>
              </a:rPr>
              <a:t>Raj Sodhi</a:t>
            </a:r>
          </a:p>
          <a:p>
            <a:r>
              <a:rPr dirty="0">
                <a:solidFill>
                  <a:srgbClr val="002060"/>
                </a:solidFill>
              </a:rPr>
              <a:t>Gang Wang (now Alibaba)</a:t>
            </a:r>
          </a:p>
          <a:p>
            <a:r>
              <a:rPr dirty="0">
                <a:solidFill>
                  <a:srgbClr val="002060"/>
                </a:solidFill>
              </a:rPr>
              <a:t>Amin Sadeghi </a:t>
            </a:r>
          </a:p>
          <a:p>
            <a:r>
              <a:rPr dirty="0">
                <a:solidFill>
                  <a:srgbClr val="002060"/>
                </a:solidFill>
              </a:rPr>
              <a:t>Zicheng Liao (Zhejiang U.)</a:t>
            </a:r>
            <a:endParaRPr lang="en-US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Anand Bhattad (JHU)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72" name="Vision group"/>
          <p:cNvSpPr txBox="1"/>
          <p:nvPr/>
        </p:nvSpPr>
        <p:spPr>
          <a:xfrm>
            <a:off x="4828452" y="784372"/>
            <a:ext cx="1785729" cy="6922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lnSpc>
                <a:spcPts val="5700"/>
              </a:lnSpc>
              <a:defRPr sz="4800"/>
            </a:lvl1pPr>
          </a:lstStyle>
          <a:p>
            <a:r>
              <a:rPr sz="2531" dirty="0"/>
              <a:t>Vision group</a:t>
            </a:r>
          </a:p>
        </p:txBody>
      </p:sp>
      <p:pic>
        <p:nvPicPr>
          <p:cNvPr id="73" name="PSCS.jpg" descr="PSC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575" y="3682184"/>
            <a:ext cx="1418897" cy="1418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74" name="unknown.pdf" descr="unknown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507" y="5196139"/>
            <a:ext cx="2240362" cy="1418897"/>
          </a:xfrm>
          <a:prstGeom prst="rect">
            <a:avLst/>
          </a:prstGeom>
          <a:ln w="12700">
            <a:miter lim="400000"/>
          </a:ln>
        </p:spPr>
      </p:pic>
      <p:sp>
        <p:nvSpPr>
          <p:cNvPr id="75" name="Startups:…"/>
          <p:cNvSpPr txBox="1"/>
          <p:nvPr/>
        </p:nvSpPr>
        <p:spPr>
          <a:xfrm>
            <a:off x="7770738" y="3256353"/>
            <a:ext cx="1279052" cy="1716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6789" tIns="26789" rIns="26789" bIns="26789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Startups:</a:t>
            </a:r>
          </a:p>
          <a:p>
            <a:endParaRPr lang="en-US" dirty="0">
              <a:solidFill>
                <a:srgbClr val="002060"/>
              </a:solidFill>
            </a:endParaRPr>
          </a:p>
          <a:p>
            <a:r>
              <a:rPr lang="en-US" dirty="0" err="1">
                <a:solidFill>
                  <a:srgbClr val="002060"/>
                </a:solidFill>
              </a:rPr>
              <a:t>Lightform</a:t>
            </a:r>
            <a:endParaRPr lang="en-US" dirty="0">
              <a:solidFill>
                <a:srgbClr val="002060"/>
              </a:solidFill>
            </a:endParaRPr>
          </a:p>
          <a:p>
            <a:r>
              <a:rPr lang="en-US" dirty="0" err="1">
                <a:solidFill>
                  <a:srgbClr val="002060"/>
                </a:solidFill>
              </a:rPr>
              <a:t>Revery.ai</a:t>
            </a:r>
            <a:endParaRPr lang="en-US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Reconstruct</a:t>
            </a:r>
          </a:p>
          <a:p>
            <a:r>
              <a:rPr dirty="0" err="1">
                <a:solidFill>
                  <a:srgbClr val="002060"/>
                </a:solidFill>
              </a:rPr>
              <a:t>Depix</a:t>
            </a:r>
            <a:endParaRPr dirty="0">
              <a:solidFill>
                <a:srgbClr val="002060"/>
              </a:solidFill>
            </a:endParaRPr>
          </a:p>
        </p:txBody>
      </p:sp>
      <p:pic>
        <p:nvPicPr>
          <p:cNvPr id="76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6010" y="1356942"/>
            <a:ext cx="1633328" cy="181273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5D66F84-C8F3-FA0D-76B7-1FB936C03DFB}"/>
              </a:ext>
            </a:extLst>
          </p:cNvPr>
          <p:cNvSpPr txBox="1"/>
          <p:nvPr/>
        </p:nvSpPr>
        <p:spPr>
          <a:xfrm>
            <a:off x="8786521" y="2185410"/>
            <a:ext cx="44114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08500-F69B-9A59-7DC5-5BFB5180F2A8}"/>
              </a:ext>
            </a:extLst>
          </p:cNvPr>
          <p:cNvSpPr txBox="1"/>
          <p:nvPr/>
        </p:nvSpPr>
        <p:spPr>
          <a:xfrm>
            <a:off x="8821315" y="2181840"/>
            <a:ext cx="49885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 err="1"/>
              <a:t>xxxx</a:t>
            </a:r>
            <a:endParaRPr lang="en-US" sz="9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4144A2-061A-6045-B215-8AE7171C7FA7}"/>
              </a:ext>
            </a:extLst>
          </p:cNvPr>
          <p:cNvSpPr txBox="1"/>
          <p:nvPr/>
        </p:nvSpPr>
        <p:spPr>
          <a:xfrm>
            <a:off x="8472674" y="2188980"/>
            <a:ext cx="49885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 err="1"/>
              <a:t>xxxx</a:t>
            </a:r>
            <a:endParaRPr lang="en-US" sz="9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129EB9-25C9-7358-0E36-66243323116E}"/>
              </a:ext>
            </a:extLst>
          </p:cNvPr>
          <p:cNvSpPr txBox="1"/>
          <p:nvPr/>
        </p:nvSpPr>
        <p:spPr>
          <a:xfrm>
            <a:off x="8571886" y="2391071"/>
            <a:ext cx="49885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379782457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5CDD8-2D92-A0CE-339C-4F0F72976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E8F4C-39E8-087E-38B4-F9B2899E8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26E3FD-9509-BAE7-8879-BD38374A7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3807" y="95586"/>
            <a:ext cx="7451834" cy="671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756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17F43-EC62-06E7-DF95-80698D9DC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32DBE-4A99-502B-76D2-7DD8A576BD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1D1B3C-FF91-334E-E894-334628362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288" y="94593"/>
            <a:ext cx="11457846" cy="639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51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85" y="18472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What you can extract from an image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1164487" y="2396709"/>
            <a:ext cx="3150547" cy="2807234"/>
            <a:chOff x="4711808" y="1905000"/>
            <a:chExt cx="4200729" cy="3742978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711808" y="1914310"/>
              <a:ext cx="4200729" cy="3059305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14" name="Group 4"/>
            <p:cNvGrpSpPr>
              <a:grpSpLocks/>
            </p:cNvGrpSpPr>
            <p:nvPr/>
          </p:nvGrpSpPr>
          <p:grpSpPr bwMode="auto">
            <a:xfrm>
              <a:off x="4711808" y="1905000"/>
              <a:ext cx="4200729" cy="2472768"/>
              <a:chOff x="336" y="585"/>
              <a:chExt cx="2256" cy="1328"/>
            </a:xfrm>
          </p:grpSpPr>
          <p:sp>
            <p:nvSpPr>
              <p:cNvPr id="17" name="Line 5"/>
              <p:cNvSpPr>
                <a:spLocks noChangeShapeType="1"/>
              </p:cNvSpPr>
              <p:nvPr/>
            </p:nvSpPr>
            <p:spPr bwMode="auto">
              <a:xfrm>
                <a:off x="336" y="1607"/>
                <a:ext cx="2256" cy="1"/>
              </a:xfrm>
              <a:prstGeom prst="line">
                <a:avLst/>
              </a:prstGeom>
              <a:noFill/>
              <a:ln w="25400">
                <a:solidFill>
                  <a:srgbClr val="00FF00"/>
                </a:solidFill>
                <a:prstDash val="sysDash"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defTabSz="342900">
                  <a:lnSpc>
                    <a:spcPct val="86000"/>
                  </a:lnSpc>
                  <a:spcBef>
                    <a:spcPct val="0"/>
                  </a:spcBef>
                  <a:buClr>
                    <a:srgbClr val="000000"/>
                  </a:buClr>
                  <a:buSzPct val="100000"/>
                </a:pPr>
                <a:endParaRPr lang="en-US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Freeform 6"/>
              <p:cNvSpPr>
                <a:spLocks noChangeArrowheads="1"/>
              </p:cNvSpPr>
              <p:nvPr/>
            </p:nvSpPr>
            <p:spPr bwMode="auto">
              <a:xfrm>
                <a:off x="336" y="1628"/>
                <a:ext cx="2256" cy="168"/>
              </a:xfrm>
              <a:custGeom>
                <a:avLst/>
                <a:gdLst/>
                <a:ahLst/>
                <a:cxnLst>
                  <a:cxn ang="0">
                    <a:pos x="0" y="177"/>
                  </a:cxn>
                  <a:cxn ang="0">
                    <a:pos x="670" y="6"/>
                  </a:cxn>
                  <a:cxn ang="0">
                    <a:pos x="810" y="0"/>
                  </a:cxn>
                  <a:cxn ang="0">
                    <a:pos x="1219" y="9"/>
                  </a:cxn>
                  <a:cxn ang="0">
                    <a:pos x="1296" y="47"/>
                  </a:cxn>
                  <a:cxn ang="0">
                    <a:pos x="1438" y="40"/>
                  </a:cxn>
                  <a:cxn ang="0">
                    <a:pos x="1567" y="107"/>
                  </a:cxn>
                  <a:cxn ang="0">
                    <a:pos x="2304" y="155"/>
                  </a:cxn>
                </a:cxnLst>
                <a:rect l="0" t="0" r="r" b="b"/>
                <a:pathLst>
                  <a:path w="2304" h="177">
                    <a:moveTo>
                      <a:pt x="0" y="177"/>
                    </a:moveTo>
                    <a:lnTo>
                      <a:pt x="670" y="6"/>
                    </a:lnTo>
                    <a:lnTo>
                      <a:pt x="810" y="0"/>
                    </a:lnTo>
                    <a:lnTo>
                      <a:pt x="1219" y="9"/>
                    </a:lnTo>
                    <a:lnTo>
                      <a:pt x="1296" y="47"/>
                    </a:lnTo>
                    <a:lnTo>
                      <a:pt x="1438" y="40"/>
                    </a:lnTo>
                    <a:lnTo>
                      <a:pt x="1567" y="107"/>
                    </a:lnTo>
                    <a:lnTo>
                      <a:pt x="2304" y="155"/>
                    </a:lnTo>
                  </a:path>
                </a:pathLst>
              </a:custGeom>
              <a:noFill/>
              <a:ln w="25400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342900">
                  <a:lnSpc>
                    <a:spcPct val="86000"/>
                  </a:lnSpc>
                  <a:spcBef>
                    <a:spcPct val="0"/>
                  </a:spcBef>
                  <a:buClr>
                    <a:srgbClr val="000000"/>
                  </a:buClr>
                  <a:buSzPct val="100000"/>
                </a:pPr>
                <a:endParaRPr lang="en-US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Freeform 7"/>
              <p:cNvSpPr>
                <a:spLocks noChangeArrowheads="1"/>
              </p:cNvSpPr>
              <p:nvPr/>
            </p:nvSpPr>
            <p:spPr bwMode="auto">
              <a:xfrm>
                <a:off x="544" y="585"/>
                <a:ext cx="2046" cy="6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20" y="245"/>
                  </a:cxn>
                  <a:cxn ang="0">
                    <a:pos x="304" y="291"/>
                  </a:cxn>
                  <a:cxn ang="0">
                    <a:pos x="354" y="391"/>
                  </a:cxn>
                  <a:cxn ang="0">
                    <a:pos x="390" y="403"/>
                  </a:cxn>
                  <a:cxn ang="0">
                    <a:pos x="458" y="564"/>
                  </a:cxn>
                  <a:cxn ang="0">
                    <a:pos x="378" y="564"/>
                  </a:cxn>
                  <a:cxn ang="0">
                    <a:pos x="410" y="617"/>
                  </a:cxn>
                  <a:cxn ang="0">
                    <a:pos x="467" y="615"/>
                  </a:cxn>
                  <a:cxn ang="0">
                    <a:pos x="510" y="665"/>
                  </a:cxn>
                  <a:cxn ang="0">
                    <a:pos x="599" y="631"/>
                  </a:cxn>
                  <a:cxn ang="0">
                    <a:pos x="652" y="643"/>
                  </a:cxn>
                  <a:cxn ang="0">
                    <a:pos x="832" y="603"/>
                  </a:cxn>
                  <a:cxn ang="0">
                    <a:pos x="988" y="629"/>
                  </a:cxn>
                  <a:cxn ang="0">
                    <a:pos x="1062" y="528"/>
                  </a:cxn>
                  <a:cxn ang="0">
                    <a:pos x="1180" y="533"/>
                  </a:cxn>
                  <a:cxn ang="0">
                    <a:pos x="1166" y="514"/>
                  </a:cxn>
                  <a:cxn ang="0">
                    <a:pos x="1314" y="322"/>
                  </a:cxn>
                  <a:cxn ang="0">
                    <a:pos x="1372" y="310"/>
                  </a:cxn>
                  <a:cxn ang="0">
                    <a:pos x="1372" y="197"/>
                  </a:cxn>
                  <a:cxn ang="0">
                    <a:pos x="1420" y="197"/>
                  </a:cxn>
                  <a:cxn ang="0">
                    <a:pos x="1446" y="228"/>
                  </a:cxn>
                  <a:cxn ang="0">
                    <a:pos x="1449" y="288"/>
                  </a:cxn>
                  <a:cxn ang="0">
                    <a:pos x="1823" y="221"/>
                  </a:cxn>
                  <a:cxn ang="0">
                    <a:pos x="1826" y="82"/>
                  </a:cxn>
                  <a:cxn ang="0">
                    <a:pos x="1900" y="53"/>
                  </a:cxn>
                  <a:cxn ang="0">
                    <a:pos x="1922" y="96"/>
                  </a:cxn>
                  <a:cxn ang="0">
                    <a:pos x="1922" y="199"/>
                  </a:cxn>
                  <a:cxn ang="0">
                    <a:pos x="2090" y="161"/>
                  </a:cxn>
                </a:cxnLst>
                <a:rect l="0" t="0" r="r" b="b"/>
                <a:pathLst>
                  <a:path w="2090" h="665">
                    <a:moveTo>
                      <a:pt x="0" y="0"/>
                    </a:moveTo>
                    <a:cubicBezTo>
                      <a:pt x="37" y="41"/>
                      <a:pt x="167" y="196"/>
                      <a:pt x="220" y="245"/>
                    </a:cubicBezTo>
                    <a:lnTo>
                      <a:pt x="304" y="291"/>
                    </a:lnTo>
                    <a:lnTo>
                      <a:pt x="354" y="391"/>
                    </a:lnTo>
                    <a:lnTo>
                      <a:pt x="390" y="403"/>
                    </a:lnTo>
                    <a:lnTo>
                      <a:pt x="458" y="564"/>
                    </a:lnTo>
                    <a:lnTo>
                      <a:pt x="378" y="564"/>
                    </a:lnTo>
                    <a:lnTo>
                      <a:pt x="410" y="617"/>
                    </a:lnTo>
                    <a:lnTo>
                      <a:pt x="467" y="615"/>
                    </a:lnTo>
                    <a:lnTo>
                      <a:pt x="510" y="665"/>
                    </a:lnTo>
                    <a:lnTo>
                      <a:pt x="599" y="631"/>
                    </a:lnTo>
                    <a:lnTo>
                      <a:pt x="652" y="643"/>
                    </a:lnTo>
                    <a:lnTo>
                      <a:pt x="832" y="603"/>
                    </a:lnTo>
                    <a:lnTo>
                      <a:pt x="988" y="629"/>
                    </a:lnTo>
                    <a:lnTo>
                      <a:pt x="1062" y="528"/>
                    </a:lnTo>
                    <a:lnTo>
                      <a:pt x="1180" y="533"/>
                    </a:lnTo>
                    <a:lnTo>
                      <a:pt x="1166" y="514"/>
                    </a:lnTo>
                    <a:lnTo>
                      <a:pt x="1314" y="322"/>
                    </a:lnTo>
                    <a:lnTo>
                      <a:pt x="1372" y="310"/>
                    </a:lnTo>
                    <a:lnTo>
                      <a:pt x="1372" y="197"/>
                    </a:lnTo>
                    <a:lnTo>
                      <a:pt x="1420" y="197"/>
                    </a:lnTo>
                    <a:lnTo>
                      <a:pt x="1446" y="228"/>
                    </a:lnTo>
                    <a:lnTo>
                      <a:pt x="1449" y="288"/>
                    </a:lnTo>
                    <a:lnTo>
                      <a:pt x="1823" y="221"/>
                    </a:lnTo>
                    <a:lnTo>
                      <a:pt x="1826" y="82"/>
                    </a:lnTo>
                    <a:lnTo>
                      <a:pt x="1900" y="53"/>
                    </a:lnTo>
                    <a:lnTo>
                      <a:pt x="1922" y="96"/>
                    </a:lnTo>
                    <a:lnTo>
                      <a:pt x="1922" y="199"/>
                    </a:lnTo>
                    <a:lnTo>
                      <a:pt x="2090" y="161"/>
                    </a:lnTo>
                  </a:path>
                </a:pathLst>
              </a:custGeom>
              <a:noFill/>
              <a:ln w="25400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342900">
                  <a:lnSpc>
                    <a:spcPct val="86000"/>
                  </a:lnSpc>
                  <a:spcBef>
                    <a:spcPct val="0"/>
                  </a:spcBef>
                  <a:buClr>
                    <a:srgbClr val="000000"/>
                  </a:buClr>
                  <a:buSzPct val="100000"/>
                </a:pPr>
                <a:endParaRPr lang="en-US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Freeform 8"/>
              <p:cNvSpPr>
                <a:spLocks noChangeArrowheads="1"/>
              </p:cNvSpPr>
              <p:nvPr/>
            </p:nvSpPr>
            <p:spPr bwMode="auto">
              <a:xfrm>
                <a:off x="726" y="953"/>
                <a:ext cx="156" cy="743"/>
              </a:xfrm>
              <a:custGeom>
                <a:avLst/>
                <a:gdLst/>
                <a:ahLst/>
                <a:cxnLst>
                  <a:cxn ang="0">
                    <a:pos x="159" y="2"/>
                  </a:cxn>
                  <a:cxn ang="0">
                    <a:pos x="32" y="0"/>
                  </a:cxn>
                  <a:cxn ang="0">
                    <a:pos x="0" y="782"/>
                  </a:cxn>
                </a:cxnLst>
                <a:rect l="0" t="0" r="r" b="b"/>
                <a:pathLst>
                  <a:path w="159" h="782">
                    <a:moveTo>
                      <a:pt x="159" y="2"/>
                    </a:moveTo>
                    <a:lnTo>
                      <a:pt x="32" y="0"/>
                    </a:lnTo>
                    <a:lnTo>
                      <a:pt x="0" y="782"/>
                    </a:lnTo>
                  </a:path>
                </a:pathLst>
              </a:custGeom>
              <a:noFill/>
              <a:ln w="25400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342900">
                  <a:lnSpc>
                    <a:spcPct val="86000"/>
                  </a:lnSpc>
                  <a:spcBef>
                    <a:spcPct val="0"/>
                  </a:spcBef>
                  <a:buClr>
                    <a:srgbClr val="000000"/>
                  </a:buClr>
                  <a:buSzPct val="100000"/>
                </a:pPr>
                <a:endParaRPr lang="en-US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Line 9"/>
              <p:cNvSpPr>
                <a:spLocks noChangeShapeType="1"/>
              </p:cNvSpPr>
              <p:nvPr/>
            </p:nvSpPr>
            <p:spPr bwMode="auto">
              <a:xfrm>
                <a:off x="1366" y="1158"/>
                <a:ext cx="5" cy="481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defTabSz="342900">
                  <a:lnSpc>
                    <a:spcPct val="86000"/>
                  </a:lnSpc>
                  <a:spcBef>
                    <a:spcPct val="0"/>
                  </a:spcBef>
                  <a:buClr>
                    <a:srgbClr val="000000"/>
                  </a:buClr>
                  <a:buSzPct val="100000"/>
                </a:pPr>
                <a:endParaRPr lang="en-US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Freeform 10"/>
              <p:cNvSpPr>
                <a:spLocks noChangeArrowheads="1"/>
              </p:cNvSpPr>
              <p:nvPr/>
            </p:nvSpPr>
            <p:spPr bwMode="auto">
              <a:xfrm>
                <a:off x="1511" y="1183"/>
                <a:ext cx="12" cy="45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" y="480"/>
                  </a:cxn>
                </a:cxnLst>
                <a:rect l="0" t="0" r="r" b="b"/>
                <a:pathLst>
                  <a:path w="12" h="480">
                    <a:moveTo>
                      <a:pt x="0" y="0"/>
                    </a:moveTo>
                    <a:lnTo>
                      <a:pt x="12" y="480"/>
                    </a:lnTo>
                  </a:path>
                </a:pathLst>
              </a:custGeom>
              <a:noFill/>
              <a:ln w="25400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342900">
                  <a:lnSpc>
                    <a:spcPct val="86000"/>
                  </a:lnSpc>
                  <a:spcBef>
                    <a:spcPct val="0"/>
                  </a:spcBef>
                  <a:buClr>
                    <a:srgbClr val="000000"/>
                  </a:buClr>
                  <a:buSzPct val="100000"/>
                </a:pPr>
                <a:endParaRPr lang="en-US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Freeform 11"/>
              <p:cNvSpPr>
                <a:spLocks noChangeArrowheads="1"/>
              </p:cNvSpPr>
              <p:nvPr/>
            </p:nvSpPr>
            <p:spPr bwMode="auto">
              <a:xfrm>
                <a:off x="1830" y="893"/>
                <a:ext cx="43" cy="83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" y="58"/>
                  </a:cxn>
                  <a:cxn ang="0">
                    <a:pos x="24" y="89"/>
                  </a:cxn>
                  <a:cxn ang="0">
                    <a:pos x="44" y="883"/>
                  </a:cxn>
                </a:cxnLst>
                <a:rect l="0" t="0" r="r" b="b"/>
                <a:pathLst>
                  <a:path w="44" h="883">
                    <a:moveTo>
                      <a:pt x="0" y="0"/>
                    </a:moveTo>
                    <a:lnTo>
                      <a:pt x="8" y="58"/>
                    </a:lnTo>
                    <a:lnTo>
                      <a:pt x="24" y="89"/>
                    </a:lnTo>
                    <a:lnTo>
                      <a:pt x="44" y="883"/>
                    </a:lnTo>
                  </a:path>
                </a:pathLst>
              </a:custGeom>
              <a:noFill/>
              <a:ln w="25400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342900">
                  <a:lnSpc>
                    <a:spcPct val="86000"/>
                  </a:lnSpc>
                  <a:spcBef>
                    <a:spcPct val="0"/>
                  </a:spcBef>
                  <a:buClr>
                    <a:srgbClr val="000000"/>
                  </a:buClr>
                  <a:buSzPct val="100000"/>
                </a:pPr>
                <a:endParaRPr lang="en-US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" name="Freeform 12"/>
              <p:cNvSpPr>
                <a:spLocks noChangeArrowheads="1"/>
              </p:cNvSpPr>
              <p:nvPr/>
            </p:nvSpPr>
            <p:spPr bwMode="auto">
              <a:xfrm>
                <a:off x="1699" y="1091"/>
                <a:ext cx="42" cy="57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6" y="5"/>
                  </a:cxn>
                  <a:cxn ang="0">
                    <a:pos x="43" y="607"/>
                  </a:cxn>
                </a:cxnLst>
                <a:rect l="0" t="0" r="r" b="b"/>
                <a:pathLst>
                  <a:path w="43" h="607">
                    <a:moveTo>
                      <a:pt x="0" y="0"/>
                    </a:moveTo>
                    <a:lnTo>
                      <a:pt x="36" y="5"/>
                    </a:lnTo>
                    <a:lnTo>
                      <a:pt x="43" y="607"/>
                    </a:lnTo>
                  </a:path>
                </a:pathLst>
              </a:custGeom>
              <a:noFill/>
              <a:ln w="25400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342900">
                  <a:lnSpc>
                    <a:spcPct val="86000"/>
                  </a:lnSpc>
                  <a:spcBef>
                    <a:spcPct val="0"/>
                  </a:spcBef>
                  <a:buClr>
                    <a:srgbClr val="000000"/>
                  </a:buClr>
                  <a:buSzPct val="100000"/>
                </a:pPr>
                <a:endParaRPr lang="en-US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Line 13"/>
              <p:cNvSpPr>
                <a:spLocks noChangeShapeType="1"/>
              </p:cNvSpPr>
              <p:nvPr/>
            </p:nvSpPr>
            <p:spPr bwMode="auto">
              <a:xfrm>
                <a:off x="1135" y="1183"/>
                <a:ext cx="1" cy="456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defTabSz="342900">
                  <a:lnSpc>
                    <a:spcPct val="86000"/>
                  </a:lnSpc>
                  <a:spcBef>
                    <a:spcPct val="0"/>
                  </a:spcBef>
                  <a:buClr>
                    <a:srgbClr val="000000"/>
                  </a:buClr>
                  <a:buSzPct val="100000"/>
                </a:pPr>
                <a:endParaRPr lang="en-US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" name="Freeform 14"/>
              <p:cNvSpPr>
                <a:spLocks noChangeArrowheads="1"/>
              </p:cNvSpPr>
              <p:nvPr/>
            </p:nvSpPr>
            <p:spPr bwMode="auto">
              <a:xfrm>
                <a:off x="336" y="590"/>
                <a:ext cx="576" cy="53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22" y="377"/>
                  </a:cxn>
                  <a:cxn ang="0">
                    <a:pos x="588" y="562"/>
                  </a:cxn>
                </a:cxnLst>
                <a:rect l="0" t="0" r="r" b="b"/>
                <a:pathLst>
                  <a:path w="588" h="562">
                    <a:moveTo>
                      <a:pt x="0" y="0"/>
                    </a:moveTo>
                    <a:lnTo>
                      <a:pt x="422" y="377"/>
                    </a:lnTo>
                    <a:lnTo>
                      <a:pt x="588" y="562"/>
                    </a:lnTo>
                  </a:path>
                </a:pathLst>
              </a:custGeom>
              <a:noFill/>
              <a:ln w="25400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342900">
                  <a:lnSpc>
                    <a:spcPct val="86000"/>
                  </a:lnSpc>
                  <a:spcBef>
                    <a:spcPct val="0"/>
                  </a:spcBef>
                  <a:buClr>
                    <a:srgbClr val="000000"/>
                  </a:buClr>
                  <a:buSzPct val="100000"/>
                </a:pPr>
                <a:endParaRPr lang="en-US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" name="Freeform 15"/>
              <p:cNvSpPr>
                <a:spLocks noChangeArrowheads="1"/>
              </p:cNvSpPr>
              <p:nvPr/>
            </p:nvSpPr>
            <p:spPr bwMode="auto">
              <a:xfrm>
                <a:off x="1583" y="1087"/>
                <a:ext cx="22" cy="59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" y="598"/>
                  </a:cxn>
                  <a:cxn ang="0">
                    <a:pos x="23" y="629"/>
                  </a:cxn>
                </a:cxnLst>
                <a:rect l="0" t="0" r="r" b="b"/>
                <a:pathLst>
                  <a:path w="23" h="629">
                    <a:moveTo>
                      <a:pt x="0" y="0"/>
                    </a:moveTo>
                    <a:lnTo>
                      <a:pt x="8" y="598"/>
                    </a:lnTo>
                    <a:lnTo>
                      <a:pt x="23" y="629"/>
                    </a:lnTo>
                  </a:path>
                </a:pathLst>
              </a:custGeom>
              <a:noFill/>
              <a:ln w="25400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342900">
                  <a:lnSpc>
                    <a:spcPct val="86000"/>
                  </a:lnSpc>
                  <a:spcBef>
                    <a:spcPct val="0"/>
                  </a:spcBef>
                  <a:buClr>
                    <a:srgbClr val="000000"/>
                  </a:buClr>
                  <a:buSzPct val="100000"/>
                </a:pPr>
                <a:endParaRPr lang="en-US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" name="Freeform 16"/>
              <p:cNvSpPr>
                <a:spLocks noChangeArrowheads="1"/>
              </p:cNvSpPr>
              <p:nvPr/>
            </p:nvSpPr>
            <p:spPr bwMode="auto">
              <a:xfrm>
                <a:off x="977" y="1215"/>
                <a:ext cx="69" cy="424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10" y="31"/>
                  </a:cxn>
                  <a:cxn ang="0">
                    <a:pos x="0" y="436"/>
                  </a:cxn>
                  <a:cxn ang="0">
                    <a:pos x="18" y="446"/>
                  </a:cxn>
                </a:cxnLst>
                <a:rect l="0" t="0" r="r" b="b"/>
                <a:pathLst>
                  <a:path w="70" h="446">
                    <a:moveTo>
                      <a:pt x="70" y="0"/>
                    </a:moveTo>
                    <a:lnTo>
                      <a:pt x="10" y="31"/>
                    </a:lnTo>
                    <a:lnTo>
                      <a:pt x="0" y="436"/>
                    </a:lnTo>
                    <a:lnTo>
                      <a:pt x="18" y="446"/>
                    </a:lnTo>
                  </a:path>
                </a:pathLst>
              </a:custGeom>
              <a:noFill/>
              <a:ln w="25400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342900">
                  <a:lnSpc>
                    <a:spcPct val="86000"/>
                  </a:lnSpc>
                  <a:spcBef>
                    <a:spcPct val="0"/>
                  </a:spcBef>
                  <a:buClr>
                    <a:srgbClr val="000000"/>
                  </a:buClr>
                  <a:buSzPct val="100000"/>
                </a:pPr>
                <a:endParaRPr lang="en-US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" name="Freeform 17"/>
              <p:cNvSpPr>
                <a:spLocks noChangeArrowheads="1"/>
              </p:cNvSpPr>
              <p:nvPr/>
            </p:nvSpPr>
            <p:spPr bwMode="auto">
              <a:xfrm>
                <a:off x="1746" y="863"/>
                <a:ext cx="846" cy="228"/>
              </a:xfrm>
              <a:custGeom>
                <a:avLst/>
                <a:gdLst/>
                <a:ahLst/>
                <a:cxnLst>
                  <a:cxn ang="0">
                    <a:pos x="0" y="240"/>
                  </a:cxn>
                  <a:cxn ang="0">
                    <a:pos x="96" y="144"/>
                  </a:cxn>
                  <a:cxn ang="0">
                    <a:pos x="864" y="0"/>
                  </a:cxn>
                </a:cxnLst>
                <a:rect l="0" t="0" r="r" b="b"/>
                <a:pathLst>
                  <a:path w="864" h="240">
                    <a:moveTo>
                      <a:pt x="0" y="240"/>
                    </a:moveTo>
                    <a:lnTo>
                      <a:pt x="96" y="144"/>
                    </a:lnTo>
                    <a:lnTo>
                      <a:pt x="864" y="0"/>
                    </a:lnTo>
                  </a:path>
                </a:pathLst>
              </a:custGeom>
              <a:noFill/>
              <a:ln w="25400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342900">
                  <a:lnSpc>
                    <a:spcPct val="86000"/>
                  </a:lnSpc>
                  <a:spcBef>
                    <a:spcPct val="0"/>
                  </a:spcBef>
                  <a:buClr>
                    <a:srgbClr val="000000"/>
                  </a:buClr>
                  <a:buSzPct val="100000"/>
                </a:pPr>
                <a:endParaRPr lang="en-US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" name="Freeform 18"/>
              <p:cNvSpPr>
                <a:spLocks noChangeArrowheads="1"/>
              </p:cNvSpPr>
              <p:nvPr/>
            </p:nvSpPr>
            <p:spPr bwMode="auto">
              <a:xfrm>
                <a:off x="336" y="1639"/>
                <a:ext cx="752" cy="274"/>
              </a:xfrm>
              <a:custGeom>
                <a:avLst/>
                <a:gdLst/>
                <a:ahLst/>
                <a:cxnLst>
                  <a:cxn ang="0">
                    <a:pos x="0" y="288"/>
                  </a:cxn>
                  <a:cxn ang="0">
                    <a:pos x="720" y="96"/>
                  </a:cxn>
                  <a:cxn ang="0">
                    <a:pos x="768" y="0"/>
                  </a:cxn>
                </a:cxnLst>
                <a:rect l="0" t="0" r="r" b="b"/>
                <a:pathLst>
                  <a:path w="768" h="288">
                    <a:moveTo>
                      <a:pt x="0" y="288"/>
                    </a:moveTo>
                    <a:lnTo>
                      <a:pt x="720" y="96"/>
                    </a:lnTo>
                    <a:lnTo>
                      <a:pt x="768" y="0"/>
                    </a:lnTo>
                  </a:path>
                </a:pathLst>
              </a:custGeom>
              <a:noFill/>
              <a:ln w="25400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342900">
                  <a:lnSpc>
                    <a:spcPct val="86000"/>
                  </a:lnSpc>
                  <a:spcBef>
                    <a:spcPct val="0"/>
                  </a:spcBef>
                  <a:buClr>
                    <a:srgbClr val="000000"/>
                  </a:buClr>
                  <a:buSzPct val="100000"/>
                </a:pPr>
                <a:endParaRPr lang="en-US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" name="Freeform 19"/>
              <p:cNvSpPr>
                <a:spLocks noChangeArrowheads="1"/>
              </p:cNvSpPr>
              <p:nvPr/>
            </p:nvSpPr>
            <p:spPr bwMode="auto">
              <a:xfrm>
                <a:off x="940" y="1169"/>
                <a:ext cx="44" cy="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5" y="79"/>
                  </a:cxn>
                </a:cxnLst>
                <a:rect l="0" t="0" r="r" b="b"/>
                <a:pathLst>
                  <a:path w="45" h="79">
                    <a:moveTo>
                      <a:pt x="0" y="0"/>
                    </a:moveTo>
                    <a:lnTo>
                      <a:pt x="45" y="79"/>
                    </a:lnTo>
                  </a:path>
                </a:pathLst>
              </a:custGeom>
              <a:noFill/>
              <a:ln w="25400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342900">
                  <a:lnSpc>
                    <a:spcPct val="86000"/>
                  </a:lnSpc>
                  <a:spcBef>
                    <a:spcPct val="0"/>
                  </a:spcBef>
                  <a:buClr>
                    <a:srgbClr val="000000"/>
                  </a:buClr>
                  <a:buSzPct val="100000"/>
                </a:pPr>
                <a:endParaRPr lang="en-US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5" name="Text Box 20"/>
            <p:cNvSpPr txBox="1">
              <a:spLocks noChangeArrowheads="1"/>
            </p:cNvSpPr>
            <p:nvPr/>
          </p:nvSpPr>
          <p:spPr bwMode="auto">
            <a:xfrm>
              <a:off x="4801185" y="5122577"/>
              <a:ext cx="4038733" cy="52540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square" lIns="67500" tIns="35100" rIns="67500" bIns="35100">
              <a:spAutoFit/>
            </a:bodyPr>
            <a:lstStyle/>
            <a:p>
              <a:pPr defTabSz="342900">
                <a:spcBef>
                  <a:spcPts val="563"/>
                </a:spcBef>
                <a:buClr>
                  <a:srgbClr val="FFFFFF"/>
                </a:buClr>
                <a:buSzPct val="100000"/>
                <a:tabLst>
                  <a:tab pos="0" algn="l"/>
                  <a:tab pos="342900" algn="l"/>
                  <a:tab pos="685800" algn="l"/>
                  <a:tab pos="1028700" algn="l"/>
                  <a:tab pos="1371600" algn="l"/>
                  <a:tab pos="1714500" algn="l"/>
                  <a:tab pos="2057400" algn="l"/>
                  <a:tab pos="2400300" algn="l"/>
                  <a:tab pos="2743200" algn="l"/>
                  <a:tab pos="3086100" algn="l"/>
                  <a:tab pos="3429000" algn="l"/>
                  <a:tab pos="3771900" algn="l"/>
                  <a:tab pos="4114800" algn="l"/>
                  <a:tab pos="4457700" algn="l"/>
                  <a:tab pos="4800600" algn="l"/>
                  <a:tab pos="5143500" algn="l"/>
                  <a:tab pos="5486400" algn="l"/>
                  <a:tab pos="5829300" algn="l"/>
                  <a:tab pos="6172200" algn="l"/>
                  <a:tab pos="6515100" algn="l"/>
                  <a:tab pos="6858000" algn="l"/>
                </a:tabLst>
              </a:pPr>
              <a:r>
                <a:rPr lang="en-GB" sz="2100" dirty="0">
                  <a:solidFill>
                    <a:prstClr val="black"/>
                  </a:solidFill>
                  <a:latin typeface="Calibri"/>
                  <a:cs typeface="Arial" pitchFamily="34" charset="0"/>
                </a:rPr>
                <a:t>Geometric information</a:t>
              </a:r>
            </a:p>
          </p:txBody>
        </p:sp>
      </p:grpSp>
      <p:sp>
        <p:nvSpPr>
          <p:cNvPr id="55" name="Rectangle 54"/>
          <p:cNvSpPr/>
          <p:nvPr/>
        </p:nvSpPr>
        <p:spPr>
          <a:xfrm>
            <a:off x="7305377" y="5187062"/>
            <a:ext cx="343364" cy="331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86000"/>
              </a:lnSpc>
              <a:spcBef>
                <a:spcPts val="375"/>
              </a:spcBef>
              <a:buClr>
                <a:srgbClr val="FF0000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i="1" dirty="0">
                <a:solidFill>
                  <a:prstClr val="white"/>
                </a:solidFill>
                <a:latin typeface="Calibri"/>
                <a:cs typeface="Arial" pitchFamily="34" charset="0"/>
              </a:rPr>
              <a:t>…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961EA19-5958-AEF8-C98D-C8632999412A}"/>
              </a:ext>
            </a:extLst>
          </p:cNvPr>
          <p:cNvGrpSpPr/>
          <p:nvPr/>
        </p:nvGrpSpPr>
        <p:grpSpPr>
          <a:xfrm>
            <a:off x="4372155" y="2398324"/>
            <a:ext cx="3150547" cy="2800252"/>
            <a:chOff x="4711808" y="1914310"/>
            <a:chExt cx="4200729" cy="3733668"/>
          </a:xfrm>
        </p:grpSpPr>
        <p:pic>
          <p:nvPicPr>
            <p:cNvPr id="8" name="Picture 3">
              <a:extLst>
                <a:ext uri="{FF2B5EF4-FFF2-40B4-BE49-F238E27FC236}">
                  <a16:creationId xmlns:a16="http://schemas.microsoft.com/office/drawing/2014/main" id="{7DB6E64D-C79F-37D8-2AFE-223AB81F0A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711808" y="1914310"/>
              <a:ext cx="4200729" cy="3059305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Text Box 20">
              <a:extLst>
                <a:ext uri="{FF2B5EF4-FFF2-40B4-BE49-F238E27FC236}">
                  <a16:creationId xmlns:a16="http://schemas.microsoft.com/office/drawing/2014/main" id="{FF2038C0-B6AE-2F7E-CAAB-0E42EECF12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1185" y="5122577"/>
              <a:ext cx="4038733" cy="52540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square" lIns="67500" tIns="35100" rIns="67500" bIns="35100">
              <a:spAutoFit/>
            </a:bodyPr>
            <a:lstStyle/>
            <a:p>
              <a:pPr defTabSz="342900">
                <a:spcBef>
                  <a:spcPts val="563"/>
                </a:spcBef>
                <a:buClr>
                  <a:srgbClr val="FFFFFF"/>
                </a:buClr>
                <a:buSzPct val="100000"/>
                <a:tabLst>
                  <a:tab pos="0" algn="l"/>
                  <a:tab pos="342900" algn="l"/>
                  <a:tab pos="685800" algn="l"/>
                  <a:tab pos="1028700" algn="l"/>
                  <a:tab pos="1371600" algn="l"/>
                  <a:tab pos="1714500" algn="l"/>
                  <a:tab pos="2057400" algn="l"/>
                  <a:tab pos="2400300" algn="l"/>
                  <a:tab pos="2743200" algn="l"/>
                  <a:tab pos="3086100" algn="l"/>
                  <a:tab pos="3429000" algn="l"/>
                  <a:tab pos="3771900" algn="l"/>
                  <a:tab pos="4114800" algn="l"/>
                  <a:tab pos="4457700" algn="l"/>
                  <a:tab pos="4800600" algn="l"/>
                  <a:tab pos="5143500" algn="l"/>
                  <a:tab pos="5486400" algn="l"/>
                  <a:tab pos="5829300" algn="l"/>
                  <a:tab pos="6172200" algn="l"/>
                  <a:tab pos="6515100" algn="l"/>
                  <a:tab pos="6858000" algn="l"/>
                </a:tabLst>
              </a:pPr>
              <a:r>
                <a:rPr lang="en-GB" sz="2100" dirty="0">
                  <a:solidFill>
                    <a:prstClr val="black"/>
                  </a:solidFill>
                  <a:latin typeface="Calibri"/>
                  <a:cs typeface="Arial" pitchFamily="34" charset="0"/>
                </a:rPr>
                <a:t>Geometric information</a:t>
              </a:r>
            </a:p>
          </p:txBody>
        </p:sp>
      </p:grpSp>
      <p:sp>
        <p:nvSpPr>
          <p:cNvPr id="10" name="Text Box 68">
            <a:extLst>
              <a:ext uri="{FF2B5EF4-FFF2-40B4-BE49-F238E27FC236}">
                <a16:creationId xmlns:a16="http://schemas.microsoft.com/office/drawing/2014/main" id="{69BAAD49-89FE-F5B1-0CDB-1D1933FA3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0076" y="5149292"/>
            <a:ext cx="3314700" cy="39405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67500" tIns="35100" rIns="67500" bIns="35100">
            <a:spAutoFit/>
          </a:bodyPr>
          <a:lstStyle/>
          <a:p>
            <a:pPr defTabSz="342900">
              <a:spcBef>
                <a:spcPts val="563"/>
              </a:spcBef>
              <a:buClr>
                <a:srgbClr val="FFFFFF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sz="2100" dirty="0">
                <a:solidFill>
                  <a:prstClr val="black"/>
                </a:solidFill>
                <a:latin typeface="Calibri"/>
                <a:cs typeface="Arial" pitchFamily="34" charset="0"/>
              </a:rPr>
              <a:t>Semantic information</a:t>
            </a:r>
          </a:p>
        </p:txBody>
      </p:sp>
      <p:sp>
        <p:nvSpPr>
          <p:cNvPr id="11" name="Rectangle 69">
            <a:extLst>
              <a:ext uri="{FF2B5EF4-FFF2-40B4-BE49-F238E27FC236}">
                <a16:creationId xmlns:a16="http://schemas.microsoft.com/office/drawing/2014/main" id="{C2CC755D-84F9-9344-1A88-20545C8318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7093" y="3019992"/>
            <a:ext cx="573939" cy="23246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67500" tIns="35100" rIns="67500" bIns="35100">
            <a:spAutoFit/>
          </a:bodyPr>
          <a:lstStyle/>
          <a:p>
            <a:pPr defTabSz="342900">
              <a:spcBef>
                <a:spcPts val="375"/>
              </a:spcBef>
              <a:buClr>
                <a:srgbClr val="FF0000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sz="1050" dirty="0">
                <a:solidFill>
                  <a:srgbClr val="FF0000"/>
                </a:solidFill>
                <a:latin typeface="Calibri"/>
                <a:cs typeface="Arial" pitchFamily="34" charset="0"/>
              </a:rPr>
              <a:t>building</a:t>
            </a:r>
          </a:p>
        </p:txBody>
      </p:sp>
      <p:sp>
        <p:nvSpPr>
          <p:cNvPr id="12" name="Text Box 76">
            <a:extLst>
              <a:ext uri="{FF2B5EF4-FFF2-40B4-BE49-F238E27FC236}">
                <a16:creationId xmlns:a16="http://schemas.microsoft.com/office/drawing/2014/main" id="{0C1BB2A4-BDEE-A2D6-EB81-36FB10CEB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0026" y="4013012"/>
            <a:ext cx="514627" cy="23246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67500" tIns="35100" rIns="67500" bIns="35100">
            <a:spAutoFit/>
          </a:bodyPr>
          <a:lstStyle/>
          <a:p>
            <a:pPr defTabSz="342900">
              <a:spcBef>
                <a:spcPts val="375"/>
              </a:spcBef>
              <a:buClr>
                <a:srgbClr val="00FFFF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sz="1050" dirty="0">
                <a:solidFill>
                  <a:srgbClr val="FF9900"/>
                </a:solidFill>
                <a:latin typeface="Calibri"/>
                <a:cs typeface="Arial" pitchFamily="34" charset="0"/>
              </a:rPr>
              <a:t>person</a:t>
            </a:r>
          </a:p>
        </p:txBody>
      </p:sp>
      <p:sp>
        <p:nvSpPr>
          <p:cNvPr id="16" name="Text Box 77">
            <a:extLst>
              <a:ext uri="{FF2B5EF4-FFF2-40B4-BE49-F238E27FC236}">
                <a16:creationId xmlns:a16="http://schemas.microsoft.com/office/drawing/2014/main" id="{74F45AB1-55F6-1A33-E507-C0EE53AA5B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3891" y="3823086"/>
            <a:ext cx="607602" cy="23246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67500" tIns="35100" rIns="67500" bIns="35100">
            <a:spAutoFit/>
          </a:bodyPr>
          <a:lstStyle/>
          <a:p>
            <a:pPr defTabSz="342900">
              <a:spcBef>
                <a:spcPts val="375"/>
              </a:spcBef>
              <a:buClr>
                <a:srgbClr val="66FF33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sz="1050" dirty="0">
                <a:solidFill>
                  <a:srgbClr val="66FF33"/>
                </a:solidFill>
                <a:latin typeface="Calibri"/>
                <a:cs typeface="Arial" pitchFamily="34" charset="0"/>
              </a:rPr>
              <a:t>trashcan</a:t>
            </a:r>
          </a:p>
        </p:txBody>
      </p:sp>
      <p:sp>
        <p:nvSpPr>
          <p:cNvPr id="18" name="Text Box 78">
            <a:extLst>
              <a:ext uri="{FF2B5EF4-FFF2-40B4-BE49-F238E27FC236}">
                <a16:creationId xmlns:a16="http://schemas.microsoft.com/office/drawing/2014/main" id="{11A2181D-3A4D-639A-254A-47DC21AAD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1506" y="3873374"/>
            <a:ext cx="304634" cy="23246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67500" tIns="35100" rIns="67500" bIns="35100">
            <a:spAutoFit/>
          </a:bodyPr>
          <a:lstStyle/>
          <a:p>
            <a:pPr defTabSz="342900">
              <a:spcBef>
                <a:spcPts val="375"/>
              </a:spcBef>
              <a:buClr>
                <a:srgbClr val="FF00FF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sz="1050" dirty="0">
                <a:solidFill>
                  <a:srgbClr val="FF00FF"/>
                </a:solidFill>
                <a:latin typeface="Calibri"/>
                <a:cs typeface="Arial" pitchFamily="34" charset="0"/>
              </a:rPr>
              <a:t>car</a:t>
            </a:r>
          </a:p>
        </p:txBody>
      </p:sp>
      <p:sp>
        <p:nvSpPr>
          <p:cNvPr id="33" name="Text Box 79">
            <a:extLst>
              <a:ext uri="{FF2B5EF4-FFF2-40B4-BE49-F238E27FC236}">
                <a16:creationId xmlns:a16="http://schemas.microsoft.com/office/drawing/2014/main" id="{5EC86C16-809F-D945-5CB0-89BF60DA82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5374" y="3803533"/>
            <a:ext cx="304634" cy="23246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67500" tIns="35100" rIns="67500" bIns="35100">
            <a:spAutoFit/>
          </a:bodyPr>
          <a:lstStyle/>
          <a:p>
            <a:pPr defTabSz="342900">
              <a:spcBef>
                <a:spcPts val="375"/>
              </a:spcBef>
              <a:buClr>
                <a:srgbClr val="FF00FF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sz="1050" dirty="0">
                <a:solidFill>
                  <a:srgbClr val="FF00FF"/>
                </a:solidFill>
                <a:latin typeface="Calibri"/>
                <a:cs typeface="Arial" pitchFamily="34" charset="0"/>
              </a:rPr>
              <a:t>car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9C6CA98-8B7D-9046-BCC5-25D1446912E6}"/>
              </a:ext>
            </a:extLst>
          </p:cNvPr>
          <p:cNvSpPr/>
          <p:nvPr/>
        </p:nvSpPr>
        <p:spPr>
          <a:xfrm>
            <a:off x="5245540" y="4288778"/>
            <a:ext cx="577402" cy="232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86000"/>
              </a:lnSpc>
              <a:spcBef>
                <a:spcPts val="375"/>
              </a:spcBef>
              <a:buClr>
                <a:srgbClr val="FF0000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sz="1050" dirty="0">
                <a:solidFill>
                  <a:prstClr val="white"/>
                </a:solidFill>
                <a:latin typeface="Calibri"/>
                <a:cs typeface="Arial" pitchFamily="34" charset="0"/>
              </a:rPr>
              <a:t>ground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743D467-7338-C4AC-D2F5-6C7DE958062D}"/>
              </a:ext>
            </a:extLst>
          </p:cNvPr>
          <p:cNvSpPr/>
          <p:nvPr/>
        </p:nvSpPr>
        <p:spPr>
          <a:xfrm>
            <a:off x="5515153" y="2402828"/>
            <a:ext cx="410690" cy="232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86000"/>
              </a:lnSpc>
              <a:spcBef>
                <a:spcPts val="375"/>
              </a:spcBef>
              <a:buClr>
                <a:srgbClr val="FF0000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sz="1050" dirty="0">
                <a:solidFill>
                  <a:prstClr val="black"/>
                </a:solidFill>
                <a:latin typeface="Calibri"/>
                <a:cs typeface="Arial" pitchFamily="34" charset="0"/>
              </a:rPr>
              <a:t>tree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8909C67-3516-6DA8-F26B-0BD02A1C0208}"/>
              </a:ext>
            </a:extLst>
          </p:cNvPr>
          <p:cNvSpPr/>
          <p:nvPr/>
        </p:nvSpPr>
        <p:spPr>
          <a:xfrm>
            <a:off x="6746338" y="2480348"/>
            <a:ext cx="410690" cy="232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86000"/>
              </a:lnSpc>
              <a:spcBef>
                <a:spcPts val="375"/>
              </a:spcBef>
              <a:buClr>
                <a:srgbClr val="FF0000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sz="1050" dirty="0">
                <a:solidFill>
                  <a:prstClr val="black"/>
                </a:solidFill>
                <a:latin typeface="Calibri"/>
                <a:cs typeface="Arial" pitchFamily="34" charset="0"/>
              </a:rPr>
              <a:t>tree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4F01C12-FA13-CF7D-347C-7F2217AA5CC9}"/>
              </a:ext>
            </a:extLst>
          </p:cNvPr>
          <p:cNvSpPr/>
          <p:nvPr/>
        </p:nvSpPr>
        <p:spPr>
          <a:xfrm>
            <a:off x="5975093" y="2823248"/>
            <a:ext cx="359394" cy="232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86000"/>
              </a:lnSpc>
              <a:spcBef>
                <a:spcPts val="375"/>
              </a:spcBef>
              <a:buClr>
                <a:srgbClr val="FF0000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sz="1050" dirty="0">
                <a:solidFill>
                  <a:srgbClr val="0000FF"/>
                </a:solidFill>
                <a:latin typeface="Calibri"/>
                <a:cs typeface="Arial" pitchFamily="34" charset="0"/>
              </a:rPr>
              <a:t>sky</a:t>
            </a:r>
          </a:p>
        </p:txBody>
      </p:sp>
      <p:sp>
        <p:nvSpPr>
          <p:cNvPr id="38" name="Text Box 77">
            <a:extLst>
              <a:ext uri="{FF2B5EF4-FFF2-40B4-BE49-F238E27FC236}">
                <a16:creationId xmlns:a16="http://schemas.microsoft.com/office/drawing/2014/main" id="{60E68F68-FABD-C6E4-0B71-F3A75D489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9839" y="3488677"/>
            <a:ext cx="394402" cy="23246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67500" tIns="35100" rIns="67500" bIns="35100">
            <a:spAutoFit/>
          </a:bodyPr>
          <a:lstStyle/>
          <a:p>
            <a:pPr defTabSz="342900">
              <a:spcBef>
                <a:spcPts val="375"/>
              </a:spcBef>
              <a:buClr>
                <a:srgbClr val="66FF33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sz="1050" dirty="0">
                <a:latin typeface="Calibri"/>
                <a:cs typeface="Arial" pitchFamily="34" charset="0"/>
              </a:rPr>
              <a:t>door</a:t>
            </a:r>
          </a:p>
        </p:txBody>
      </p:sp>
      <p:sp>
        <p:nvSpPr>
          <p:cNvPr id="39" name="Text Box 77">
            <a:extLst>
              <a:ext uri="{FF2B5EF4-FFF2-40B4-BE49-F238E27FC236}">
                <a16:creationId xmlns:a16="http://schemas.microsoft.com/office/drawing/2014/main" id="{B27EAC55-A444-41E9-DC9E-6FA6FDBFC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6646" y="3317227"/>
            <a:ext cx="570733" cy="23246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67500" tIns="35100" rIns="67500" bIns="35100">
            <a:spAutoFit/>
          </a:bodyPr>
          <a:lstStyle/>
          <a:p>
            <a:pPr defTabSz="342900">
              <a:spcBef>
                <a:spcPts val="375"/>
              </a:spcBef>
              <a:buClr>
                <a:srgbClr val="66FF33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sz="1050" dirty="0">
                <a:latin typeface="Calibri"/>
                <a:cs typeface="Arial" pitchFamily="34" charset="0"/>
              </a:rPr>
              <a:t>window</a:t>
            </a:r>
          </a:p>
        </p:txBody>
      </p:sp>
      <p:sp>
        <p:nvSpPr>
          <p:cNvPr id="40" name="Rectangle 69">
            <a:extLst>
              <a:ext uri="{FF2B5EF4-FFF2-40B4-BE49-F238E27FC236}">
                <a16:creationId xmlns:a16="http://schemas.microsoft.com/office/drawing/2014/main" id="{D88AF6E1-2A24-8F4A-D3D9-BE4464FB23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0003" y="3031477"/>
            <a:ext cx="573939" cy="23246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67500" tIns="35100" rIns="67500" bIns="35100">
            <a:spAutoFit/>
          </a:bodyPr>
          <a:lstStyle/>
          <a:p>
            <a:pPr defTabSz="342900">
              <a:spcBef>
                <a:spcPts val="375"/>
              </a:spcBef>
              <a:buClr>
                <a:srgbClr val="FF0000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sz="1050" dirty="0">
                <a:solidFill>
                  <a:srgbClr val="FF0000"/>
                </a:solidFill>
                <a:latin typeface="Calibri"/>
                <a:cs typeface="Arial" pitchFamily="34" charset="0"/>
              </a:rPr>
              <a:t>building</a:t>
            </a:r>
          </a:p>
        </p:txBody>
      </p:sp>
      <p:sp>
        <p:nvSpPr>
          <p:cNvPr id="41" name="Rectangle 69">
            <a:extLst>
              <a:ext uri="{FF2B5EF4-FFF2-40B4-BE49-F238E27FC236}">
                <a16:creationId xmlns:a16="http://schemas.microsoft.com/office/drawing/2014/main" id="{A1F873A0-C05C-FAE0-F9AF-90DB815A71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3272" y="2459977"/>
            <a:ext cx="365548" cy="23246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67500" tIns="35100" rIns="67500" bIns="35100">
            <a:spAutoFit/>
          </a:bodyPr>
          <a:lstStyle/>
          <a:p>
            <a:pPr defTabSz="342900">
              <a:spcBef>
                <a:spcPts val="375"/>
              </a:spcBef>
              <a:buClr>
                <a:srgbClr val="FF0000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sz="1050" dirty="0">
                <a:solidFill>
                  <a:prstClr val="white"/>
                </a:solidFill>
                <a:latin typeface="Calibri"/>
                <a:cs typeface="Arial" pitchFamily="34" charset="0"/>
              </a:rPr>
              <a:t>roof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00AE77C-5622-7ECE-63D6-A43C19B22EDD}"/>
              </a:ext>
            </a:extLst>
          </p:cNvPr>
          <p:cNvSpPr/>
          <p:nvPr/>
        </p:nvSpPr>
        <p:spPr>
          <a:xfrm>
            <a:off x="6372722" y="2766098"/>
            <a:ext cx="649537" cy="232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86000"/>
              </a:lnSpc>
              <a:spcBef>
                <a:spcPts val="375"/>
              </a:spcBef>
              <a:buClr>
                <a:srgbClr val="FF0000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sz="1050" dirty="0">
                <a:solidFill>
                  <a:srgbClr val="00FFFF"/>
                </a:solidFill>
                <a:latin typeface="Calibri"/>
                <a:cs typeface="Arial" pitchFamily="34" charset="0"/>
              </a:rPr>
              <a:t>chimney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CE62C9A-EBB1-C5B3-59A7-55CF70B4051B}"/>
              </a:ext>
            </a:extLst>
          </p:cNvPr>
          <p:cNvSpPr/>
          <p:nvPr/>
        </p:nvSpPr>
        <p:spPr>
          <a:xfrm>
            <a:off x="6931068" y="4088535"/>
            <a:ext cx="1539396" cy="331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86000"/>
              </a:lnSpc>
              <a:spcBef>
                <a:spcPts val="375"/>
              </a:spcBef>
              <a:buClr>
                <a:srgbClr val="FF0000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i="1" dirty="0">
                <a:solidFill>
                  <a:prstClr val="white"/>
                </a:solidFill>
                <a:latin typeface="Calibri"/>
                <a:cs typeface="Arial" pitchFamily="34" charset="0"/>
              </a:rPr>
              <a:t>Outdoor scene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84F0CFD-4C7F-4801-6559-70051A4BF45B}"/>
              </a:ext>
            </a:extLst>
          </p:cNvPr>
          <p:cNvSpPr/>
          <p:nvPr/>
        </p:nvSpPr>
        <p:spPr>
          <a:xfrm>
            <a:off x="6315572" y="4289333"/>
            <a:ext cx="537327" cy="331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86000"/>
              </a:lnSpc>
              <a:spcBef>
                <a:spcPts val="375"/>
              </a:spcBef>
              <a:buClr>
                <a:srgbClr val="FF0000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i="1" dirty="0">
                <a:solidFill>
                  <a:prstClr val="white"/>
                </a:solidFill>
                <a:latin typeface="Calibri"/>
                <a:cs typeface="Arial" pitchFamily="34" charset="0"/>
              </a:rPr>
              <a:t>City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61E6781-CC57-2774-703C-75562760025B}"/>
              </a:ext>
            </a:extLst>
          </p:cNvPr>
          <p:cNvSpPr/>
          <p:nvPr/>
        </p:nvSpPr>
        <p:spPr>
          <a:xfrm>
            <a:off x="7372396" y="4259985"/>
            <a:ext cx="1077218" cy="331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86000"/>
              </a:lnSpc>
              <a:spcBef>
                <a:spcPts val="375"/>
              </a:spcBef>
              <a:buClr>
                <a:srgbClr val="FF0000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i="1" dirty="0">
                <a:solidFill>
                  <a:prstClr val="white"/>
                </a:solidFill>
                <a:latin typeface="Calibri"/>
                <a:cs typeface="Arial" pitchFamily="34" charset="0"/>
              </a:rPr>
              <a:t>European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7D1955C-DD03-C140-0339-8AFE1CFBEDFD}"/>
              </a:ext>
            </a:extLst>
          </p:cNvPr>
          <p:cNvSpPr/>
          <p:nvPr/>
        </p:nvSpPr>
        <p:spPr>
          <a:xfrm>
            <a:off x="6696316" y="4460227"/>
            <a:ext cx="343364" cy="331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86000"/>
              </a:lnSpc>
              <a:spcBef>
                <a:spcPts val="375"/>
              </a:spcBef>
              <a:buClr>
                <a:srgbClr val="FF0000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i="1" dirty="0">
                <a:solidFill>
                  <a:prstClr val="white"/>
                </a:solidFill>
                <a:latin typeface="Calibri"/>
                <a:cs typeface="Arial" pitchFamily="34" charset="0"/>
              </a:rPr>
              <a:t>…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1B9A1E1-0F99-A8FC-0CDC-C0AF66060C8B}"/>
              </a:ext>
            </a:extLst>
          </p:cNvPr>
          <p:cNvGrpSpPr/>
          <p:nvPr/>
        </p:nvGrpSpPr>
        <p:grpSpPr>
          <a:xfrm>
            <a:off x="7632155" y="2401849"/>
            <a:ext cx="3150547" cy="2800252"/>
            <a:chOff x="4711808" y="1914310"/>
            <a:chExt cx="4200729" cy="3733668"/>
          </a:xfrm>
        </p:grpSpPr>
        <p:pic>
          <p:nvPicPr>
            <p:cNvPr id="48" name="Picture 3">
              <a:extLst>
                <a:ext uri="{FF2B5EF4-FFF2-40B4-BE49-F238E27FC236}">
                  <a16:creationId xmlns:a16="http://schemas.microsoft.com/office/drawing/2014/main" id="{21C2C5F3-5DE1-74FB-EBFD-996E9F4013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711808" y="1914310"/>
              <a:ext cx="4200729" cy="3059305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9" name="Text Box 20">
              <a:extLst>
                <a:ext uri="{FF2B5EF4-FFF2-40B4-BE49-F238E27FC236}">
                  <a16:creationId xmlns:a16="http://schemas.microsoft.com/office/drawing/2014/main" id="{047404AD-A567-26E0-89FF-C409820D80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1185" y="5122577"/>
              <a:ext cx="4038733" cy="52540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square" lIns="67500" tIns="35100" rIns="67500" bIns="35100">
              <a:spAutoFit/>
            </a:bodyPr>
            <a:lstStyle/>
            <a:p>
              <a:pPr defTabSz="342900">
                <a:spcBef>
                  <a:spcPts val="563"/>
                </a:spcBef>
                <a:buClr>
                  <a:srgbClr val="FFFFFF"/>
                </a:buClr>
                <a:buSzPct val="100000"/>
                <a:tabLst>
                  <a:tab pos="0" algn="l"/>
                  <a:tab pos="342900" algn="l"/>
                  <a:tab pos="685800" algn="l"/>
                  <a:tab pos="1028700" algn="l"/>
                  <a:tab pos="1371600" algn="l"/>
                  <a:tab pos="1714500" algn="l"/>
                  <a:tab pos="2057400" algn="l"/>
                  <a:tab pos="2400300" algn="l"/>
                  <a:tab pos="2743200" algn="l"/>
                  <a:tab pos="3086100" algn="l"/>
                  <a:tab pos="3429000" algn="l"/>
                  <a:tab pos="3771900" algn="l"/>
                  <a:tab pos="4114800" algn="l"/>
                  <a:tab pos="4457700" algn="l"/>
                  <a:tab pos="4800600" algn="l"/>
                  <a:tab pos="5143500" algn="l"/>
                  <a:tab pos="5486400" algn="l"/>
                  <a:tab pos="5829300" algn="l"/>
                  <a:tab pos="6172200" algn="l"/>
                  <a:tab pos="6515100" algn="l"/>
                  <a:tab pos="6858000" algn="l"/>
                </a:tabLst>
              </a:pPr>
              <a:r>
                <a:rPr lang="en-GB" sz="2100" dirty="0">
                  <a:solidFill>
                    <a:prstClr val="black"/>
                  </a:solidFill>
                  <a:latin typeface="Calibri"/>
                  <a:cs typeface="Arial" pitchFamily="34" charset="0"/>
                </a:rPr>
                <a:t>Geometric information</a:t>
              </a:r>
            </a:p>
          </p:txBody>
        </p:sp>
      </p:grpSp>
      <p:sp>
        <p:nvSpPr>
          <p:cNvPr id="50" name="Text Box 68">
            <a:extLst>
              <a:ext uri="{FF2B5EF4-FFF2-40B4-BE49-F238E27FC236}">
                <a16:creationId xmlns:a16="http://schemas.microsoft.com/office/drawing/2014/main" id="{066BC362-351D-0205-D7E0-E7A8E992B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2744" y="5131587"/>
            <a:ext cx="4596927" cy="39405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67500" tIns="35100" rIns="67500" bIns="35100">
            <a:spAutoFit/>
          </a:bodyPr>
          <a:lstStyle/>
          <a:p>
            <a:pPr defTabSz="342900">
              <a:spcBef>
                <a:spcPts val="563"/>
              </a:spcBef>
              <a:buClr>
                <a:srgbClr val="FFFFFF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sz="2100" dirty="0">
                <a:solidFill>
                  <a:prstClr val="black"/>
                </a:solidFill>
                <a:latin typeface="Calibri"/>
                <a:cs typeface="Arial" pitchFamily="34" charset="0"/>
              </a:rPr>
              <a:t>Semantic (?) information – </a:t>
            </a:r>
            <a:r>
              <a:rPr lang="en-GB" sz="2100" i="1" dirty="0">
                <a:solidFill>
                  <a:prstClr val="black"/>
                </a:solidFill>
                <a:latin typeface="Calibri"/>
                <a:cs typeface="Arial" pitchFamily="34" charset="0"/>
              </a:rPr>
              <a:t>affordances</a:t>
            </a:r>
          </a:p>
        </p:txBody>
      </p:sp>
      <p:sp>
        <p:nvSpPr>
          <p:cNvPr id="52" name="Text Box 76">
            <a:extLst>
              <a:ext uri="{FF2B5EF4-FFF2-40B4-BE49-F238E27FC236}">
                <a16:creationId xmlns:a16="http://schemas.microsoft.com/office/drawing/2014/main" id="{26B29D46-6508-79A6-CB13-3E8990AAF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2912" y="4052217"/>
            <a:ext cx="644471" cy="23246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67500" tIns="35100" rIns="67500" bIns="35100">
            <a:spAutoFit/>
          </a:bodyPr>
          <a:lstStyle/>
          <a:p>
            <a:pPr defTabSz="342900">
              <a:spcBef>
                <a:spcPts val="375"/>
              </a:spcBef>
              <a:buClr>
                <a:srgbClr val="00FFFF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sz="1050" dirty="0">
                <a:latin typeface="Calibri"/>
                <a:cs typeface="Arial" pitchFamily="34" charset="0"/>
              </a:rPr>
              <a:t>Walkable</a:t>
            </a:r>
          </a:p>
        </p:txBody>
      </p:sp>
      <p:sp>
        <p:nvSpPr>
          <p:cNvPr id="53" name="Text Box 77">
            <a:extLst>
              <a:ext uri="{FF2B5EF4-FFF2-40B4-BE49-F238E27FC236}">
                <a16:creationId xmlns:a16="http://schemas.microsoft.com/office/drawing/2014/main" id="{79A6D455-07A4-085E-0C38-ACC9B39F3B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8149" y="3826612"/>
            <a:ext cx="957054" cy="39405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67500" tIns="35100" rIns="67500" bIns="35100">
            <a:spAutoFit/>
          </a:bodyPr>
          <a:lstStyle/>
          <a:p>
            <a:pPr defTabSz="342900">
              <a:spcBef>
                <a:spcPts val="375"/>
              </a:spcBef>
              <a:buClr>
                <a:srgbClr val="66FF33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sz="1050" dirty="0">
                <a:solidFill>
                  <a:srgbClr val="66FF33"/>
                </a:solidFill>
                <a:latin typeface="Calibri"/>
                <a:cs typeface="Arial" pitchFamily="34" charset="0"/>
              </a:rPr>
              <a:t>Can be used to deposit trash</a:t>
            </a:r>
          </a:p>
        </p:txBody>
      </p:sp>
      <p:sp>
        <p:nvSpPr>
          <p:cNvPr id="54" name="Text Box 78">
            <a:extLst>
              <a:ext uri="{FF2B5EF4-FFF2-40B4-BE49-F238E27FC236}">
                <a16:creationId xmlns:a16="http://schemas.microsoft.com/office/drawing/2014/main" id="{78AEC803-A107-A976-1355-37F8E1502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1803" y="3838677"/>
            <a:ext cx="679737" cy="23246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67500" tIns="35100" rIns="67500" bIns="35100">
            <a:spAutoFit/>
          </a:bodyPr>
          <a:lstStyle/>
          <a:p>
            <a:pPr defTabSz="342900">
              <a:spcBef>
                <a:spcPts val="375"/>
              </a:spcBef>
              <a:buClr>
                <a:srgbClr val="FF00FF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sz="1050" dirty="0">
                <a:solidFill>
                  <a:srgbClr val="FF00FF"/>
                </a:solidFill>
                <a:latin typeface="Calibri"/>
                <a:cs typeface="Arial" pitchFamily="34" charset="0"/>
              </a:rPr>
              <a:t>Can move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775B587-9999-FA45-D7C9-B74CDE91F6EA}"/>
              </a:ext>
            </a:extLst>
          </p:cNvPr>
          <p:cNvSpPr/>
          <p:nvPr/>
        </p:nvSpPr>
        <p:spPr>
          <a:xfrm>
            <a:off x="8491615" y="4280817"/>
            <a:ext cx="1566455" cy="422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86000"/>
              </a:lnSpc>
              <a:spcBef>
                <a:spcPts val="375"/>
              </a:spcBef>
              <a:buClr>
                <a:srgbClr val="FF0000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sz="1050" dirty="0">
                <a:solidFill>
                  <a:prstClr val="white"/>
                </a:solidFill>
                <a:latin typeface="Calibri"/>
                <a:cs typeface="Arial" pitchFamily="34" charset="0"/>
              </a:rPr>
              <a:t>Horizontal surface, rough</a:t>
            </a:r>
          </a:p>
          <a:p>
            <a:pPr defTabSz="342900">
              <a:lnSpc>
                <a:spcPct val="86000"/>
              </a:lnSpc>
              <a:spcBef>
                <a:spcPts val="375"/>
              </a:spcBef>
              <a:buClr>
                <a:srgbClr val="FF0000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sz="1050" dirty="0">
                <a:solidFill>
                  <a:prstClr val="white"/>
                </a:solidFill>
                <a:latin typeface="Calibri"/>
                <a:cs typeface="Arial" pitchFamily="34" charset="0"/>
              </a:rPr>
              <a:t>Walkable, drivable</a:t>
            </a:r>
          </a:p>
        </p:txBody>
      </p:sp>
      <p:sp>
        <p:nvSpPr>
          <p:cNvPr id="57" name="Text Box 77">
            <a:extLst>
              <a:ext uri="{FF2B5EF4-FFF2-40B4-BE49-F238E27FC236}">
                <a16:creationId xmlns:a16="http://schemas.microsoft.com/office/drawing/2014/main" id="{6A3C0D17-63C9-0E50-3FF7-45F8DD070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6336" y="3492203"/>
            <a:ext cx="721415" cy="39405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67500" tIns="35100" rIns="67500" bIns="35100">
            <a:spAutoFit/>
          </a:bodyPr>
          <a:lstStyle/>
          <a:p>
            <a:pPr defTabSz="342900">
              <a:spcBef>
                <a:spcPts val="375"/>
              </a:spcBef>
              <a:buClr>
                <a:srgbClr val="66FF33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sz="1050" dirty="0">
                <a:latin typeface="Calibri"/>
                <a:cs typeface="Arial" pitchFamily="34" charset="0"/>
              </a:rPr>
              <a:t>Can open, </a:t>
            </a:r>
            <a:br>
              <a:rPr lang="en-GB" sz="1050" dirty="0">
                <a:latin typeface="Calibri"/>
                <a:cs typeface="Arial" pitchFamily="34" charset="0"/>
              </a:rPr>
            </a:br>
            <a:r>
              <a:rPr lang="en-GB" sz="1050" dirty="0">
                <a:latin typeface="Calibri"/>
                <a:cs typeface="Arial" pitchFamily="34" charset="0"/>
              </a:rPr>
              <a:t>be opened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AAEE9044-190D-D5AE-85F3-05EC484D73C4}"/>
              </a:ext>
            </a:extLst>
          </p:cNvPr>
          <p:cNvSpPr/>
          <p:nvPr/>
        </p:nvSpPr>
        <p:spPr>
          <a:xfrm>
            <a:off x="7632155" y="2998337"/>
            <a:ext cx="637231" cy="371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86000"/>
              </a:lnSpc>
              <a:spcBef>
                <a:spcPts val="375"/>
              </a:spcBef>
              <a:buClr>
                <a:srgbClr val="FF0000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sz="1050" dirty="0">
                <a:solidFill>
                  <a:prstClr val="white"/>
                </a:solidFill>
                <a:latin typeface="Calibri"/>
                <a:cs typeface="Arial" pitchFamily="34" charset="0"/>
              </a:rPr>
              <a:t>Vertical surface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CED738ED-0179-9B79-7FE2-5D57D1F252E7}"/>
              </a:ext>
            </a:extLst>
          </p:cNvPr>
          <p:cNvSpPr/>
          <p:nvPr/>
        </p:nvSpPr>
        <p:spPr>
          <a:xfrm>
            <a:off x="9522593" y="3125566"/>
            <a:ext cx="637231" cy="371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86000"/>
              </a:lnSpc>
              <a:spcBef>
                <a:spcPts val="375"/>
              </a:spcBef>
              <a:buClr>
                <a:srgbClr val="FF0000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sz="1050" dirty="0">
                <a:solidFill>
                  <a:prstClr val="white"/>
                </a:solidFill>
                <a:latin typeface="Calibri"/>
                <a:cs typeface="Arial" pitchFamily="34" charset="0"/>
              </a:rPr>
              <a:t>Vertical surface</a:t>
            </a:r>
          </a:p>
        </p:txBody>
      </p:sp>
      <p:sp>
        <p:nvSpPr>
          <p:cNvPr id="64" name="Text Box 68">
            <a:extLst>
              <a:ext uri="{FF2B5EF4-FFF2-40B4-BE49-F238E27FC236}">
                <a16:creationId xmlns:a16="http://schemas.microsoft.com/office/drawing/2014/main" id="{A954D09F-F9B6-5DD2-8C97-C741603AC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0034" y="5582805"/>
            <a:ext cx="3314700" cy="39405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67500" tIns="35100" rIns="67500" bIns="35100">
            <a:spAutoFit/>
          </a:bodyPr>
          <a:lstStyle/>
          <a:p>
            <a:pPr defTabSz="342900">
              <a:spcBef>
                <a:spcPts val="563"/>
              </a:spcBef>
              <a:buClr>
                <a:srgbClr val="FFFFFF"/>
              </a:buClr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GB" sz="2100" i="1" dirty="0">
                <a:solidFill>
                  <a:prstClr val="black"/>
                </a:solidFill>
                <a:latin typeface="Calibri"/>
                <a:cs typeface="Arial" pitchFamily="34" charset="0"/>
              </a:rPr>
              <a:t>Vision for action</a:t>
            </a:r>
          </a:p>
        </p:txBody>
      </p:sp>
      <p:sp>
        <p:nvSpPr>
          <p:cNvPr id="65" name="Freeform 64">
            <a:extLst>
              <a:ext uri="{FF2B5EF4-FFF2-40B4-BE49-F238E27FC236}">
                <a16:creationId xmlns:a16="http://schemas.microsoft.com/office/drawing/2014/main" id="{39C74B93-1E66-BB47-A55F-3B1195582B21}"/>
              </a:ext>
            </a:extLst>
          </p:cNvPr>
          <p:cNvSpPr/>
          <p:nvPr/>
        </p:nvSpPr>
        <p:spPr bwMode="auto">
          <a:xfrm>
            <a:off x="8909298" y="3713579"/>
            <a:ext cx="531809" cy="784525"/>
          </a:xfrm>
          <a:custGeom>
            <a:avLst/>
            <a:gdLst>
              <a:gd name="connsiteX0" fmla="*/ 539261 w 539261"/>
              <a:gd name="connsiteY0" fmla="*/ 1019908 h 1019908"/>
              <a:gd name="connsiteX1" fmla="*/ 199292 w 539261"/>
              <a:gd name="connsiteY1" fmla="*/ 480646 h 1019908"/>
              <a:gd name="connsiteX2" fmla="*/ 351692 w 539261"/>
              <a:gd name="connsiteY2" fmla="*/ 187569 h 1019908"/>
              <a:gd name="connsiteX3" fmla="*/ 0 w 539261"/>
              <a:gd name="connsiteY3" fmla="*/ 0 h 1019908"/>
              <a:gd name="connsiteX0" fmla="*/ 539261 w 539261"/>
              <a:gd name="connsiteY0" fmla="*/ 1019908 h 1019908"/>
              <a:gd name="connsiteX1" fmla="*/ 251544 w 539261"/>
              <a:gd name="connsiteY1" fmla="*/ 741903 h 1019908"/>
              <a:gd name="connsiteX2" fmla="*/ 351692 w 539261"/>
              <a:gd name="connsiteY2" fmla="*/ 187569 h 1019908"/>
              <a:gd name="connsiteX3" fmla="*/ 0 w 539261"/>
              <a:gd name="connsiteY3" fmla="*/ 0 h 1019908"/>
              <a:gd name="connsiteX0" fmla="*/ 539261 w 539261"/>
              <a:gd name="connsiteY0" fmla="*/ 1019908 h 1019908"/>
              <a:gd name="connsiteX1" fmla="*/ 251544 w 539261"/>
              <a:gd name="connsiteY1" fmla="*/ 741903 h 1019908"/>
              <a:gd name="connsiteX2" fmla="*/ 286378 w 539261"/>
              <a:gd name="connsiteY2" fmla="*/ 396574 h 1019908"/>
              <a:gd name="connsiteX3" fmla="*/ 0 w 539261"/>
              <a:gd name="connsiteY3" fmla="*/ 0 h 1019908"/>
              <a:gd name="connsiteX0" fmla="*/ 539261 w 539261"/>
              <a:gd name="connsiteY0" fmla="*/ 1019908 h 1019908"/>
              <a:gd name="connsiteX1" fmla="*/ 329921 w 539261"/>
              <a:gd name="connsiteY1" fmla="*/ 768029 h 1019908"/>
              <a:gd name="connsiteX2" fmla="*/ 286378 w 539261"/>
              <a:gd name="connsiteY2" fmla="*/ 396574 h 1019908"/>
              <a:gd name="connsiteX3" fmla="*/ 0 w 539261"/>
              <a:gd name="connsiteY3" fmla="*/ 0 h 1019908"/>
              <a:gd name="connsiteX0" fmla="*/ 709078 w 709078"/>
              <a:gd name="connsiteY0" fmla="*/ 1046033 h 1046033"/>
              <a:gd name="connsiteX1" fmla="*/ 329921 w 709078"/>
              <a:gd name="connsiteY1" fmla="*/ 768029 h 1046033"/>
              <a:gd name="connsiteX2" fmla="*/ 286378 w 709078"/>
              <a:gd name="connsiteY2" fmla="*/ 396574 h 1046033"/>
              <a:gd name="connsiteX3" fmla="*/ 0 w 709078"/>
              <a:gd name="connsiteY3" fmla="*/ 0 h 1046033"/>
              <a:gd name="connsiteX0" fmla="*/ 709078 w 709078"/>
              <a:gd name="connsiteY0" fmla="*/ 1046033 h 1046033"/>
              <a:gd name="connsiteX1" fmla="*/ 434424 w 709078"/>
              <a:gd name="connsiteY1" fmla="*/ 833344 h 1046033"/>
              <a:gd name="connsiteX2" fmla="*/ 286378 w 709078"/>
              <a:gd name="connsiteY2" fmla="*/ 396574 h 1046033"/>
              <a:gd name="connsiteX3" fmla="*/ 0 w 709078"/>
              <a:gd name="connsiteY3" fmla="*/ 0 h 1046033"/>
              <a:gd name="connsiteX0" fmla="*/ 709078 w 709078"/>
              <a:gd name="connsiteY0" fmla="*/ 1046033 h 1046033"/>
              <a:gd name="connsiteX1" fmla="*/ 434424 w 709078"/>
              <a:gd name="connsiteY1" fmla="*/ 833344 h 1046033"/>
              <a:gd name="connsiteX2" fmla="*/ 403944 w 709078"/>
              <a:gd name="connsiteY2" fmla="*/ 135317 h 1046033"/>
              <a:gd name="connsiteX3" fmla="*/ 0 w 709078"/>
              <a:gd name="connsiteY3" fmla="*/ 0 h 1046033"/>
              <a:gd name="connsiteX0" fmla="*/ 709078 w 709078"/>
              <a:gd name="connsiteY0" fmla="*/ 1046033 h 1046033"/>
              <a:gd name="connsiteX1" fmla="*/ 538926 w 709078"/>
              <a:gd name="connsiteY1" fmla="*/ 833344 h 1046033"/>
              <a:gd name="connsiteX2" fmla="*/ 403944 w 709078"/>
              <a:gd name="connsiteY2" fmla="*/ 135317 h 1046033"/>
              <a:gd name="connsiteX3" fmla="*/ 0 w 709078"/>
              <a:gd name="connsiteY3" fmla="*/ 0 h 1046033"/>
              <a:gd name="connsiteX0" fmla="*/ 709078 w 709078"/>
              <a:gd name="connsiteY0" fmla="*/ 1046033 h 1046033"/>
              <a:gd name="connsiteX1" fmla="*/ 538926 w 709078"/>
              <a:gd name="connsiteY1" fmla="*/ 833344 h 1046033"/>
              <a:gd name="connsiteX2" fmla="*/ 469258 w 709078"/>
              <a:gd name="connsiteY2" fmla="*/ 148380 h 1046033"/>
              <a:gd name="connsiteX3" fmla="*/ 0 w 709078"/>
              <a:gd name="connsiteY3" fmla="*/ 0 h 1046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078" h="1046033">
                <a:moveTo>
                  <a:pt x="709078" y="1046033"/>
                </a:moveTo>
                <a:cubicBezTo>
                  <a:pt x="554724" y="845763"/>
                  <a:pt x="578896" y="982953"/>
                  <a:pt x="538926" y="833344"/>
                </a:cubicBezTo>
                <a:cubicBezTo>
                  <a:pt x="498956" y="683735"/>
                  <a:pt x="559079" y="287271"/>
                  <a:pt x="469258" y="148380"/>
                </a:cubicBezTo>
                <a:cubicBezTo>
                  <a:pt x="379437" y="9489"/>
                  <a:pt x="159238" y="53730"/>
                  <a:pt x="0" y="0"/>
                </a:cubicBezTo>
              </a:path>
            </a:pathLst>
          </a:custGeom>
          <a:noFill/>
          <a:ln w="127000" cap="flat" cmpd="sng" algn="ctr">
            <a:solidFill>
              <a:srgbClr val="FFFF00"/>
            </a:solidFill>
            <a:prstDash val="solid"/>
            <a:round/>
            <a:headEnd type="none" w="med" len="med"/>
            <a:tailEnd type="stealth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defTabSz="685800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22097564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73BFD6-B4BF-1140-B551-EBE7D6446E71}"/>
              </a:ext>
            </a:extLst>
          </p:cNvPr>
          <p:cNvSpPr txBox="1"/>
          <p:nvPr/>
        </p:nvSpPr>
        <p:spPr>
          <a:xfrm>
            <a:off x="3814353" y="1332035"/>
            <a:ext cx="1847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9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6D8290-1DBE-BA4C-98B3-F2E8441FC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Trad. View: 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		Images are fundamentally ambiguous! </a:t>
            </a:r>
            <a:endParaRPr lang="en-US" dirty="0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75684676-EC26-6344-A9EB-ED98F391B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31340"/>
            <a:ext cx="4047544" cy="247899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385977A6-AA52-A246-97F3-73C69BC96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73515" y="1562867"/>
            <a:ext cx="3718485" cy="247899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72388D1-42CE-8446-84F5-983FE862B9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5647" y="4073380"/>
            <a:ext cx="5277077" cy="277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700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896</TotalTime>
  <Words>787</Words>
  <Application>Microsoft Macintosh PowerPoint</Application>
  <PresentationFormat>Widescreen</PresentationFormat>
  <Paragraphs>199</Paragraphs>
  <Slides>29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Aptos</vt:lpstr>
      <vt:lpstr>Aptos Display</vt:lpstr>
      <vt:lpstr>Arial</vt:lpstr>
      <vt:lpstr>Calibri</vt:lpstr>
      <vt:lpstr>Gill Sans</vt:lpstr>
      <vt:lpstr>Times New Roman</vt:lpstr>
      <vt:lpstr>Office Theme</vt:lpstr>
      <vt:lpstr>An Introduction to Computer Vision (yeah, right!)</vt:lpstr>
      <vt:lpstr>Caveats</vt:lpstr>
      <vt:lpstr>Structure</vt:lpstr>
      <vt:lpstr>PowerPoint Presentation</vt:lpstr>
      <vt:lpstr>PowerPoint Presentation</vt:lpstr>
      <vt:lpstr>PowerPoint Presentation</vt:lpstr>
      <vt:lpstr>PowerPoint Presentation</vt:lpstr>
      <vt:lpstr>What you can extract from an image</vt:lpstr>
      <vt:lpstr>Trad. View:     Images are fundamentally ambiguous! </vt:lpstr>
      <vt:lpstr>…still, vision is hard even for humans</vt:lpstr>
      <vt:lpstr>…still, vision is hard even for humans</vt:lpstr>
      <vt:lpstr>The cornerstones</vt:lpstr>
      <vt:lpstr>What we are good at</vt:lpstr>
      <vt:lpstr>Classification</vt:lpstr>
      <vt:lpstr>Detection</vt:lpstr>
      <vt:lpstr>Detection and localization in 2D</vt:lpstr>
      <vt:lpstr>Depth predictors work really well</vt:lpstr>
      <vt:lpstr>What we are good at</vt:lpstr>
      <vt:lpstr>What we are good at</vt:lpstr>
      <vt:lpstr>Tracking Anything Results</vt:lpstr>
      <vt:lpstr>Tracking Anything Results</vt:lpstr>
      <vt:lpstr>Tracking Anything Results</vt:lpstr>
      <vt:lpstr>What we are good at</vt:lpstr>
      <vt:lpstr>Evaluation strategies - I</vt:lpstr>
      <vt:lpstr>What we are good at</vt:lpstr>
      <vt:lpstr>Visual odometry</vt:lpstr>
      <vt:lpstr>PowerPoint Presentation</vt:lpstr>
      <vt:lpstr>PowerPoint Presentation</vt:lpstr>
      <vt:lpstr>New technologies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Forsyth, David Alexander</dc:creator>
  <cp:lastModifiedBy>Forsyth, David Alexander</cp:lastModifiedBy>
  <cp:revision>18</cp:revision>
  <dcterms:created xsi:type="dcterms:W3CDTF">2026-07-06T20:33:53Z</dcterms:created>
  <dcterms:modified xsi:type="dcterms:W3CDTF">2026-07-14T22:28:42Z</dcterms:modified>
</cp:coreProperties>
</file>