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7"/>
  </p:notesMasterIdLst>
  <p:sldIdLst>
    <p:sldId id="257" r:id="rId2"/>
    <p:sldId id="258" r:id="rId3"/>
    <p:sldId id="1373" r:id="rId4"/>
    <p:sldId id="261" r:id="rId5"/>
    <p:sldId id="1374" r:id="rId6"/>
    <p:sldId id="1375" r:id="rId7"/>
    <p:sldId id="1371" r:id="rId8"/>
    <p:sldId id="1372" r:id="rId9"/>
    <p:sldId id="905" r:id="rId10"/>
    <p:sldId id="492" r:id="rId11"/>
    <p:sldId id="909" r:id="rId12"/>
    <p:sldId id="2963" r:id="rId13"/>
    <p:sldId id="2964" r:id="rId14"/>
    <p:sldId id="441" r:id="rId15"/>
    <p:sldId id="920" r:id="rId16"/>
    <p:sldId id="921" r:id="rId17"/>
    <p:sldId id="2965" r:id="rId18"/>
    <p:sldId id="269" r:id="rId19"/>
    <p:sldId id="2955" r:id="rId20"/>
    <p:sldId id="2956" r:id="rId21"/>
    <p:sldId id="259" r:id="rId22"/>
    <p:sldId id="260" r:id="rId23"/>
    <p:sldId id="2957" r:id="rId24"/>
    <p:sldId id="262" r:id="rId25"/>
    <p:sldId id="263" r:id="rId26"/>
    <p:sldId id="264" r:id="rId27"/>
    <p:sldId id="265" r:id="rId28"/>
    <p:sldId id="266" r:id="rId29"/>
    <p:sldId id="267" r:id="rId30"/>
    <p:sldId id="270" r:id="rId31"/>
    <p:sldId id="268" r:id="rId32"/>
    <p:sldId id="272" r:id="rId33"/>
    <p:sldId id="271" r:id="rId34"/>
    <p:sldId id="273" r:id="rId35"/>
    <p:sldId id="2958" r:id="rId36"/>
    <p:sldId id="2962" r:id="rId37"/>
    <p:sldId id="2959" r:id="rId38"/>
    <p:sldId id="2960" r:id="rId39"/>
    <p:sldId id="2961" r:id="rId40"/>
    <p:sldId id="839" r:id="rId41"/>
    <p:sldId id="1370" r:id="rId42"/>
    <p:sldId id="870" r:id="rId43"/>
    <p:sldId id="871" r:id="rId44"/>
    <p:sldId id="858" r:id="rId45"/>
    <p:sldId id="2966" r:id="rId46"/>
    <p:sldId id="1177" r:id="rId47"/>
    <p:sldId id="1200" r:id="rId48"/>
    <p:sldId id="1199" r:id="rId49"/>
    <p:sldId id="1204" r:id="rId50"/>
    <p:sldId id="1182" r:id="rId51"/>
    <p:sldId id="1183" r:id="rId52"/>
    <p:sldId id="1184" r:id="rId53"/>
    <p:sldId id="1185" r:id="rId54"/>
    <p:sldId id="1202" r:id="rId55"/>
    <p:sldId id="1186" r:id="rId56"/>
    <p:sldId id="521" r:id="rId57"/>
    <p:sldId id="1198" r:id="rId58"/>
    <p:sldId id="343" r:id="rId59"/>
    <p:sldId id="328" r:id="rId60"/>
    <p:sldId id="371" r:id="rId61"/>
    <p:sldId id="2967" r:id="rId62"/>
    <p:sldId id="1278" r:id="rId63"/>
    <p:sldId id="1214" r:id="rId64"/>
    <p:sldId id="1219" r:id="rId65"/>
    <p:sldId id="1257" r:id="rId66"/>
    <p:sldId id="1232" r:id="rId67"/>
    <p:sldId id="1253" r:id="rId68"/>
    <p:sldId id="1270" r:id="rId69"/>
    <p:sldId id="1271" r:id="rId70"/>
    <p:sldId id="1272" r:id="rId71"/>
    <p:sldId id="1274" r:id="rId72"/>
    <p:sldId id="1273" r:id="rId73"/>
    <p:sldId id="1276" r:id="rId74"/>
    <p:sldId id="1275" r:id="rId75"/>
    <p:sldId id="1251" r:id="rId76"/>
    <p:sldId id="1252" r:id="rId77"/>
    <p:sldId id="1254" r:id="rId78"/>
    <p:sldId id="2968" r:id="rId79"/>
    <p:sldId id="2937" r:id="rId80"/>
    <p:sldId id="2794" r:id="rId81"/>
    <p:sldId id="2938" r:id="rId82"/>
    <p:sldId id="2795" r:id="rId83"/>
    <p:sldId id="2940" r:id="rId84"/>
    <p:sldId id="2941" r:id="rId85"/>
    <p:sldId id="2942" r:id="rId86"/>
    <p:sldId id="2943" r:id="rId87"/>
    <p:sldId id="2945" r:id="rId88"/>
    <p:sldId id="2946" r:id="rId89"/>
    <p:sldId id="2947" r:id="rId90"/>
    <p:sldId id="2949" r:id="rId91"/>
    <p:sldId id="2950" r:id="rId92"/>
    <p:sldId id="2951" r:id="rId93"/>
    <p:sldId id="2952" r:id="rId94"/>
    <p:sldId id="2953" r:id="rId95"/>
    <p:sldId id="2954" r:id="rId96"/>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F6AA651-B902-7641-ACEC-D1B957495F2B}">
          <p14:sldIdLst>
            <p14:sldId id="257"/>
            <p14:sldId id="258"/>
          </p14:sldIdLst>
        </p14:section>
        <p14:section name="Calibration" id="{862199CA-5414-D545-AFF0-31DA2394B3F3}">
          <p14:sldIdLst>
            <p14:sldId id="1373"/>
            <p14:sldId id="261"/>
          </p14:sldIdLst>
        </p14:section>
        <p14:section name="Triangulation" id="{AC41B18A-D775-924D-AE36-D3DC166071DF}">
          <p14:sldIdLst>
            <p14:sldId id="1374"/>
            <p14:sldId id="1375"/>
          </p14:sldIdLst>
        </p14:section>
        <p14:section name="Stereo" id="{10DDF531-A4CF-8841-BB9B-484EA055BC72}">
          <p14:sldIdLst>
            <p14:sldId id="1371"/>
            <p14:sldId id="1372"/>
            <p14:sldId id="905"/>
            <p14:sldId id="492"/>
            <p14:sldId id="909"/>
            <p14:sldId id="2963"/>
            <p14:sldId id="2964"/>
            <p14:sldId id="441"/>
            <p14:sldId id="920"/>
            <p14:sldId id="921"/>
            <p14:sldId id="2965"/>
          </p14:sldIdLst>
        </p14:section>
        <p14:section name="Optic Flow" id="{5B7F2BA2-46B1-F544-A15B-1BE9BA62D4F6}">
          <p14:sldIdLst>
            <p14:sldId id="269"/>
            <p14:sldId id="2955"/>
            <p14:sldId id="2956"/>
            <p14:sldId id="259"/>
            <p14:sldId id="260"/>
            <p14:sldId id="2957"/>
            <p14:sldId id="262"/>
            <p14:sldId id="263"/>
            <p14:sldId id="264"/>
            <p14:sldId id="265"/>
            <p14:sldId id="266"/>
            <p14:sldId id="267"/>
            <p14:sldId id="270"/>
            <p14:sldId id="268"/>
            <p14:sldId id="272"/>
            <p14:sldId id="271"/>
            <p14:sldId id="273"/>
          </p14:sldIdLst>
        </p14:section>
        <p14:section name="Learned Flow and Stereo Estimates" id="{CA2CCA11-1F3C-B44C-BA23-9560A6BBDC23}">
          <p14:sldIdLst>
            <p14:sldId id="2958"/>
            <p14:sldId id="2962"/>
            <p14:sldId id="2959"/>
            <p14:sldId id="2960"/>
            <p14:sldId id="2961"/>
          </p14:sldIdLst>
        </p14:section>
        <p14:section name="Fundamental matrix estimation" id="{73AB27B2-8A8B-7542-9F18-1ABA325D7D63}">
          <p14:sldIdLst>
            <p14:sldId id="839"/>
            <p14:sldId id="1370"/>
            <p14:sldId id="870"/>
            <p14:sldId id="871"/>
          </p14:sldIdLst>
        </p14:section>
        <p14:section name="Odometry" id="{1D0EFE03-2798-E84A-A347-65B9FAC93DE1}">
          <p14:sldIdLst>
            <p14:sldId id="858"/>
            <p14:sldId id="2966"/>
          </p14:sldIdLst>
        </p14:section>
        <p14:section name="Structure from motion" id="{6F674099-C887-FD4F-BCB6-9EB23518A19D}">
          <p14:sldIdLst>
            <p14:sldId id="1177"/>
            <p14:sldId id="1200"/>
            <p14:sldId id="1199"/>
            <p14:sldId id="1204"/>
            <p14:sldId id="1182"/>
            <p14:sldId id="1183"/>
            <p14:sldId id="1184"/>
            <p14:sldId id="1185"/>
            <p14:sldId id="1202"/>
            <p14:sldId id="1186"/>
            <p14:sldId id="521"/>
            <p14:sldId id="1198"/>
          </p14:sldIdLst>
        </p14:section>
        <p14:section name="SLAM" id="{622C16C1-16CB-9943-9CBA-2FA7EF7986C0}">
          <p14:sldIdLst>
            <p14:sldId id="343"/>
            <p14:sldId id="328"/>
            <p14:sldId id="371"/>
          </p14:sldIdLst>
        </p14:section>
        <p14:section name="MultiViewStereo" id="{E5DBB660-DFDE-5145-B1F2-CFB8266678B3}">
          <p14:sldIdLst>
            <p14:sldId id="2967"/>
            <p14:sldId id="1278"/>
            <p14:sldId id="1214"/>
            <p14:sldId id="1219"/>
            <p14:sldId id="1257"/>
            <p14:sldId id="1232"/>
            <p14:sldId id="1253"/>
            <p14:sldId id="1270"/>
            <p14:sldId id="1271"/>
            <p14:sldId id="1272"/>
            <p14:sldId id="1274"/>
            <p14:sldId id="1273"/>
            <p14:sldId id="1276"/>
            <p14:sldId id="1275"/>
            <p14:sldId id="1251"/>
            <p14:sldId id="1252"/>
            <p14:sldId id="1254"/>
          </p14:sldIdLst>
        </p14:section>
        <p14:section name="Tracking" id="{E8609921-93D5-FC4B-9A3B-CE376DA0FA7A}">
          <p14:sldIdLst>
            <p14:sldId id="2968"/>
            <p14:sldId id="2937"/>
            <p14:sldId id="2794"/>
            <p14:sldId id="2938"/>
            <p14:sldId id="2795"/>
            <p14:sldId id="2940"/>
            <p14:sldId id="2941"/>
            <p14:sldId id="2942"/>
            <p14:sldId id="2943"/>
            <p14:sldId id="2945"/>
            <p14:sldId id="2946"/>
            <p14:sldId id="2947"/>
            <p14:sldId id="2949"/>
            <p14:sldId id="2950"/>
            <p14:sldId id="2951"/>
            <p14:sldId id="2952"/>
            <p14:sldId id="2953"/>
            <p14:sldId id="295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5342"/>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1270FA4B-15E6-CF40-90FB-0FD61D3136BE}" type="datetimeFigureOut">
              <a:rPr lang="en-US" smtClean="0"/>
              <a:t>7/14/26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8477DD1-45E4-2843-A21B-AC936F4DC0B8}" type="slidenum">
              <a:rPr lang="en-US" smtClean="0"/>
              <a:t>‹#›</a:t>
            </a:fld>
            <a:endParaRPr lang="en-US"/>
          </a:p>
        </p:txBody>
      </p:sp>
    </p:spTree>
    <p:extLst>
      <p:ext uri="{BB962C8B-B14F-4D97-AF65-F5344CB8AC3E}">
        <p14:creationId xmlns:p14="http://schemas.microsoft.com/office/powerpoint/2010/main" val="2201712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031"/>
          <p:cNvSpPr>
            <a:spLocks noGrp="1" noChangeArrowheads="1"/>
          </p:cNvSpPr>
          <p:nvPr>
            <p:ph type="sldNum" sz="quarter" idx="5"/>
          </p:nvPr>
        </p:nvSpPr>
        <p:spPr>
          <a:noFill/>
        </p:spPr>
        <p:txBody>
          <a:bodyPr/>
          <a:lstStyle/>
          <a:p>
            <a:fld id="{B170D281-6219-44EA-BF3D-2FDFA796B06E}" type="slidenum">
              <a:rPr lang="en-US" smtClean="0"/>
              <a:pPr/>
              <a:t>9</a:t>
            </a:fld>
            <a:endParaRPr lang="en-US"/>
          </a:p>
        </p:txBody>
      </p:sp>
      <p:sp>
        <p:nvSpPr>
          <p:cNvPr id="60419" name="Rectangle 2"/>
          <p:cNvSpPr>
            <a:spLocks noGrp="1" noRot="1" noChangeAspect="1" noChangeArrowheads="1" noTextEdit="1"/>
          </p:cNvSpPr>
          <p:nvPr>
            <p:ph type="sldImg"/>
          </p:nvPr>
        </p:nvSpPr>
        <p:spPr>
          <a:xfrm>
            <a:off x="2478088" y="541338"/>
            <a:ext cx="4800600" cy="2700337"/>
          </a:xfrm>
          <a:ln w="12700" cap="flat">
            <a:solidFill>
              <a:schemeClr val="tx1"/>
            </a:solidFill>
          </a:ln>
        </p:spPr>
      </p:sp>
      <p:sp>
        <p:nvSpPr>
          <p:cNvPr id="60420" name="Rectangle 3"/>
          <p:cNvSpPr>
            <a:spLocks noGrp="1" noChangeArrowheads="1"/>
          </p:cNvSpPr>
          <p:nvPr>
            <p:ph type="body" idx="1"/>
          </p:nvPr>
        </p:nvSpPr>
        <p:spPr>
          <a:xfrm>
            <a:off x="1299634" y="3420667"/>
            <a:ext cx="7154333" cy="3239690"/>
          </a:xfrm>
          <a:noFill/>
          <a:ln/>
        </p:spPr>
        <p:txBody>
          <a:bodyPr lIns="108242" tIns="54121" rIns="108242" bIns="54121"/>
          <a:lstStyle/>
          <a:p>
            <a:endParaRPr lang="en-US"/>
          </a:p>
        </p:txBody>
      </p:sp>
    </p:spTree>
    <p:extLst>
      <p:ext uri="{BB962C8B-B14F-4D97-AF65-F5344CB8AC3E}">
        <p14:creationId xmlns:p14="http://schemas.microsoft.com/office/powerpoint/2010/main" val="147038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31"/>
          <p:cNvSpPr>
            <a:spLocks noGrp="1" noChangeArrowheads="1"/>
          </p:cNvSpPr>
          <p:nvPr>
            <p:ph type="sldNum" sz="quarter" idx="5"/>
          </p:nvPr>
        </p:nvSpPr>
        <p:spPr>
          <a:noFill/>
        </p:spPr>
        <p:txBody>
          <a:bodyPr/>
          <a:lstStyle/>
          <a:p>
            <a:fld id="{B62065A7-DD1E-4D29-93F6-41557040461C}" type="slidenum">
              <a:rPr lang="en-US" smtClean="0"/>
              <a:pPr/>
              <a:t>10</a:t>
            </a:fld>
            <a:endParaRPr lang="en-US"/>
          </a:p>
        </p:txBody>
      </p:sp>
      <p:sp>
        <p:nvSpPr>
          <p:cNvPr id="61443" name="Rectangle 2"/>
          <p:cNvSpPr>
            <a:spLocks noGrp="1" noRot="1" noChangeAspect="1" noChangeArrowheads="1" noTextEdit="1"/>
          </p:cNvSpPr>
          <p:nvPr>
            <p:ph type="sldImg"/>
          </p:nvPr>
        </p:nvSpPr>
        <p:spPr>
          <a:xfrm>
            <a:off x="2466975" y="538163"/>
            <a:ext cx="4779963" cy="2689225"/>
          </a:xfrm>
          <a:ln/>
        </p:spPr>
      </p:sp>
      <p:sp>
        <p:nvSpPr>
          <p:cNvPr id="61444"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843671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1031"/>
          <p:cNvSpPr>
            <a:spLocks noGrp="1" noChangeArrowheads="1"/>
          </p:cNvSpPr>
          <p:nvPr>
            <p:ph type="sldNum" sz="quarter" idx="5"/>
          </p:nvPr>
        </p:nvSpPr>
        <p:spPr>
          <a:noFill/>
        </p:spPr>
        <p:txBody>
          <a:bodyPr/>
          <a:lstStyle/>
          <a:p>
            <a:fld id="{B62065A7-DD1E-4D29-93F6-41557040461C}" type="slidenum">
              <a:rPr lang="en-US" smtClean="0"/>
              <a:pPr/>
              <a:t>11</a:t>
            </a:fld>
            <a:endParaRPr lang="en-US"/>
          </a:p>
        </p:txBody>
      </p:sp>
      <p:sp>
        <p:nvSpPr>
          <p:cNvPr id="61443" name="Rectangle 2"/>
          <p:cNvSpPr>
            <a:spLocks noGrp="1" noRot="1" noChangeAspect="1" noChangeArrowheads="1" noTextEdit="1"/>
          </p:cNvSpPr>
          <p:nvPr>
            <p:ph type="sldImg"/>
          </p:nvPr>
        </p:nvSpPr>
        <p:spPr>
          <a:xfrm>
            <a:off x="2466975" y="538163"/>
            <a:ext cx="4779963" cy="2689225"/>
          </a:xfrm>
          <a:ln/>
        </p:spPr>
      </p:sp>
      <p:sp>
        <p:nvSpPr>
          <p:cNvPr id="61444"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3527715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031"/>
          <p:cNvSpPr>
            <a:spLocks noGrp="1" noChangeArrowheads="1"/>
          </p:cNvSpPr>
          <p:nvPr>
            <p:ph type="sldNum" sz="quarter" idx="5"/>
          </p:nvPr>
        </p:nvSpPr>
        <p:spPr>
          <a:noFill/>
        </p:spPr>
        <p:txBody>
          <a:bodyPr/>
          <a:lstStyle/>
          <a:p>
            <a:fld id="{91C201B7-0B86-4AD3-B2F2-6521A846EC53}" type="slidenum">
              <a:rPr lang="en-US" smtClean="0"/>
              <a:pPr/>
              <a:t>14</a:t>
            </a:fld>
            <a:endParaRPr lang="en-US"/>
          </a:p>
        </p:txBody>
      </p:sp>
      <p:sp>
        <p:nvSpPr>
          <p:cNvPr id="66563" name="Rectangle 2"/>
          <p:cNvSpPr>
            <a:spLocks noGrp="1" noRot="1" noChangeAspect="1" noChangeArrowheads="1" noTextEdit="1"/>
          </p:cNvSpPr>
          <p:nvPr>
            <p:ph type="sldImg"/>
          </p:nvPr>
        </p:nvSpPr>
        <p:spPr>
          <a:xfrm>
            <a:off x="2466975" y="538163"/>
            <a:ext cx="4779963" cy="2689225"/>
          </a:xfrm>
          <a:ln/>
        </p:spPr>
      </p:sp>
      <p:sp>
        <p:nvSpPr>
          <p:cNvPr id="66564" name="Rectangle 3"/>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55119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2C2D2A9-AA8B-704B-BA84-E7CAF2841608}" type="slidenum">
              <a:rPr lang="en-US" smtClean="0"/>
              <a:t>41</a:t>
            </a:fld>
            <a:endParaRPr lang="en-US"/>
          </a:p>
        </p:txBody>
      </p:sp>
    </p:spTree>
    <p:extLst>
      <p:ext uri="{BB962C8B-B14F-4D97-AF65-F5344CB8AC3E}">
        <p14:creationId xmlns:p14="http://schemas.microsoft.com/office/powerpoint/2010/main" val="1451243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CD8F4-CA22-AB18-7C3A-4876551F73BE}"/>
            </a:ext>
          </a:extLst>
        </p:cNvPr>
        <p:cNvGrpSpPr/>
        <p:nvPr/>
      </p:nvGrpSpPr>
      <p:grpSpPr>
        <a:xfrm>
          <a:off x="0" y="0"/>
          <a:ext cx="0" cy="0"/>
          <a:chOff x="0" y="0"/>
          <a:chExt cx="0" cy="0"/>
        </a:xfrm>
      </p:grpSpPr>
      <p:sp>
        <p:nvSpPr>
          <p:cNvPr id="48130" name="Rectangle 1031">
            <a:extLst>
              <a:ext uri="{FF2B5EF4-FFF2-40B4-BE49-F238E27FC236}">
                <a16:creationId xmlns:a16="http://schemas.microsoft.com/office/drawing/2014/main" id="{E0BB7491-66F9-CB43-C503-25D566E553FE}"/>
              </a:ext>
            </a:extLst>
          </p:cNvPr>
          <p:cNvSpPr>
            <a:spLocks noGrp="1" noChangeArrowheads="1"/>
          </p:cNvSpPr>
          <p:nvPr>
            <p:ph type="sldNum" sz="quarter" idx="5"/>
          </p:nvPr>
        </p:nvSpPr>
        <p:spPr>
          <a:noFill/>
        </p:spPr>
        <p:txBody>
          <a:bodyPr/>
          <a:lstStyle/>
          <a:p>
            <a:fld id="{74FB3A22-89C2-42F9-B09E-37FF8B6BD3F8}" type="slidenum">
              <a:rPr lang="en-US" smtClean="0"/>
              <a:pPr/>
              <a:t>46</a:t>
            </a:fld>
            <a:endParaRPr lang="en-US"/>
          </a:p>
        </p:txBody>
      </p:sp>
      <p:sp>
        <p:nvSpPr>
          <p:cNvPr id="48131" name="Rectangle 2">
            <a:extLst>
              <a:ext uri="{FF2B5EF4-FFF2-40B4-BE49-F238E27FC236}">
                <a16:creationId xmlns:a16="http://schemas.microsoft.com/office/drawing/2014/main" id="{21FE9B09-3E59-D2F8-2EF2-957485236FFF}"/>
              </a:ext>
            </a:extLst>
          </p:cNvPr>
          <p:cNvSpPr>
            <a:spLocks noGrp="1" noRot="1" noChangeAspect="1" noChangeArrowheads="1" noTextEdit="1"/>
          </p:cNvSpPr>
          <p:nvPr>
            <p:ph type="sldImg"/>
          </p:nvPr>
        </p:nvSpPr>
        <p:spPr>
          <a:xfrm>
            <a:off x="2466975" y="538163"/>
            <a:ext cx="4779963" cy="2689225"/>
          </a:xfrm>
          <a:ln/>
        </p:spPr>
      </p:sp>
      <p:sp>
        <p:nvSpPr>
          <p:cNvPr id="48132" name="Rectangle 3">
            <a:extLst>
              <a:ext uri="{FF2B5EF4-FFF2-40B4-BE49-F238E27FC236}">
                <a16:creationId xmlns:a16="http://schemas.microsoft.com/office/drawing/2014/main" id="{A9174DC3-2F0B-166D-38B4-BD966DFC35DC}"/>
              </a:ext>
            </a:extLst>
          </p:cNvPr>
          <p:cNvSpPr>
            <a:spLocks noGrp="1" noChangeArrowheads="1"/>
          </p:cNvSpPr>
          <p:nvPr>
            <p:ph type="body" idx="1"/>
          </p:nvPr>
        </p:nvSpPr>
        <p:spPr>
          <a:noFill/>
          <a:ln/>
        </p:spPr>
        <p:txBody>
          <a:bodyPr/>
          <a:lstStyle/>
          <a:p>
            <a:endParaRPr lang="en-US"/>
          </a:p>
        </p:txBody>
      </p:sp>
    </p:spTree>
    <p:extLst>
      <p:ext uri="{BB962C8B-B14F-4D97-AF65-F5344CB8AC3E}">
        <p14:creationId xmlns:p14="http://schemas.microsoft.com/office/powerpoint/2010/main" val="1206675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TextEdit="1"/>
          </p:cNvSpPr>
          <p:nvPr>
            <p:ph type="sldImg"/>
          </p:nvPr>
        </p:nvSpPr>
        <p:spPr bwMode="auto">
          <a:xfrm>
            <a:off x="2466975" y="538163"/>
            <a:ext cx="4779963" cy="2689225"/>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7651"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a:t>Here’s how the same set of photos appear in our photo explorer.  Our system takes the set of photos and automatically determines the relative positions and orientations from which each photo was taken.  We can then load the photos into our immersive 3D browser where the user can visualize and explore the photos using spatial relationships.</a:t>
            </a:r>
          </a:p>
          <a:p>
            <a:pPr>
              <a:spcBef>
                <a:spcPct val="0"/>
              </a:spcBef>
            </a:pPr>
            <a:endParaRPr lang="en-US" altLang="en-US"/>
          </a:p>
        </p:txBody>
      </p:sp>
    </p:spTree>
    <p:extLst>
      <p:ext uri="{BB962C8B-B14F-4D97-AF65-F5344CB8AC3E}">
        <p14:creationId xmlns:p14="http://schemas.microsoft.com/office/powerpoint/2010/main" val="4224175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5B217-FBDA-4512-2F63-CC72ABAAEF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269CE7-559F-5981-7220-7A4F77A2CD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1C634BA-9A01-1EEF-CCB7-654351F130A2}"/>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5" name="Footer Placeholder 4">
            <a:extLst>
              <a:ext uri="{FF2B5EF4-FFF2-40B4-BE49-F238E27FC236}">
                <a16:creationId xmlns:a16="http://schemas.microsoft.com/office/drawing/2014/main" id="{C6322BE6-9E92-6791-677A-30A50A4A26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504CD-1D5D-E9DE-5933-A192A41D0265}"/>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4224182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475FA-4C98-9778-7108-9F4C4AD50E2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6AF49C-F880-31EE-369F-A1DA172FE2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08E030-6D1C-2A8E-AC48-C2708657D942}"/>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5" name="Footer Placeholder 4">
            <a:extLst>
              <a:ext uri="{FF2B5EF4-FFF2-40B4-BE49-F238E27FC236}">
                <a16:creationId xmlns:a16="http://schemas.microsoft.com/office/drawing/2014/main" id="{0BA669CC-C44E-0F1D-63D3-5A5ACA4E9D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CEF2DC-176E-A76C-67C5-FFCADDA0A582}"/>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71227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AE6754-0A49-3E3A-831F-88F47F6F95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418177-68AE-8DB8-B7A7-852E748904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AB81BB-3EC1-2B8F-8F5F-0E36DE0ABDAD}"/>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5" name="Footer Placeholder 4">
            <a:extLst>
              <a:ext uri="{FF2B5EF4-FFF2-40B4-BE49-F238E27FC236}">
                <a16:creationId xmlns:a16="http://schemas.microsoft.com/office/drawing/2014/main" id="{3D15B4BE-DF1A-2B5E-BF98-1ABCB329C8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EE5E43-86EB-274F-2856-208EF5555E03}"/>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4188947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EADDD-7101-792E-4CE2-C9001BA3CC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F28976-A521-D401-CD76-DD5CA25B80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27351-1E92-CAD0-7FF4-3CFE04067838}"/>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5" name="Footer Placeholder 4">
            <a:extLst>
              <a:ext uri="{FF2B5EF4-FFF2-40B4-BE49-F238E27FC236}">
                <a16:creationId xmlns:a16="http://schemas.microsoft.com/office/drawing/2014/main" id="{BD510E70-87F1-4B88-D345-65DC8FE9F1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BEC54B-3324-423F-3804-F55365379B80}"/>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3588493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09F95-D77F-C222-4E28-267AA50167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1F75A5-52B6-132F-DDA0-C462E45D20C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80A910-F9E6-BCA7-520C-A2B634E2E9CC}"/>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5" name="Footer Placeholder 4">
            <a:extLst>
              <a:ext uri="{FF2B5EF4-FFF2-40B4-BE49-F238E27FC236}">
                <a16:creationId xmlns:a16="http://schemas.microsoft.com/office/drawing/2014/main" id="{F50E002A-D00F-FD79-5288-38590825AC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FF7A9D-B060-F7AB-25B3-55842488E9B7}"/>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2988033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3B3D2-80BE-D6B7-928C-92B6F5F327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DBC7C1-56E1-953D-EF6B-80CDF7FA1F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9BA5B4-B8C5-8141-CFA5-F9B54C47A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9BC3E9-4547-2D87-F104-32050AF1CDD0}"/>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6" name="Footer Placeholder 5">
            <a:extLst>
              <a:ext uri="{FF2B5EF4-FFF2-40B4-BE49-F238E27FC236}">
                <a16:creationId xmlns:a16="http://schemas.microsoft.com/office/drawing/2014/main" id="{3AEA72FC-D14C-60C6-BCE0-BBD126160B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127442-5448-1657-067D-398C23794771}"/>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45514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FD155-21D5-E2EF-54A5-5FC23A2005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541DE8-BE73-7323-934A-7A7046DB28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90537A-F6E0-0C40-40C4-3E6D312C96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B61561-577C-859F-88B5-48D707724A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4A67DA-7B60-B3E6-117F-AD17136F96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F28BAF-D45F-ED12-F6C2-9E9248C06DF4}"/>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8" name="Footer Placeholder 7">
            <a:extLst>
              <a:ext uri="{FF2B5EF4-FFF2-40B4-BE49-F238E27FC236}">
                <a16:creationId xmlns:a16="http://schemas.microsoft.com/office/drawing/2014/main" id="{0D59B31F-48F1-547B-9680-EA4831E953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99A1D53-5FDC-7E49-1F24-FE61A4F607E9}"/>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3632692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A4359-9DB3-EA8D-1EC4-4CD9EECA47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156B9F-FDA8-DF19-5B70-2F6C8DF9B217}"/>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4" name="Footer Placeholder 3">
            <a:extLst>
              <a:ext uri="{FF2B5EF4-FFF2-40B4-BE49-F238E27FC236}">
                <a16:creationId xmlns:a16="http://schemas.microsoft.com/office/drawing/2014/main" id="{93A7F818-53BD-33C7-D186-1D377DCB2A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FF7B47-03E9-577D-E401-388483999FC6}"/>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2970782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A7F8FA-4CCC-0A57-F249-6A8780053D56}"/>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3" name="Footer Placeholder 2">
            <a:extLst>
              <a:ext uri="{FF2B5EF4-FFF2-40B4-BE49-F238E27FC236}">
                <a16:creationId xmlns:a16="http://schemas.microsoft.com/office/drawing/2014/main" id="{F5D3EE23-F1FC-6B39-C33F-9F84561F38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324FC9-B03B-FCEF-F4CC-ECBA94C7A76D}"/>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3364910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1507E-435B-FA83-21F1-213D465CF0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63898E-E82B-A9A0-E6C0-1845B49AC1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A9A605-7A29-1A3B-42CB-F9B70ECBA7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85B052-2293-D08A-0AFE-36E17BB6C5EF}"/>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6" name="Footer Placeholder 5">
            <a:extLst>
              <a:ext uri="{FF2B5EF4-FFF2-40B4-BE49-F238E27FC236}">
                <a16:creationId xmlns:a16="http://schemas.microsoft.com/office/drawing/2014/main" id="{EC85DD57-C2E2-250B-43F6-704937C846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5D36DC-67EA-48B7-3501-2634BCB5471D}"/>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3507677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B4681-52DB-9FCA-7959-E1D2A7901A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C7A0B9A-E2F4-B326-F73D-6F56D85E956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774EF2-C760-C1C4-E3FC-C29AF994BA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407660-1FD2-F7D3-CBBF-3F8FA7ACA502}"/>
              </a:ext>
            </a:extLst>
          </p:cNvPr>
          <p:cNvSpPr>
            <a:spLocks noGrp="1"/>
          </p:cNvSpPr>
          <p:nvPr>
            <p:ph type="dt" sz="half" idx="10"/>
          </p:nvPr>
        </p:nvSpPr>
        <p:spPr/>
        <p:txBody>
          <a:bodyPr/>
          <a:lstStyle/>
          <a:p>
            <a:fld id="{93134BFD-470E-984E-ADB6-1FA2375C1D71}" type="datetimeFigureOut">
              <a:rPr lang="en-US" smtClean="0"/>
              <a:t>7/14/26</a:t>
            </a:fld>
            <a:endParaRPr lang="en-US"/>
          </a:p>
        </p:txBody>
      </p:sp>
      <p:sp>
        <p:nvSpPr>
          <p:cNvPr id="6" name="Footer Placeholder 5">
            <a:extLst>
              <a:ext uri="{FF2B5EF4-FFF2-40B4-BE49-F238E27FC236}">
                <a16:creationId xmlns:a16="http://schemas.microsoft.com/office/drawing/2014/main" id="{103182D9-42BC-C9DE-3B10-F0E961C98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6BFF3F-4230-6EA0-8C9E-5448E2956F0D}"/>
              </a:ext>
            </a:extLst>
          </p:cNvPr>
          <p:cNvSpPr>
            <a:spLocks noGrp="1"/>
          </p:cNvSpPr>
          <p:nvPr>
            <p:ph type="sldNum" sz="quarter" idx="12"/>
          </p:nvPr>
        </p:nvSpPr>
        <p:spPr/>
        <p:txBody>
          <a:bodyPr/>
          <a:lstStyle/>
          <a:p>
            <a:fld id="{F7057DF4-8461-3540-BBD5-F4228B959AAF}" type="slidenum">
              <a:rPr lang="en-US" smtClean="0"/>
              <a:t>‹#›</a:t>
            </a:fld>
            <a:endParaRPr lang="en-US"/>
          </a:p>
        </p:txBody>
      </p:sp>
    </p:spTree>
    <p:extLst>
      <p:ext uri="{BB962C8B-B14F-4D97-AF65-F5344CB8AC3E}">
        <p14:creationId xmlns:p14="http://schemas.microsoft.com/office/powerpoint/2010/main" val="4141787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30D135-E7FD-F1DD-A169-8B9A839F6B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C2787E-92C0-7B6A-6FDF-2102D9123C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0E52B3-E2B7-B352-398D-1AE1E003A2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134BFD-470E-984E-ADB6-1FA2375C1D71}" type="datetimeFigureOut">
              <a:rPr lang="en-US" smtClean="0"/>
              <a:t>7/14/26</a:t>
            </a:fld>
            <a:endParaRPr lang="en-US"/>
          </a:p>
        </p:txBody>
      </p:sp>
      <p:sp>
        <p:nvSpPr>
          <p:cNvPr id="5" name="Footer Placeholder 4">
            <a:extLst>
              <a:ext uri="{FF2B5EF4-FFF2-40B4-BE49-F238E27FC236}">
                <a16:creationId xmlns:a16="http://schemas.microsoft.com/office/drawing/2014/main" id="{776089A8-22DE-5D25-1B65-50B76BE69F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075D54A-3654-1A05-B5B9-7B0505B3CD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057DF4-8461-3540-BBD5-F4228B959AAF}" type="slidenum">
              <a:rPr lang="en-US" smtClean="0"/>
              <a:t>‹#›</a:t>
            </a:fld>
            <a:endParaRPr lang="en-US"/>
          </a:p>
        </p:txBody>
      </p:sp>
    </p:spTree>
    <p:extLst>
      <p:ext uri="{BB962C8B-B14F-4D97-AF65-F5344CB8AC3E}">
        <p14:creationId xmlns:p14="http://schemas.microsoft.com/office/powerpoint/2010/main" val="1035861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2.informatik.uni-stuttgart.de/bibliothek/ftp/medoc.ustuttgart_fi/DIP-2016-11/DIP-2016-11.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2.informatik.uni-stuttgart.de/bibliothek/ftp/medoc.ustuttgart_fi/DIP-2016-11/DIP-2016-11.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10.png"/><Relationship Id="rId7" Type="http://schemas.openxmlformats.org/officeDocument/2006/relationships/image" Target="../media/image18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60.png"/><Relationship Id="rId10" Type="http://schemas.openxmlformats.org/officeDocument/2006/relationships/image" Target="../media/image210.png"/><Relationship Id="rId4" Type="http://schemas.openxmlformats.org/officeDocument/2006/relationships/image" Target="../media/image150.png"/><Relationship Id="rId9" Type="http://schemas.openxmlformats.org/officeDocument/2006/relationships/image" Target="../media/image20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phototour.cs.washington.edu/"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57.xml.rels><?xml version="1.0" encoding="UTF-8" standalone="yes"?>
<Relationships xmlns="http://schemas.openxmlformats.org/package/2006/relationships"><Relationship Id="rId3" Type="http://schemas.openxmlformats.org/officeDocument/2006/relationships/hyperlink" Target="https://github.com/mapillary/OpenSfM" TargetMode="External"/><Relationship Id="rId7" Type="http://schemas.openxmlformats.org/officeDocument/2006/relationships/hyperlink" Target="https://en.wikipedia.org/wiki/Structure_from_motion%23Structure_from_motion_software_toolboxes" TargetMode="External"/><Relationship Id="rId2" Type="http://schemas.openxmlformats.org/officeDocument/2006/relationships/hyperlink" Target="http://www.cs.cornell.edu/~snavely/bundler/" TargetMode="External"/><Relationship Id="rId1" Type="http://schemas.openxmlformats.org/officeDocument/2006/relationships/slideLayout" Target="../slideLayouts/slideLayout2.xml"/><Relationship Id="rId6" Type="http://schemas.openxmlformats.org/officeDocument/2006/relationships/hyperlink" Target="https://colmap.github.io/" TargetMode="External"/><Relationship Id="rId5" Type="http://schemas.openxmlformats.org/officeDocument/2006/relationships/hyperlink" Target="http://ccwu.me/vsfm/" TargetMode="External"/><Relationship Id="rId4" Type="http://schemas.openxmlformats.org/officeDocument/2006/relationships/hyperlink" Target="https://github.com/openMVG/openMVG"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6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48.tif"/><Relationship Id="rId2" Type="http://schemas.openxmlformats.org/officeDocument/2006/relationships/image" Target="../media/image47.ti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dev.ipol.im/~morel/Dossier_MVA_2011_Cours_Transparents_Documents/2011_Cours7_Document2_Loop-Zhang-CVPR1999.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FCECA-BF50-469A-C7C3-DAB87DB992E8}"/>
              </a:ext>
            </a:extLst>
          </p:cNvPr>
          <p:cNvSpPr>
            <a:spLocks noGrp="1"/>
          </p:cNvSpPr>
          <p:nvPr>
            <p:ph type="ctrTitle"/>
          </p:nvPr>
        </p:nvSpPr>
        <p:spPr/>
        <p:txBody>
          <a:bodyPr>
            <a:normAutofit fontScale="90000"/>
          </a:bodyPr>
          <a:lstStyle/>
          <a:p>
            <a:r>
              <a:rPr lang="en-US" dirty="0"/>
              <a:t>The Uses of Correspondence,</a:t>
            </a:r>
            <a:br>
              <a:rPr lang="en-US" dirty="0"/>
            </a:br>
            <a:r>
              <a:rPr lang="en-US" dirty="0"/>
              <a:t>or elementary 3D, tracking, </a:t>
            </a:r>
            <a:r>
              <a:rPr lang="en-US" dirty="0" err="1"/>
              <a:t>etc</a:t>
            </a:r>
            <a:br>
              <a:rPr lang="en-US" dirty="0"/>
            </a:br>
            <a:endParaRPr lang="en-US" dirty="0"/>
          </a:p>
        </p:txBody>
      </p:sp>
      <p:sp>
        <p:nvSpPr>
          <p:cNvPr id="3" name="Subtitle 2">
            <a:extLst>
              <a:ext uri="{FF2B5EF4-FFF2-40B4-BE49-F238E27FC236}">
                <a16:creationId xmlns:a16="http://schemas.microsoft.com/office/drawing/2014/main" id="{5B83F54A-43CC-1300-8838-164E6D86DAB7}"/>
              </a:ext>
            </a:extLst>
          </p:cNvPr>
          <p:cNvSpPr>
            <a:spLocks noGrp="1"/>
          </p:cNvSpPr>
          <p:nvPr>
            <p:ph type="subTitle" idx="1"/>
          </p:nvPr>
        </p:nvSpPr>
        <p:spPr/>
        <p:txBody>
          <a:bodyPr/>
          <a:lstStyle/>
          <a:p>
            <a:r>
              <a:rPr lang="en-US" dirty="0"/>
              <a:t>D.A. Forsyth, University of Illinois at Urbana Champaign</a:t>
            </a:r>
          </a:p>
        </p:txBody>
      </p:sp>
      <p:sp>
        <p:nvSpPr>
          <p:cNvPr id="4" name="TextBox 3">
            <a:extLst>
              <a:ext uri="{FF2B5EF4-FFF2-40B4-BE49-F238E27FC236}">
                <a16:creationId xmlns:a16="http://schemas.microsoft.com/office/drawing/2014/main" id="{EEF1EE67-8E1B-F13D-05F6-8EA758EDF99F}"/>
              </a:ext>
            </a:extLst>
          </p:cNvPr>
          <p:cNvSpPr txBox="1"/>
          <p:nvPr/>
        </p:nvSpPr>
        <p:spPr>
          <a:xfrm>
            <a:off x="1989438" y="5770605"/>
            <a:ext cx="5988178" cy="523220"/>
          </a:xfrm>
          <a:prstGeom prst="rect">
            <a:avLst/>
          </a:prstGeom>
          <a:noFill/>
        </p:spPr>
        <p:txBody>
          <a:bodyPr wrap="none" rtlCol="0">
            <a:spAutoFit/>
          </a:bodyPr>
          <a:lstStyle/>
          <a:p>
            <a:r>
              <a:rPr lang="en-US" sz="2800"/>
              <a:t>SOME APPLICATION SLIDES MISSING</a:t>
            </a:r>
          </a:p>
        </p:txBody>
      </p:sp>
    </p:spTree>
    <p:extLst>
      <p:ext uri="{BB962C8B-B14F-4D97-AF65-F5344CB8AC3E}">
        <p14:creationId xmlns:p14="http://schemas.microsoft.com/office/powerpoint/2010/main" val="352119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Stereo image rectification</a:t>
            </a:r>
          </a:p>
        </p:txBody>
      </p:sp>
      <p:sp>
        <p:nvSpPr>
          <p:cNvPr id="23555" name="Rectangle 3"/>
          <p:cNvSpPr>
            <a:spLocks noGrp="1" noChangeArrowheads="1"/>
          </p:cNvSpPr>
          <p:nvPr>
            <p:ph type="body" idx="1"/>
          </p:nvPr>
        </p:nvSpPr>
        <p:spPr/>
        <p:txBody>
          <a:bodyPr/>
          <a:lstStyle/>
          <a:p>
            <a:pPr>
              <a:buFont typeface="Arial" panose="020B0604020202020204" pitchFamily="34" charset="0"/>
              <a:buChar char="•"/>
            </a:pPr>
            <a:r>
              <a:rPr lang="en-US" sz="2100" dirty="0"/>
              <a:t>Before rectification:</a:t>
            </a:r>
          </a:p>
        </p:txBody>
      </p:sp>
      <p:pic>
        <p:nvPicPr>
          <p:cNvPr id="3" name="Picture 2">
            <a:extLst>
              <a:ext uri="{FF2B5EF4-FFF2-40B4-BE49-F238E27FC236}">
                <a16:creationId xmlns:a16="http://schemas.microsoft.com/office/drawing/2014/main" id="{626DE314-91B5-AF4E-B0DA-C8CBD359D8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381" y="2285614"/>
            <a:ext cx="8858250" cy="3554111"/>
          </a:xfrm>
          <a:prstGeom prst="rect">
            <a:avLst/>
          </a:prstGeom>
        </p:spPr>
      </p:pic>
      <p:sp>
        <p:nvSpPr>
          <p:cNvPr id="6" name="TextBox 5">
            <a:extLst>
              <a:ext uri="{FF2B5EF4-FFF2-40B4-BE49-F238E27FC236}">
                <a16:creationId xmlns:a16="http://schemas.microsoft.com/office/drawing/2014/main" id="{21921E21-E378-F340-8AA4-1A9401146AAA}"/>
              </a:ext>
            </a:extLst>
          </p:cNvPr>
          <p:cNvSpPr txBox="1"/>
          <p:nvPr/>
        </p:nvSpPr>
        <p:spPr>
          <a:xfrm>
            <a:off x="9616939" y="5712767"/>
            <a:ext cx="971741" cy="253916"/>
          </a:xfrm>
          <a:prstGeom prst="rect">
            <a:avLst/>
          </a:prstGeom>
          <a:noFill/>
        </p:spPr>
        <p:txBody>
          <a:bodyPr wrap="none" rtlCol="0">
            <a:spAutoFit/>
          </a:bodyPr>
          <a:lstStyle/>
          <a:p>
            <a:r>
              <a:rPr lang="en-US" sz="1050" dirty="0">
                <a:hlinkClick r:id="rId4"/>
              </a:rPr>
              <a:t>Image source</a:t>
            </a:r>
            <a:endParaRPr lang="en-US" sz="1050" dirty="0"/>
          </a:p>
        </p:txBody>
      </p:sp>
    </p:spTree>
    <p:extLst>
      <p:ext uri="{BB962C8B-B14F-4D97-AF65-F5344CB8AC3E}">
        <p14:creationId xmlns:p14="http://schemas.microsoft.com/office/powerpoint/2010/main" val="3733424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dirty="0"/>
              <a:t>Stereo image rectification</a:t>
            </a:r>
          </a:p>
        </p:txBody>
      </p:sp>
      <p:sp>
        <p:nvSpPr>
          <p:cNvPr id="23555" name="Rectangle 3"/>
          <p:cNvSpPr>
            <a:spLocks noGrp="1" noChangeArrowheads="1"/>
          </p:cNvSpPr>
          <p:nvPr>
            <p:ph type="body" idx="1"/>
          </p:nvPr>
        </p:nvSpPr>
        <p:spPr/>
        <p:txBody>
          <a:bodyPr/>
          <a:lstStyle/>
          <a:p>
            <a:pPr>
              <a:buFont typeface="Arial" panose="020B0604020202020204" pitchFamily="34" charset="0"/>
              <a:buChar char="•"/>
            </a:pPr>
            <a:r>
              <a:rPr lang="en-US" sz="2100" dirty="0"/>
              <a:t>After rectification:</a:t>
            </a:r>
          </a:p>
        </p:txBody>
      </p:sp>
      <p:pic>
        <p:nvPicPr>
          <p:cNvPr id="5" name="Picture 4">
            <a:extLst>
              <a:ext uri="{FF2B5EF4-FFF2-40B4-BE49-F238E27FC236}">
                <a16:creationId xmlns:a16="http://schemas.microsoft.com/office/drawing/2014/main" id="{C90E79AD-3D4D-B14F-81A4-404A682AD6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3320" y="2176463"/>
            <a:ext cx="8921799" cy="4000500"/>
          </a:xfrm>
          <a:prstGeom prst="rect">
            <a:avLst/>
          </a:prstGeom>
        </p:spPr>
      </p:pic>
      <p:sp>
        <p:nvSpPr>
          <p:cNvPr id="6" name="TextBox 5">
            <a:extLst>
              <a:ext uri="{FF2B5EF4-FFF2-40B4-BE49-F238E27FC236}">
                <a16:creationId xmlns:a16="http://schemas.microsoft.com/office/drawing/2014/main" id="{EDD77D0C-E84F-8546-9880-43571ADB8133}"/>
              </a:ext>
            </a:extLst>
          </p:cNvPr>
          <p:cNvSpPr txBox="1"/>
          <p:nvPr/>
        </p:nvSpPr>
        <p:spPr>
          <a:xfrm>
            <a:off x="9616939" y="5712767"/>
            <a:ext cx="971741" cy="253916"/>
          </a:xfrm>
          <a:prstGeom prst="rect">
            <a:avLst/>
          </a:prstGeom>
          <a:noFill/>
        </p:spPr>
        <p:txBody>
          <a:bodyPr wrap="none" rtlCol="0">
            <a:spAutoFit/>
          </a:bodyPr>
          <a:lstStyle/>
          <a:p>
            <a:r>
              <a:rPr lang="en-US" sz="1050" dirty="0">
                <a:hlinkClick r:id="rId4"/>
              </a:rPr>
              <a:t>Image source</a:t>
            </a:r>
            <a:endParaRPr lang="en-US" sz="1050" dirty="0"/>
          </a:p>
        </p:txBody>
      </p:sp>
    </p:spTree>
    <p:extLst>
      <p:ext uri="{BB962C8B-B14F-4D97-AF65-F5344CB8AC3E}">
        <p14:creationId xmlns:p14="http://schemas.microsoft.com/office/powerpoint/2010/main" val="872885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037F5-44D0-73F4-EBDB-9B49E35F9238}"/>
              </a:ext>
            </a:extLst>
          </p:cNvPr>
          <p:cNvSpPr>
            <a:spLocks noGrp="1"/>
          </p:cNvSpPr>
          <p:nvPr>
            <p:ph type="title"/>
          </p:nvPr>
        </p:nvSpPr>
        <p:spPr/>
        <p:txBody>
          <a:bodyPr/>
          <a:lstStyle/>
          <a:p>
            <a:r>
              <a:rPr lang="en-US" dirty="0"/>
              <a:t>Disparity and baseline</a:t>
            </a:r>
          </a:p>
        </p:txBody>
      </p:sp>
      <p:sp>
        <p:nvSpPr>
          <p:cNvPr id="3" name="Content Placeholder 2">
            <a:extLst>
              <a:ext uri="{FF2B5EF4-FFF2-40B4-BE49-F238E27FC236}">
                <a16:creationId xmlns:a16="http://schemas.microsoft.com/office/drawing/2014/main" id="{A88C2BB1-DB83-09AC-0F44-13193A4D744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914DC0E-5FB3-B6B7-19F8-AEB9F4BE98AF}"/>
              </a:ext>
            </a:extLst>
          </p:cNvPr>
          <p:cNvPicPr>
            <a:picLocks noChangeAspect="1"/>
          </p:cNvPicPr>
          <p:nvPr/>
        </p:nvPicPr>
        <p:blipFill>
          <a:blip r:embed="rId2"/>
          <a:stretch>
            <a:fillRect/>
          </a:stretch>
        </p:blipFill>
        <p:spPr>
          <a:xfrm>
            <a:off x="593242" y="1690688"/>
            <a:ext cx="10443211" cy="4351338"/>
          </a:xfrm>
          <a:prstGeom prst="rect">
            <a:avLst/>
          </a:prstGeom>
        </p:spPr>
      </p:pic>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9FE46FE0-62C6-BBC6-2AC7-D355763FBF0B}"/>
                  </a:ext>
                </a:extLst>
              </p:cNvPr>
              <p:cNvSpPr txBox="1"/>
              <p:nvPr/>
            </p:nvSpPr>
            <p:spPr>
              <a:xfrm>
                <a:off x="4188372" y="4982646"/>
                <a:ext cx="625365" cy="369332"/>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𝐵</m:t>
                      </m:r>
                    </m:oMath>
                  </m:oMathPara>
                </a14:m>
                <a:endParaRPr lang="en-US" sz="2400" dirty="0"/>
              </a:p>
            </p:txBody>
          </p:sp>
        </mc:Choice>
        <mc:Fallback>
          <p:sp>
            <p:nvSpPr>
              <p:cNvPr id="6" name="TextBox 5">
                <a:extLst>
                  <a:ext uri="{FF2B5EF4-FFF2-40B4-BE49-F238E27FC236}">
                    <a16:creationId xmlns:a16="http://schemas.microsoft.com/office/drawing/2014/main" id="{9FE46FE0-62C6-BBC6-2AC7-D355763FBF0B}"/>
                  </a:ext>
                </a:extLst>
              </p:cNvPr>
              <p:cNvSpPr txBox="1">
                <a:spLocks noRot="1" noChangeAspect="1" noMove="1" noResize="1" noEditPoints="1" noAdjustHandles="1" noChangeArrowheads="1" noChangeShapeType="1" noTextEdit="1"/>
              </p:cNvSpPr>
              <p:nvPr/>
            </p:nvSpPr>
            <p:spPr>
              <a:xfrm>
                <a:off x="4188372" y="4982646"/>
                <a:ext cx="625365" cy="369332"/>
              </a:xfrm>
              <a:prstGeom prst="rect">
                <a:avLst/>
              </a:prstGeom>
              <a:blipFill>
                <a:blip r:embed="rId3"/>
                <a:stretch>
                  <a:fillRect b="-3333"/>
                </a:stretch>
              </a:blipFill>
            </p:spPr>
            <p:txBody>
              <a:bodyPr/>
              <a:lstStyle/>
              <a:p>
                <a:r>
                  <a:rPr lang="en-US">
                    <a:noFill/>
                  </a:rPr>
                  <a:t> </a:t>
                </a:r>
              </a:p>
            </p:txBody>
          </p:sp>
        </mc:Fallback>
      </mc:AlternateContent>
    </p:spTree>
    <p:extLst>
      <p:ext uri="{BB962C8B-B14F-4D97-AF65-F5344CB8AC3E}">
        <p14:creationId xmlns:p14="http://schemas.microsoft.com/office/powerpoint/2010/main" val="630635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7E28F-18A5-B813-832A-62E8094B704D}"/>
              </a:ext>
            </a:extLst>
          </p:cNvPr>
          <p:cNvSpPr>
            <a:spLocks noGrp="1"/>
          </p:cNvSpPr>
          <p:nvPr>
            <p:ph type="title"/>
          </p:nvPr>
        </p:nvSpPr>
        <p:spPr/>
        <p:txBody>
          <a:bodyPr/>
          <a:lstStyle/>
          <a:p>
            <a:r>
              <a:rPr lang="en-US" dirty="0"/>
              <a:t>Disparity and baseline</a:t>
            </a:r>
          </a:p>
        </p:txBody>
      </p:sp>
      <p:sp>
        <p:nvSpPr>
          <p:cNvPr id="3" name="Content Placeholder 2">
            <a:extLst>
              <a:ext uri="{FF2B5EF4-FFF2-40B4-BE49-F238E27FC236}">
                <a16:creationId xmlns:a16="http://schemas.microsoft.com/office/drawing/2014/main" id="{01CAD690-68A4-8EE1-23AB-FD731161294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6E51DF9-41FC-395E-255A-D241E3817088}"/>
              </a:ext>
            </a:extLst>
          </p:cNvPr>
          <p:cNvPicPr>
            <a:picLocks noChangeAspect="1"/>
          </p:cNvPicPr>
          <p:nvPr/>
        </p:nvPicPr>
        <p:blipFill>
          <a:blip r:embed="rId2"/>
          <a:stretch>
            <a:fillRect/>
          </a:stretch>
        </p:blipFill>
        <p:spPr>
          <a:xfrm>
            <a:off x="735084" y="3111062"/>
            <a:ext cx="10968112" cy="2625068"/>
          </a:xfrm>
          <a:prstGeom prst="rect">
            <a:avLst/>
          </a:prstGeom>
        </p:spPr>
      </p:pic>
      <p:pic>
        <p:nvPicPr>
          <p:cNvPr id="5" name="Picture 4">
            <a:extLst>
              <a:ext uri="{FF2B5EF4-FFF2-40B4-BE49-F238E27FC236}">
                <a16:creationId xmlns:a16="http://schemas.microsoft.com/office/drawing/2014/main" id="{6A43DEAF-F258-18C5-264F-498F409C4235}"/>
              </a:ext>
            </a:extLst>
          </p:cNvPr>
          <p:cNvPicPr>
            <a:picLocks noChangeAspect="1"/>
          </p:cNvPicPr>
          <p:nvPr/>
        </p:nvPicPr>
        <p:blipFill>
          <a:blip r:embed="rId3"/>
          <a:stretch>
            <a:fillRect/>
          </a:stretch>
        </p:blipFill>
        <p:spPr>
          <a:xfrm>
            <a:off x="6621176" y="-197454"/>
            <a:ext cx="5663309" cy="2359712"/>
          </a:xfrm>
          <a:prstGeom prst="rect">
            <a:avLst/>
          </a:prstGeom>
        </p:spPr>
      </p:pic>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78BBCDCC-83B0-A1D6-60EC-F2BEC242AD66}"/>
                  </a:ext>
                </a:extLst>
              </p:cNvPr>
              <p:cNvSpPr txBox="1"/>
              <p:nvPr/>
            </p:nvSpPr>
            <p:spPr>
              <a:xfrm>
                <a:off x="8597852" y="1509713"/>
                <a:ext cx="322731" cy="369332"/>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𝐵</m:t>
                      </m:r>
                    </m:oMath>
                  </m:oMathPara>
                </a14:m>
                <a:endParaRPr lang="en-US" sz="2400" dirty="0"/>
              </a:p>
            </p:txBody>
          </p:sp>
        </mc:Choice>
        <mc:Fallback>
          <p:sp>
            <p:nvSpPr>
              <p:cNvPr id="6" name="TextBox 5">
                <a:extLst>
                  <a:ext uri="{FF2B5EF4-FFF2-40B4-BE49-F238E27FC236}">
                    <a16:creationId xmlns:a16="http://schemas.microsoft.com/office/drawing/2014/main" id="{78BBCDCC-83B0-A1D6-60EC-F2BEC242AD66}"/>
                  </a:ext>
                </a:extLst>
              </p:cNvPr>
              <p:cNvSpPr txBox="1">
                <a:spLocks noRot="1" noChangeAspect="1" noMove="1" noResize="1" noEditPoints="1" noAdjustHandles="1" noChangeArrowheads="1" noChangeShapeType="1" noTextEdit="1"/>
              </p:cNvSpPr>
              <p:nvPr/>
            </p:nvSpPr>
            <p:spPr>
              <a:xfrm>
                <a:off x="8597852" y="1509713"/>
                <a:ext cx="322731" cy="369332"/>
              </a:xfrm>
              <a:prstGeom prst="rect">
                <a:avLst/>
              </a:prstGeom>
              <a:blipFill>
                <a:blip r:embed="rId4"/>
                <a:stretch>
                  <a:fillRect l="-11111" r="-11111" b="-6897"/>
                </a:stretch>
              </a:blipFill>
            </p:spPr>
            <p:txBody>
              <a:bodyPr/>
              <a:lstStyle/>
              <a:p>
                <a:r>
                  <a:rPr lang="en-US">
                    <a:noFill/>
                  </a:rPr>
                  <a:t> </a:t>
                </a:r>
              </a:p>
            </p:txBody>
          </p:sp>
        </mc:Fallback>
      </mc:AlternateContent>
    </p:spTree>
    <p:extLst>
      <p:ext uri="{BB962C8B-B14F-4D97-AF65-F5344CB8AC3E}">
        <p14:creationId xmlns:p14="http://schemas.microsoft.com/office/powerpoint/2010/main" val="4138444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dirty="0"/>
              <a:t>Basic stereo recipe</a:t>
            </a:r>
          </a:p>
        </p:txBody>
      </p:sp>
      <p:pic>
        <p:nvPicPr>
          <p:cNvPr id="28675" name="Picture 3" descr="lincoln_full"/>
          <p:cNvPicPr>
            <a:picLocks noChangeAspect="1" noChangeArrowheads="1"/>
          </p:cNvPicPr>
          <p:nvPr/>
        </p:nvPicPr>
        <p:blipFill>
          <a:blip r:embed="rId3" cstate="print"/>
          <a:srcRect/>
          <a:stretch>
            <a:fillRect/>
          </a:stretch>
        </p:blipFill>
        <p:spPr bwMode="auto">
          <a:xfrm>
            <a:off x="4210050" y="1657352"/>
            <a:ext cx="3771900" cy="2174081"/>
          </a:xfrm>
          <a:prstGeom prst="rect">
            <a:avLst/>
          </a:prstGeom>
          <a:noFill/>
          <a:ln w="9525">
            <a:noFill/>
            <a:miter lim="800000"/>
            <a:headEnd/>
            <a:tailEnd/>
          </a:ln>
        </p:spPr>
      </p:pic>
      <p:sp>
        <p:nvSpPr>
          <p:cNvPr id="731140" name="Line 4"/>
          <p:cNvSpPr>
            <a:spLocks noChangeShapeType="1"/>
          </p:cNvSpPr>
          <p:nvPr/>
        </p:nvSpPr>
        <p:spPr bwMode="auto">
          <a:xfrm>
            <a:off x="6096000" y="3200400"/>
            <a:ext cx="1885950" cy="0"/>
          </a:xfrm>
          <a:prstGeom prst="line">
            <a:avLst/>
          </a:prstGeom>
          <a:noFill/>
          <a:ln w="28575">
            <a:solidFill>
              <a:srgbClr val="00FFFF"/>
            </a:solidFill>
            <a:round/>
            <a:headEnd/>
            <a:tailEnd/>
          </a:ln>
        </p:spPr>
        <p:txBody>
          <a:bodyPr/>
          <a:lstStyle/>
          <a:p>
            <a:endParaRPr lang="en-US" sz="1350"/>
          </a:p>
        </p:txBody>
      </p:sp>
      <p:grpSp>
        <p:nvGrpSpPr>
          <p:cNvPr id="2" name="Group 5"/>
          <p:cNvGrpSpPr>
            <a:grpSpLocks/>
          </p:cNvGrpSpPr>
          <p:nvPr/>
        </p:nvGrpSpPr>
        <p:grpSpPr bwMode="auto">
          <a:xfrm>
            <a:off x="5181600" y="3086100"/>
            <a:ext cx="228600" cy="228600"/>
            <a:chOff x="2112" y="1872"/>
            <a:chExt cx="192" cy="192"/>
          </a:xfrm>
        </p:grpSpPr>
        <p:sp>
          <p:nvSpPr>
            <p:cNvPr id="28688" name="Oval 6"/>
            <p:cNvSpPr>
              <a:spLocks noChangeArrowheads="1"/>
            </p:cNvSpPr>
            <p:nvPr/>
          </p:nvSpPr>
          <p:spPr bwMode="auto">
            <a:xfrm>
              <a:off x="2174" y="1941"/>
              <a:ext cx="48" cy="48"/>
            </a:xfrm>
            <a:prstGeom prst="ellipse">
              <a:avLst/>
            </a:prstGeom>
            <a:solidFill>
              <a:srgbClr val="FFFF00"/>
            </a:solidFill>
            <a:ln w="9525">
              <a:solidFill>
                <a:schemeClr val="tx1"/>
              </a:solidFill>
              <a:round/>
              <a:headEnd/>
              <a:tailEnd/>
            </a:ln>
          </p:spPr>
          <p:txBody>
            <a:bodyPr wrap="none" anchor="ctr"/>
            <a:lstStyle/>
            <a:p>
              <a:endParaRPr lang="en-US" sz="1350"/>
            </a:p>
          </p:txBody>
        </p:sp>
        <p:sp>
          <p:nvSpPr>
            <p:cNvPr id="28689" name="Rectangle 7"/>
            <p:cNvSpPr>
              <a:spLocks noChangeArrowheads="1"/>
            </p:cNvSpPr>
            <p:nvPr/>
          </p:nvSpPr>
          <p:spPr bwMode="auto">
            <a:xfrm>
              <a:off x="2112" y="1872"/>
              <a:ext cx="192" cy="192"/>
            </a:xfrm>
            <a:prstGeom prst="rect">
              <a:avLst/>
            </a:prstGeom>
            <a:noFill/>
            <a:ln w="38100">
              <a:solidFill>
                <a:srgbClr val="FFFF00"/>
              </a:solidFill>
              <a:miter lim="800000"/>
              <a:headEnd/>
              <a:tailEnd/>
            </a:ln>
          </p:spPr>
          <p:txBody>
            <a:bodyPr wrap="none" anchor="ctr"/>
            <a:lstStyle/>
            <a:p>
              <a:endParaRPr lang="en-US" sz="1350"/>
            </a:p>
          </p:txBody>
        </p:sp>
      </p:grpSp>
      <mc:AlternateContent xmlns:mc="http://schemas.openxmlformats.org/markup-compatibility/2006" xmlns:a14="http://schemas.microsoft.com/office/drawing/2010/main">
        <mc:Choice Requires="a14">
          <p:sp>
            <p:nvSpPr>
              <p:cNvPr id="731147" name="Rectangle 11"/>
              <p:cNvSpPr>
                <a:spLocks noGrp="1" noChangeArrowheads="1"/>
              </p:cNvSpPr>
              <p:nvPr>
                <p:ph type="body" idx="1"/>
              </p:nvPr>
            </p:nvSpPr>
            <p:spPr>
              <a:xfrm>
                <a:off x="2895600" y="3943350"/>
                <a:ext cx="6515100" cy="1828800"/>
              </a:xfrm>
            </p:spPr>
            <p:txBody>
              <a:bodyPr>
                <a:normAutofit fontScale="70000" lnSpcReduction="20000"/>
              </a:bodyPr>
              <a:lstStyle/>
              <a:p>
                <a:pPr>
                  <a:buFontTx/>
                  <a:buChar char="•"/>
                </a:pPr>
                <a:r>
                  <a:rPr lang="en-US" dirty="0"/>
                  <a:t>If necessary, rectify the two stereo images to transform </a:t>
                </a:r>
                <a:r>
                  <a:rPr lang="en-US" dirty="0" err="1"/>
                  <a:t>epipolar</a:t>
                </a:r>
                <a:r>
                  <a:rPr lang="en-US" dirty="0"/>
                  <a:t> lines into </a:t>
                </a:r>
                <a:r>
                  <a:rPr lang="en-US" dirty="0" err="1"/>
                  <a:t>scanlines</a:t>
                </a:r>
                <a:endParaRPr lang="en-US" dirty="0"/>
              </a:p>
              <a:p>
                <a:pPr>
                  <a:buFontTx/>
                  <a:buChar char="•"/>
                </a:pPr>
                <a:r>
                  <a:rPr lang="en-US" dirty="0"/>
                  <a:t>For each pixel </a:t>
                </a:r>
                <a14:m>
                  <m:oMath xmlns:m="http://schemas.openxmlformats.org/officeDocument/2006/math">
                    <m:r>
                      <a:rPr lang="en-US" b="0" i="1" dirty="0" smtClean="0">
                        <a:solidFill>
                          <a:srgbClr val="7030A0"/>
                        </a:solidFill>
                        <a:latin typeface="Cambria Math" panose="02040503050406030204" pitchFamily="18" charset="0"/>
                      </a:rPr>
                      <m:t>𝑥</m:t>
                    </m:r>
                  </m:oMath>
                </a14:m>
                <a:r>
                  <a:rPr lang="en-US" dirty="0"/>
                  <a:t> in the first image</a:t>
                </a:r>
              </a:p>
              <a:p>
                <a:pPr lvl="1"/>
                <a:r>
                  <a:rPr lang="en-US" dirty="0"/>
                  <a:t>Find corresponding </a:t>
                </a:r>
                <a:r>
                  <a:rPr lang="en-US" dirty="0" err="1"/>
                  <a:t>epipolar</a:t>
                </a:r>
                <a:r>
                  <a:rPr lang="en-US" dirty="0"/>
                  <a:t> </a:t>
                </a:r>
                <a:r>
                  <a:rPr lang="en-US" dirty="0" err="1"/>
                  <a:t>scanline</a:t>
                </a:r>
                <a:r>
                  <a:rPr lang="en-US" dirty="0"/>
                  <a:t> in the right image</a:t>
                </a:r>
                <a:endParaRPr lang="en-US" dirty="0">
                  <a:highlight>
                    <a:srgbClr val="FFFF00"/>
                  </a:highlight>
                </a:endParaRPr>
              </a:p>
              <a:p>
                <a:pPr lvl="1"/>
                <a:r>
                  <a:rPr lang="en-US" dirty="0"/>
                  <a:t>Examine all pixels on the </a:t>
                </a:r>
                <a:r>
                  <a:rPr lang="en-US" dirty="0" err="1"/>
                  <a:t>scanline</a:t>
                </a:r>
                <a:r>
                  <a:rPr lang="en-US" dirty="0"/>
                  <a:t> and </a:t>
                </a:r>
                <a:r>
                  <a:rPr lang="en-US" dirty="0">
                    <a:highlight>
                      <a:srgbClr val="FFFF00"/>
                    </a:highlight>
                  </a:rPr>
                  <a:t>pick the best match </a:t>
                </a:r>
                <a14:m>
                  <m:oMath xmlns:m="http://schemas.openxmlformats.org/officeDocument/2006/math">
                    <m:r>
                      <a:rPr lang="en-US" b="0" i="1" dirty="0" smtClean="0">
                        <a:solidFill>
                          <a:srgbClr val="7030A0"/>
                        </a:solidFill>
                        <a:highlight>
                          <a:srgbClr val="FFFF00"/>
                        </a:highlight>
                        <a:latin typeface="Cambria Math" panose="02040503050406030204" pitchFamily="18" charset="0"/>
                      </a:rPr>
                      <m:t>𝑥</m:t>
                    </m:r>
                    <m:r>
                      <a:rPr lang="en-US" b="0" i="1" dirty="0" smtClean="0">
                        <a:solidFill>
                          <a:srgbClr val="7030A0"/>
                        </a:solidFill>
                        <a:latin typeface="Cambria Math" panose="02040503050406030204" pitchFamily="18" charset="0"/>
                      </a:rPr>
                      <m:t>′</m:t>
                    </m:r>
                  </m:oMath>
                </a14:m>
                <a:endParaRPr lang="en-US" dirty="0">
                  <a:solidFill>
                    <a:srgbClr val="0066FF"/>
                  </a:solidFill>
                </a:endParaRPr>
              </a:p>
              <a:p>
                <a:pPr lvl="1"/>
                <a:r>
                  <a:rPr lang="en-US" dirty="0"/>
                  <a:t>Triangulate the matches to get depth information</a:t>
                </a:r>
                <a:br>
                  <a:rPr lang="en-US" dirty="0"/>
                </a:br>
                <a:endParaRPr lang="en-US" dirty="0"/>
              </a:p>
            </p:txBody>
          </p:sp>
        </mc:Choice>
        <mc:Fallback xmlns="">
          <p:sp>
            <p:nvSpPr>
              <p:cNvPr id="731147" name="Rectangle 11"/>
              <p:cNvSpPr>
                <a:spLocks noGrp="1" noRot="1" noChangeAspect="1" noMove="1" noResize="1" noEditPoints="1" noAdjustHandles="1" noChangeArrowheads="1" noChangeShapeType="1" noTextEdit="1"/>
              </p:cNvSpPr>
              <p:nvPr>
                <p:ph type="body" idx="1"/>
              </p:nvPr>
            </p:nvSpPr>
            <p:spPr>
              <a:xfrm>
                <a:off x="2895600" y="3943350"/>
                <a:ext cx="6515100" cy="1828800"/>
              </a:xfrm>
              <a:blipFill>
                <a:blip r:embed="rId4"/>
                <a:stretch>
                  <a:fillRect l="-973" t="-6207"/>
                </a:stretch>
              </a:blipFill>
            </p:spPr>
            <p:txBody>
              <a:bodyPr/>
              <a:lstStyle/>
              <a:p>
                <a:r>
                  <a:rPr lang="en-US">
                    <a:noFill/>
                  </a:rPr>
                  <a:t> </a:t>
                </a:r>
              </a:p>
            </p:txBody>
          </p:sp>
        </mc:Fallback>
      </mc:AlternateContent>
      <p:grpSp>
        <p:nvGrpSpPr>
          <p:cNvPr id="5" name="Group 15"/>
          <p:cNvGrpSpPr>
            <a:grpSpLocks/>
          </p:cNvGrpSpPr>
          <p:nvPr/>
        </p:nvGrpSpPr>
        <p:grpSpPr bwMode="auto">
          <a:xfrm>
            <a:off x="6953250" y="3086100"/>
            <a:ext cx="228600" cy="228600"/>
            <a:chOff x="3600" y="1872"/>
            <a:chExt cx="192" cy="192"/>
          </a:xfrm>
        </p:grpSpPr>
        <p:sp>
          <p:nvSpPr>
            <p:cNvPr id="28682" name="Oval 16"/>
            <p:cNvSpPr>
              <a:spLocks noChangeArrowheads="1"/>
            </p:cNvSpPr>
            <p:nvPr/>
          </p:nvSpPr>
          <p:spPr bwMode="auto">
            <a:xfrm>
              <a:off x="3675" y="1947"/>
              <a:ext cx="48" cy="48"/>
            </a:xfrm>
            <a:prstGeom prst="ellipse">
              <a:avLst/>
            </a:prstGeom>
            <a:solidFill>
              <a:srgbClr val="FFFF00"/>
            </a:solidFill>
            <a:ln w="9525">
              <a:solidFill>
                <a:schemeClr val="tx1"/>
              </a:solidFill>
              <a:round/>
              <a:headEnd/>
              <a:tailEnd/>
            </a:ln>
          </p:spPr>
          <p:txBody>
            <a:bodyPr wrap="none" anchor="ctr"/>
            <a:lstStyle/>
            <a:p>
              <a:endParaRPr lang="en-US" sz="1350"/>
            </a:p>
          </p:txBody>
        </p:sp>
        <p:sp>
          <p:nvSpPr>
            <p:cNvPr id="28683" name="Rectangle 17"/>
            <p:cNvSpPr>
              <a:spLocks noChangeArrowheads="1"/>
            </p:cNvSpPr>
            <p:nvPr/>
          </p:nvSpPr>
          <p:spPr bwMode="auto">
            <a:xfrm>
              <a:off x="3600" y="1872"/>
              <a:ext cx="192" cy="192"/>
            </a:xfrm>
            <a:prstGeom prst="rect">
              <a:avLst/>
            </a:prstGeom>
            <a:noFill/>
            <a:ln w="38100">
              <a:solidFill>
                <a:srgbClr val="FFFF00"/>
              </a:solidFill>
              <a:miter lim="800000"/>
              <a:headEnd/>
              <a:tailEnd/>
            </a:ln>
          </p:spPr>
          <p:txBody>
            <a:bodyPr wrap="none" anchor="ctr"/>
            <a:lstStyle/>
            <a:p>
              <a:endParaRPr lang="en-US" sz="1350"/>
            </a:p>
          </p:txBody>
        </p:sp>
      </p:grpSp>
      <p:sp>
        <p:nvSpPr>
          <p:cNvPr id="4" name="TextBox 3">
            <a:extLst>
              <a:ext uri="{FF2B5EF4-FFF2-40B4-BE49-F238E27FC236}">
                <a16:creationId xmlns:a16="http://schemas.microsoft.com/office/drawing/2014/main" id="{452A3D88-1184-2C51-53BA-AFD6295832A3}"/>
              </a:ext>
            </a:extLst>
          </p:cNvPr>
          <p:cNvSpPr txBox="1"/>
          <p:nvPr/>
        </p:nvSpPr>
        <p:spPr>
          <a:xfrm>
            <a:off x="6127778" y="5772150"/>
            <a:ext cx="4491614" cy="923330"/>
          </a:xfrm>
          <a:prstGeom prst="rect">
            <a:avLst/>
          </a:prstGeom>
          <a:noFill/>
        </p:spPr>
        <p:txBody>
          <a:bodyPr wrap="none" rtlCol="0">
            <a:spAutoFit/>
          </a:bodyPr>
          <a:lstStyle/>
          <a:p>
            <a:r>
              <a:rPr lang="en-US" dirty="0"/>
              <a:t>Hard to pick the best match </a:t>
            </a:r>
          </a:p>
          <a:p>
            <a:r>
              <a:rPr lang="en-US" dirty="0"/>
              <a:t>	--might be far away</a:t>
            </a:r>
          </a:p>
          <a:p>
            <a:r>
              <a:rPr lang="en-US" dirty="0"/>
              <a:t>	– some points don’t have matches</a:t>
            </a:r>
          </a:p>
        </p:txBody>
      </p:sp>
    </p:spTree>
    <p:extLst>
      <p:ext uri="{BB962C8B-B14F-4D97-AF65-F5344CB8AC3E}">
        <p14:creationId xmlns:p14="http://schemas.microsoft.com/office/powerpoint/2010/main" val="3248462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90" name="Line 3">
            <a:extLst>
              <a:ext uri="{FF2B5EF4-FFF2-40B4-BE49-F238E27FC236}">
                <a16:creationId xmlns:a16="http://schemas.microsoft.com/office/drawing/2014/main" id="{4BC76F45-C278-6F4B-B4ED-9D510A9A34F8}"/>
              </a:ext>
            </a:extLst>
          </p:cNvPr>
          <p:cNvSpPr>
            <a:spLocks noChangeShapeType="1"/>
          </p:cNvSpPr>
          <p:nvPr/>
        </p:nvSpPr>
        <p:spPr bwMode="auto">
          <a:xfrm flipH="1">
            <a:off x="3298033" y="2308625"/>
            <a:ext cx="969169" cy="16597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591" name="Line 4">
            <a:extLst>
              <a:ext uri="{FF2B5EF4-FFF2-40B4-BE49-F238E27FC236}">
                <a16:creationId xmlns:a16="http://schemas.microsoft.com/office/drawing/2014/main" id="{F33A6319-2BC1-9344-9FC8-AB7389D3792D}"/>
              </a:ext>
            </a:extLst>
          </p:cNvPr>
          <p:cNvSpPr>
            <a:spLocks noChangeShapeType="1"/>
          </p:cNvSpPr>
          <p:nvPr/>
        </p:nvSpPr>
        <p:spPr bwMode="auto">
          <a:xfrm flipH="1">
            <a:off x="3298033" y="2480075"/>
            <a:ext cx="1254919" cy="148828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592" name="Line 5">
            <a:extLst>
              <a:ext uri="{FF2B5EF4-FFF2-40B4-BE49-F238E27FC236}">
                <a16:creationId xmlns:a16="http://schemas.microsoft.com/office/drawing/2014/main" id="{78586680-41FD-E94A-B872-A4412C3D8A5E}"/>
              </a:ext>
            </a:extLst>
          </p:cNvPr>
          <p:cNvSpPr>
            <a:spLocks noChangeShapeType="1"/>
          </p:cNvSpPr>
          <p:nvPr/>
        </p:nvSpPr>
        <p:spPr bwMode="auto">
          <a:xfrm flipH="1" flipV="1">
            <a:off x="3752850" y="2365772"/>
            <a:ext cx="1143000" cy="1600200"/>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593" name="Line 6">
            <a:extLst>
              <a:ext uri="{FF2B5EF4-FFF2-40B4-BE49-F238E27FC236}">
                <a16:creationId xmlns:a16="http://schemas.microsoft.com/office/drawing/2014/main" id="{42120F76-D53E-7242-8874-23D555DCB7C4}"/>
              </a:ext>
            </a:extLst>
          </p:cNvPr>
          <p:cNvSpPr>
            <a:spLocks noChangeShapeType="1"/>
          </p:cNvSpPr>
          <p:nvPr/>
        </p:nvSpPr>
        <p:spPr bwMode="auto">
          <a:xfrm flipH="1" flipV="1">
            <a:off x="3581400" y="2651522"/>
            <a:ext cx="1314450" cy="1314450"/>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594" name="Rectangle 7">
            <a:extLst>
              <a:ext uri="{FF2B5EF4-FFF2-40B4-BE49-F238E27FC236}">
                <a16:creationId xmlns:a16="http://schemas.microsoft.com/office/drawing/2014/main" id="{954A3A47-BBD0-F145-8E0E-52E489AFFEF4}"/>
              </a:ext>
            </a:extLst>
          </p:cNvPr>
          <p:cNvSpPr>
            <a:spLocks noGrp="1" noChangeArrowheads="1"/>
          </p:cNvSpPr>
          <p:nvPr>
            <p:ph type="title"/>
          </p:nvPr>
        </p:nvSpPr>
        <p:spPr/>
        <p:txBody>
          <a:bodyPr/>
          <a:lstStyle/>
          <a:p>
            <a:pPr eaLnBrk="1" hangingPunct="1"/>
            <a:r>
              <a:rPr lang="en-US" altLang="en-US" dirty="0"/>
              <a:t>Effect of baseline on stereo results</a:t>
            </a:r>
          </a:p>
        </p:txBody>
      </p:sp>
      <p:sp>
        <p:nvSpPr>
          <p:cNvPr id="67596" name="Oval 9">
            <a:extLst>
              <a:ext uri="{FF2B5EF4-FFF2-40B4-BE49-F238E27FC236}">
                <a16:creationId xmlns:a16="http://schemas.microsoft.com/office/drawing/2014/main" id="{5925615D-3E73-2D4D-879E-DBBB3A25F6D7}"/>
              </a:ext>
            </a:extLst>
          </p:cNvPr>
          <p:cNvSpPr>
            <a:spLocks noChangeArrowheads="1"/>
          </p:cNvSpPr>
          <p:nvPr/>
        </p:nvSpPr>
        <p:spPr bwMode="auto">
          <a:xfrm>
            <a:off x="3295650" y="3908822"/>
            <a:ext cx="57150" cy="57150"/>
          </a:xfrm>
          <a:prstGeom prst="ellipse">
            <a:avLst/>
          </a:prstGeom>
          <a:solidFill>
            <a:schemeClr val="bg2"/>
          </a:solidFill>
          <a:ln w="12700">
            <a:solidFill>
              <a:schemeClr val="bg2"/>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sk-SK" altLang="en-US" sz="1800"/>
          </a:p>
        </p:txBody>
      </p:sp>
      <p:sp>
        <p:nvSpPr>
          <p:cNvPr id="67597" name="Oval 10">
            <a:extLst>
              <a:ext uri="{FF2B5EF4-FFF2-40B4-BE49-F238E27FC236}">
                <a16:creationId xmlns:a16="http://schemas.microsoft.com/office/drawing/2014/main" id="{604C85F5-EA24-1347-865E-42D0EBDA13EA}"/>
              </a:ext>
            </a:extLst>
          </p:cNvPr>
          <p:cNvSpPr>
            <a:spLocks noChangeArrowheads="1"/>
          </p:cNvSpPr>
          <p:nvPr/>
        </p:nvSpPr>
        <p:spPr bwMode="auto">
          <a:xfrm>
            <a:off x="4838700" y="3908822"/>
            <a:ext cx="57150" cy="57150"/>
          </a:xfrm>
          <a:prstGeom prst="ellipse">
            <a:avLst/>
          </a:prstGeom>
          <a:solidFill>
            <a:schemeClr val="bg2"/>
          </a:solidFill>
          <a:ln w="12700">
            <a:solidFill>
              <a:schemeClr val="bg2"/>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sk-SK" altLang="en-US" sz="1800"/>
          </a:p>
        </p:txBody>
      </p:sp>
      <p:sp>
        <p:nvSpPr>
          <p:cNvPr id="67598" name="Line 11">
            <a:extLst>
              <a:ext uri="{FF2B5EF4-FFF2-40B4-BE49-F238E27FC236}">
                <a16:creationId xmlns:a16="http://schemas.microsoft.com/office/drawing/2014/main" id="{A1A5AF99-F578-0C41-B427-0E8A770690C6}"/>
              </a:ext>
            </a:extLst>
          </p:cNvPr>
          <p:cNvSpPr>
            <a:spLocks noChangeShapeType="1"/>
          </p:cNvSpPr>
          <p:nvPr/>
        </p:nvSpPr>
        <p:spPr bwMode="auto">
          <a:xfrm>
            <a:off x="2952750" y="3680222"/>
            <a:ext cx="74295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599" name="Line 12">
            <a:extLst>
              <a:ext uri="{FF2B5EF4-FFF2-40B4-BE49-F238E27FC236}">
                <a16:creationId xmlns:a16="http://schemas.microsoft.com/office/drawing/2014/main" id="{61B8D38D-D8F2-A740-91E2-7301AAF9427D}"/>
              </a:ext>
            </a:extLst>
          </p:cNvPr>
          <p:cNvSpPr>
            <a:spLocks noChangeShapeType="1"/>
          </p:cNvSpPr>
          <p:nvPr/>
        </p:nvSpPr>
        <p:spPr bwMode="auto">
          <a:xfrm>
            <a:off x="4495800" y="3680222"/>
            <a:ext cx="74295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601" name="Line 14">
            <a:extLst>
              <a:ext uri="{FF2B5EF4-FFF2-40B4-BE49-F238E27FC236}">
                <a16:creationId xmlns:a16="http://schemas.microsoft.com/office/drawing/2014/main" id="{142B9305-B83F-8347-852F-D51EFF63D614}"/>
              </a:ext>
            </a:extLst>
          </p:cNvPr>
          <p:cNvSpPr>
            <a:spLocks noChangeShapeType="1"/>
          </p:cNvSpPr>
          <p:nvPr/>
        </p:nvSpPr>
        <p:spPr bwMode="auto">
          <a:xfrm flipH="1">
            <a:off x="7467600" y="2251472"/>
            <a:ext cx="685800" cy="17145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602" name="Line 15">
            <a:extLst>
              <a:ext uri="{FF2B5EF4-FFF2-40B4-BE49-F238E27FC236}">
                <a16:creationId xmlns:a16="http://schemas.microsoft.com/office/drawing/2014/main" id="{54F27120-57DB-2049-97F1-05CB3BBC8360}"/>
              </a:ext>
            </a:extLst>
          </p:cNvPr>
          <p:cNvSpPr>
            <a:spLocks noChangeShapeType="1"/>
          </p:cNvSpPr>
          <p:nvPr/>
        </p:nvSpPr>
        <p:spPr bwMode="auto">
          <a:xfrm>
            <a:off x="7239000" y="3680222"/>
            <a:ext cx="74295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603" name="Line 16">
            <a:extLst>
              <a:ext uri="{FF2B5EF4-FFF2-40B4-BE49-F238E27FC236}">
                <a16:creationId xmlns:a16="http://schemas.microsoft.com/office/drawing/2014/main" id="{3604064D-A17C-264C-8ABA-F194CB9AF9B0}"/>
              </a:ext>
            </a:extLst>
          </p:cNvPr>
          <p:cNvSpPr>
            <a:spLocks noChangeShapeType="1"/>
          </p:cNvSpPr>
          <p:nvPr/>
        </p:nvSpPr>
        <p:spPr bwMode="auto">
          <a:xfrm>
            <a:off x="7581900" y="3680222"/>
            <a:ext cx="742950"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604" name="Line 17">
            <a:extLst>
              <a:ext uri="{FF2B5EF4-FFF2-40B4-BE49-F238E27FC236}">
                <a16:creationId xmlns:a16="http://schemas.microsoft.com/office/drawing/2014/main" id="{6E6F8493-C680-1149-B683-A7A3CFBE66DA}"/>
              </a:ext>
            </a:extLst>
          </p:cNvPr>
          <p:cNvSpPr>
            <a:spLocks noChangeShapeType="1"/>
          </p:cNvSpPr>
          <p:nvPr/>
        </p:nvSpPr>
        <p:spPr bwMode="auto">
          <a:xfrm flipH="1">
            <a:off x="7467600" y="2137172"/>
            <a:ext cx="342900" cy="18288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605" name="Line 18">
            <a:extLst>
              <a:ext uri="{FF2B5EF4-FFF2-40B4-BE49-F238E27FC236}">
                <a16:creationId xmlns:a16="http://schemas.microsoft.com/office/drawing/2014/main" id="{D0C7BD1E-16D7-7F44-95CF-A868E2BCE711}"/>
              </a:ext>
            </a:extLst>
          </p:cNvPr>
          <p:cNvSpPr>
            <a:spLocks noChangeShapeType="1"/>
          </p:cNvSpPr>
          <p:nvPr/>
        </p:nvSpPr>
        <p:spPr bwMode="auto">
          <a:xfrm flipH="1" flipV="1">
            <a:off x="7648576" y="2137172"/>
            <a:ext cx="333374" cy="1828800"/>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606" name="Line 19">
            <a:extLst>
              <a:ext uri="{FF2B5EF4-FFF2-40B4-BE49-F238E27FC236}">
                <a16:creationId xmlns:a16="http://schemas.microsoft.com/office/drawing/2014/main" id="{4094E7D9-8DA7-224A-8E5B-6F0E86AD0E45}"/>
              </a:ext>
            </a:extLst>
          </p:cNvPr>
          <p:cNvSpPr>
            <a:spLocks noChangeShapeType="1"/>
          </p:cNvSpPr>
          <p:nvPr/>
        </p:nvSpPr>
        <p:spPr bwMode="auto">
          <a:xfrm flipH="1" flipV="1">
            <a:off x="7296150" y="2251472"/>
            <a:ext cx="685800" cy="1714500"/>
          </a:xfrm>
          <a:prstGeom prst="line">
            <a:avLst/>
          </a:prstGeom>
          <a:noFill/>
          <a:ln w="19050">
            <a:solidFill>
              <a:schemeClr val="hlink"/>
            </a:solidFill>
            <a:round/>
            <a:headEnd/>
            <a:tailEnd/>
          </a:ln>
          <a:extLst>
            <a:ext uri="{909E8E84-426E-40DD-AFC4-6F175D3DCCD1}">
              <a14:hiddenFill xmlns:a14="http://schemas.microsoft.com/office/drawing/2010/main">
                <a:noFill/>
              </a14:hiddenFill>
            </a:ext>
          </a:extLst>
        </p:spPr>
        <p:txBody>
          <a:bodyPr wrap="none" anchor="ctr"/>
          <a:lstStyle/>
          <a:p>
            <a:endParaRPr lang="en-US" sz="1350"/>
          </a:p>
        </p:txBody>
      </p:sp>
      <p:sp>
        <p:nvSpPr>
          <p:cNvPr id="67607" name="Oval 20">
            <a:extLst>
              <a:ext uri="{FF2B5EF4-FFF2-40B4-BE49-F238E27FC236}">
                <a16:creationId xmlns:a16="http://schemas.microsoft.com/office/drawing/2014/main" id="{3ED4FA86-CE9A-2D45-99F6-CBBE75919833}"/>
              </a:ext>
            </a:extLst>
          </p:cNvPr>
          <p:cNvSpPr>
            <a:spLocks noChangeArrowheads="1"/>
          </p:cNvSpPr>
          <p:nvPr/>
        </p:nvSpPr>
        <p:spPr bwMode="auto">
          <a:xfrm>
            <a:off x="3998119" y="2920604"/>
            <a:ext cx="57150" cy="57150"/>
          </a:xfrm>
          <a:prstGeom prst="ellipse">
            <a:avLst/>
          </a:prstGeom>
          <a:solidFill>
            <a:schemeClr val="bg2"/>
          </a:solidFill>
          <a:ln w="12700">
            <a:solidFill>
              <a:schemeClr val="bg2"/>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sk-SK" altLang="en-US" sz="1800"/>
          </a:p>
        </p:txBody>
      </p:sp>
      <p:sp>
        <p:nvSpPr>
          <p:cNvPr id="67608" name="Oval 21">
            <a:extLst>
              <a:ext uri="{FF2B5EF4-FFF2-40B4-BE49-F238E27FC236}">
                <a16:creationId xmlns:a16="http://schemas.microsoft.com/office/drawing/2014/main" id="{61633288-B551-184C-A824-854EC98289E9}"/>
              </a:ext>
            </a:extLst>
          </p:cNvPr>
          <p:cNvSpPr>
            <a:spLocks noChangeArrowheads="1"/>
          </p:cNvSpPr>
          <p:nvPr/>
        </p:nvSpPr>
        <p:spPr bwMode="auto">
          <a:xfrm>
            <a:off x="7696200" y="3028950"/>
            <a:ext cx="57150" cy="57150"/>
          </a:xfrm>
          <a:prstGeom prst="ellipse">
            <a:avLst/>
          </a:prstGeom>
          <a:solidFill>
            <a:schemeClr val="bg2"/>
          </a:solidFill>
          <a:ln w="12700">
            <a:solidFill>
              <a:schemeClr val="bg2"/>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sk-SK" altLang="en-US" sz="1800"/>
          </a:p>
        </p:txBody>
      </p:sp>
      <p:sp>
        <p:nvSpPr>
          <p:cNvPr id="67609" name="Oval 22">
            <a:extLst>
              <a:ext uri="{FF2B5EF4-FFF2-40B4-BE49-F238E27FC236}">
                <a16:creationId xmlns:a16="http://schemas.microsoft.com/office/drawing/2014/main" id="{43896F1A-FE5E-8846-8A9C-A0FDC9326C10}"/>
              </a:ext>
            </a:extLst>
          </p:cNvPr>
          <p:cNvSpPr>
            <a:spLocks noChangeArrowheads="1"/>
          </p:cNvSpPr>
          <p:nvPr/>
        </p:nvSpPr>
        <p:spPr bwMode="auto">
          <a:xfrm>
            <a:off x="7452122" y="3908822"/>
            <a:ext cx="57150" cy="57150"/>
          </a:xfrm>
          <a:prstGeom prst="ellipse">
            <a:avLst/>
          </a:prstGeom>
          <a:solidFill>
            <a:schemeClr val="bg2"/>
          </a:solidFill>
          <a:ln w="12700">
            <a:solidFill>
              <a:schemeClr val="bg2"/>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sk-SK" altLang="en-US" sz="1800"/>
          </a:p>
        </p:txBody>
      </p:sp>
      <p:sp>
        <p:nvSpPr>
          <p:cNvPr id="67610" name="Oval 23">
            <a:extLst>
              <a:ext uri="{FF2B5EF4-FFF2-40B4-BE49-F238E27FC236}">
                <a16:creationId xmlns:a16="http://schemas.microsoft.com/office/drawing/2014/main" id="{453A6895-3C49-6F44-A19A-5142A8F2561B}"/>
              </a:ext>
            </a:extLst>
          </p:cNvPr>
          <p:cNvSpPr>
            <a:spLocks noChangeArrowheads="1"/>
          </p:cNvSpPr>
          <p:nvPr/>
        </p:nvSpPr>
        <p:spPr bwMode="auto">
          <a:xfrm>
            <a:off x="7949804" y="3908822"/>
            <a:ext cx="57150" cy="57150"/>
          </a:xfrm>
          <a:prstGeom prst="ellipse">
            <a:avLst/>
          </a:prstGeom>
          <a:solidFill>
            <a:schemeClr val="bg2"/>
          </a:solidFill>
          <a:ln w="12700">
            <a:solidFill>
              <a:schemeClr val="bg2"/>
            </a:solidFill>
            <a:round/>
            <a:headEnd/>
            <a:tailEnd/>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sk-SK" altLang="en-US" sz="1800"/>
          </a:p>
        </p:txBody>
      </p:sp>
      <p:sp>
        <p:nvSpPr>
          <p:cNvPr id="33" name="Rectangle 4">
            <a:extLst>
              <a:ext uri="{FF2B5EF4-FFF2-40B4-BE49-F238E27FC236}">
                <a16:creationId xmlns:a16="http://schemas.microsoft.com/office/drawing/2014/main" id="{06F81EF0-27D4-A04D-BCE7-A8FBD31165E1}"/>
              </a:ext>
            </a:extLst>
          </p:cNvPr>
          <p:cNvSpPr txBox="1">
            <a:spLocks noChangeArrowheads="1"/>
          </p:cNvSpPr>
          <p:nvPr/>
        </p:nvSpPr>
        <p:spPr bwMode="auto">
          <a:xfrm>
            <a:off x="2724151" y="4274345"/>
            <a:ext cx="3591307" cy="18288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eaLnBrk="0" fontAlgn="base" hangingPunct="0">
              <a:spcBef>
                <a:spcPct val="20000"/>
              </a:spcBef>
              <a:spcAft>
                <a:spcPct val="0"/>
              </a:spcAft>
              <a:buChar char="»"/>
              <a:defRPr sz="1400">
                <a:solidFill>
                  <a:schemeClr val="tx1"/>
                </a:solidFill>
                <a:latin typeface="+mn-lt"/>
              </a:defRPr>
            </a:lvl6pPr>
            <a:lvl7pPr marL="2971800" indent="-228600" algn="l" rtl="0" eaLnBrk="0" fontAlgn="base" hangingPunct="0">
              <a:spcBef>
                <a:spcPct val="20000"/>
              </a:spcBef>
              <a:spcAft>
                <a:spcPct val="0"/>
              </a:spcAft>
              <a:buChar char="»"/>
              <a:defRPr sz="1400">
                <a:solidFill>
                  <a:schemeClr val="tx1"/>
                </a:solidFill>
                <a:latin typeface="+mn-lt"/>
              </a:defRPr>
            </a:lvl7pPr>
            <a:lvl8pPr marL="3429000" indent="-228600" algn="l" rtl="0" eaLnBrk="0" fontAlgn="base" hangingPunct="0">
              <a:spcBef>
                <a:spcPct val="20000"/>
              </a:spcBef>
              <a:spcAft>
                <a:spcPct val="0"/>
              </a:spcAft>
              <a:buChar char="»"/>
              <a:defRPr sz="1400">
                <a:solidFill>
                  <a:schemeClr val="tx1"/>
                </a:solidFill>
                <a:latin typeface="+mn-lt"/>
              </a:defRPr>
            </a:lvl8pPr>
            <a:lvl9pPr marL="3886200" indent="-228600" algn="l" rtl="0" eaLnBrk="0" fontAlgn="base" hangingPunct="0">
              <a:spcBef>
                <a:spcPct val="20000"/>
              </a:spcBef>
              <a:spcAft>
                <a:spcPct val="0"/>
              </a:spcAft>
              <a:buChar char="»"/>
              <a:defRPr sz="1400">
                <a:solidFill>
                  <a:schemeClr val="tx1"/>
                </a:solidFill>
                <a:latin typeface="+mn-lt"/>
              </a:defRPr>
            </a:lvl9pPr>
          </a:lstStyle>
          <a:p>
            <a:pPr lvl="1"/>
            <a:r>
              <a:rPr lang="en-US" sz="1800" kern="0" dirty="0"/>
              <a:t>Larger baseline</a:t>
            </a:r>
          </a:p>
          <a:p>
            <a:pPr lvl="2">
              <a:buFont typeface="Times New Roman" pitchFamily="18" charset="0"/>
              <a:buChar char="+"/>
            </a:pPr>
            <a:r>
              <a:rPr lang="en-US" kern="0" dirty="0"/>
              <a:t> </a:t>
            </a:r>
            <a:r>
              <a:rPr lang="en-US" sz="1650" kern="0" dirty="0"/>
              <a:t>Smaller triangulation error</a:t>
            </a:r>
          </a:p>
          <a:p>
            <a:pPr lvl="2"/>
            <a:r>
              <a:rPr lang="en-US" sz="1650" kern="0" dirty="0"/>
              <a:t> Matching is more difficult</a:t>
            </a:r>
          </a:p>
        </p:txBody>
      </p:sp>
      <p:sp>
        <p:nvSpPr>
          <p:cNvPr id="34" name="Rectangle 4">
            <a:extLst>
              <a:ext uri="{FF2B5EF4-FFF2-40B4-BE49-F238E27FC236}">
                <a16:creationId xmlns:a16="http://schemas.microsoft.com/office/drawing/2014/main" id="{CB9302B2-9063-C14A-956B-76788245C83D}"/>
              </a:ext>
            </a:extLst>
          </p:cNvPr>
          <p:cNvSpPr txBox="1">
            <a:spLocks noChangeArrowheads="1"/>
          </p:cNvSpPr>
          <p:nvPr/>
        </p:nvSpPr>
        <p:spPr bwMode="auto">
          <a:xfrm>
            <a:off x="6315458" y="4265043"/>
            <a:ext cx="4029933" cy="1828800"/>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mn-lt"/>
              </a:defRPr>
            </a:lvl5pPr>
            <a:lvl6pPr marL="2514600" indent="-228600" algn="l" rtl="0" eaLnBrk="0" fontAlgn="base" hangingPunct="0">
              <a:spcBef>
                <a:spcPct val="20000"/>
              </a:spcBef>
              <a:spcAft>
                <a:spcPct val="0"/>
              </a:spcAft>
              <a:buChar char="»"/>
              <a:defRPr sz="1400">
                <a:solidFill>
                  <a:schemeClr val="tx1"/>
                </a:solidFill>
                <a:latin typeface="+mn-lt"/>
              </a:defRPr>
            </a:lvl6pPr>
            <a:lvl7pPr marL="2971800" indent="-228600" algn="l" rtl="0" eaLnBrk="0" fontAlgn="base" hangingPunct="0">
              <a:spcBef>
                <a:spcPct val="20000"/>
              </a:spcBef>
              <a:spcAft>
                <a:spcPct val="0"/>
              </a:spcAft>
              <a:buChar char="»"/>
              <a:defRPr sz="1400">
                <a:solidFill>
                  <a:schemeClr val="tx1"/>
                </a:solidFill>
                <a:latin typeface="+mn-lt"/>
              </a:defRPr>
            </a:lvl7pPr>
            <a:lvl8pPr marL="3429000" indent="-228600" algn="l" rtl="0" eaLnBrk="0" fontAlgn="base" hangingPunct="0">
              <a:spcBef>
                <a:spcPct val="20000"/>
              </a:spcBef>
              <a:spcAft>
                <a:spcPct val="0"/>
              </a:spcAft>
              <a:buChar char="»"/>
              <a:defRPr sz="1400">
                <a:solidFill>
                  <a:schemeClr val="tx1"/>
                </a:solidFill>
                <a:latin typeface="+mn-lt"/>
              </a:defRPr>
            </a:lvl8pPr>
            <a:lvl9pPr marL="3886200" indent="-228600" algn="l" rtl="0" eaLnBrk="0" fontAlgn="base" hangingPunct="0">
              <a:spcBef>
                <a:spcPct val="20000"/>
              </a:spcBef>
              <a:spcAft>
                <a:spcPct val="0"/>
              </a:spcAft>
              <a:buChar char="»"/>
              <a:defRPr sz="1400">
                <a:solidFill>
                  <a:schemeClr val="tx1"/>
                </a:solidFill>
                <a:latin typeface="+mn-lt"/>
              </a:defRPr>
            </a:lvl9pPr>
          </a:lstStyle>
          <a:p>
            <a:pPr lvl="1"/>
            <a:r>
              <a:rPr lang="en-US" sz="1800" kern="0" dirty="0"/>
              <a:t>Smaller baseline</a:t>
            </a:r>
          </a:p>
          <a:p>
            <a:pPr lvl="2"/>
            <a:r>
              <a:rPr lang="en-US" sz="1650" kern="0" dirty="0"/>
              <a:t> Higher triangulation error</a:t>
            </a:r>
          </a:p>
          <a:p>
            <a:pPr lvl="2">
              <a:buFont typeface="Times New Roman" pitchFamily="18" charset="0"/>
              <a:buChar char="+"/>
            </a:pPr>
            <a:r>
              <a:rPr lang="en-US" sz="1650" kern="0" dirty="0"/>
              <a:t> Matching is easier</a:t>
            </a:r>
          </a:p>
        </p:txBody>
      </p:sp>
    </p:spTree>
    <p:extLst>
      <p:ext uri="{BB962C8B-B14F-4D97-AF65-F5344CB8AC3E}">
        <p14:creationId xmlns:p14="http://schemas.microsoft.com/office/powerpoint/2010/main" val="3487601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7F871-5FC9-BDCA-75DC-45859F974CAA}"/>
              </a:ext>
            </a:extLst>
          </p:cNvPr>
          <p:cNvSpPr>
            <a:spLocks noGrp="1"/>
          </p:cNvSpPr>
          <p:nvPr>
            <p:ph type="title"/>
          </p:nvPr>
        </p:nvSpPr>
        <p:spPr/>
        <p:txBody>
          <a:bodyPr/>
          <a:lstStyle/>
          <a:p>
            <a:r>
              <a:rPr lang="en-US" dirty="0"/>
              <a:t>Some points don’t have matches</a:t>
            </a:r>
          </a:p>
        </p:txBody>
      </p:sp>
      <p:pic>
        <p:nvPicPr>
          <p:cNvPr id="4" name="Picture 3">
            <a:extLst>
              <a:ext uri="{FF2B5EF4-FFF2-40B4-BE49-F238E27FC236}">
                <a16:creationId xmlns:a16="http://schemas.microsoft.com/office/drawing/2014/main" id="{7A598815-8FE7-67EB-A4BE-C6906B736F87}"/>
              </a:ext>
            </a:extLst>
          </p:cNvPr>
          <p:cNvPicPr>
            <a:picLocks noChangeAspect="1"/>
          </p:cNvPicPr>
          <p:nvPr/>
        </p:nvPicPr>
        <p:blipFill>
          <a:blip r:embed="rId2"/>
          <a:stretch>
            <a:fillRect/>
          </a:stretch>
        </p:blipFill>
        <p:spPr>
          <a:xfrm>
            <a:off x="2381250" y="1864403"/>
            <a:ext cx="4605338" cy="4068180"/>
          </a:xfrm>
          <a:prstGeom prst="rect">
            <a:avLst/>
          </a:prstGeom>
        </p:spPr>
      </p:pic>
      <p:sp>
        <p:nvSpPr>
          <p:cNvPr id="5" name="TextBox 4">
            <a:extLst>
              <a:ext uri="{FF2B5EF4-FFF2-40B4-BE49-F238E27FC236}">
                <a16:creationId xmlns:a16="http://schemas.microsoft.com/office/drawing/2014/main" id="{D9AC0310-1411-917C-EA7B-ED4039B45E9D}"/>
              </a:ext>
            </a:extLst>
          </p:cNvPr>
          <p:cNvSpPr txBox="1"/>
          <p:nvPr/>
        </p:nvSpPr>
        <p:spPr>
          <a:xfrm>
            <a:off x="7353301" y="2400301"/>
            <a:ext cx="3125822" cy="1131079"/>
          </a:xfrm>
          <a:prstGeom prst="rect">
            <a:avLst/>
          </a:prstGeom>
          <a:noFill/>
        </p:spPr>
        <p:txBody>
          <a:bodyPr wrap="square" rtlCol="0">
            <a:spAutoFit/>
          </a:bodyPr>
          <a:lstStyle/>
          <a:p>
            <a:r>
              <a:rPr lang="en-US" sz="1350" dirty="0"/>
              <a:t>This is a depth cue, though not much used directly</a:t>
            </a:r>
          </a:p>
          <a:p>
            <a:endParaRPr lang="en-US" sz="1350" dirty="0"/>
          </a:p>
          <a:p>
            <a:r>
              <a:rPr lang="en-US" sz="1350" dirty="0"/>
              <a:t>Effect sometimes known as </a:t>
            </a:r>
          </a:p>
          <a:p>
            <a:r>
              <a:rPr lang="en-US" sz="1350" dirty="0"/>
              <a:t>Da Vinci stereopsis</a:t>
            </a:r>
          </a:p>
        </p:txBody>
      </p:sp>
    </p:spTree>
    <p:extLst>
      <p:ext uri="{BB962C8B-B14F-4D97-AF65-F5344CB8AC3E}">
        <p14:creationId xmlns:p14="http://schemas.microsoft.com/office/powerpoint/2010/main" val="1840110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32C59-F3CA-03F4-E4E4-53FEAEAB7764}"/>
              </a:ext>
            </a:extLst>
          </p:cNvPr>
          <p:cNvSpPr>
            <a:spLocks noGrp="1"/>
          </p:cNvSpPr>
          <p:nvPr>
            <p:ph type="title"/>
          </p:nvPr>
        </p:nvSpPr>
        <p:spPr/>
        <p:txBody>
          <a:bodyPr/>
          <a:lstStyle/>
          <a:p>
            <a:r>
              <a:rPr lang="en-US" dirty="0"/>
              <a:t>Stereo as optimization</a:t>
            </a:r>
          </a:p>
        </p:txBody>
      </p:sp>
      <p:sp>
        <p:nvSpPr>
          <p:cNvPr id="3" name="Content Placeholder 2">
            <a:extLst>
              <a:ext uri="{FF2B5EF4-FFF2-40B4-BE49-F238E27FC236}">
                <a16:creationId xmlns:a16="http://schemas.microsoft.com/office/drawing/2014/main" id="{FC7FBEFD-5728-C5C9-45BF-24753320039D}"/>
              </a:ext>
            </a:extLst>
          </p:cNvPr>
          <p:cNvSpPr>
            <a:spLocks noGrp="1"/>
          </p:cNvSpPr>
          <p:nvPr>
            <p:ph idx="1"/>
          </p:nvPr>
        </p:nvSpPr>
        <p:spPr/>
        <p:txBody>
          <a:bodyPr/>
          <a:lstStyle/>
          <a:p>
            <a:r>
              <a:rPr lang="en-US" dirty="0"/>
              <a:t>Depth =&gt; Disparity =&gt; Matches</a:t>
            </a:r>
          </a:p>
          <a:p>
            <a:endParaRPr lang="en-US" dirty="0"/>
          </a:p>
          <a:p>
            <a:r>
              <a:rPr lang="en-US" dirty="0"/>
              <a:t>Search for disparities such that</a:t>
            </a:r>
          </a:p>
          <a:p>
            <a:pPr lvl="1"/>
            <a:r>
              <a:rPr lang="en-US" dirty="0"/>
              <a:t>Matches are good</a:t>
            </a:r>
          </a:p>
          <a:p>
            <a:pPr lvl="1"/>
            <a:r>
              <a:rPr lang="en-US" dirty="0"/>
              <a:t>Disparities meet various constraints</a:t>
            </a:r>
          </a:p>
          <a:p>
            <a:pPr lvl="1"/>
            <a:r>
              <a:rPr lang="en-US" dirty="0"/>
              <a:t>Depth map is “like” real depth map</a:t>
            </a:r>
          </a:p>
          <a:p>
            <a:endParaRPr lang="en-US" dirty="0"/>
          </a:p>
          <a:p>
            <a:r>
              <a:rPr lang="en-US" dirty="0"/>
              <a:t>Highly developed, effective theory</a:t>
            </a:r>
          </a:p>
          <a:p>
            <a:pPr lvl="1"/>
            <a:endParaRPr lang="en-US" dirty="0"/>
          </a:p>
        </p:txBody>
      </p:sp>
    </p:spTree>
    <p:extLst>
      <p:ext uri="{BB962C8B-B14F-4D97-AF65-F5344CB8AC3E}">
        <p14:creationId xmlns:p14="http://schemas.microsoft.com/office/powerpoint/2010/main" val="3760177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2EACF-A27D-9C38-B8D2-6D037A033287}"/>
              </a:ext>
            </a:extLst>
          </p:cNvPr>
          <p:cNvSpPr>
            <a:spLocks noGrp="1"/>
          </p:cNvSpPr>
          <p:nvPr>
            <p:ph type="title"/>
          </p:nvPr>
        </p:nvSpPr>
        <p:spPr/>
        <p:txBody>
          <a:bodyPr/>
          <a:lstStyle/>
          <a:p>
            <a:r>
              <a:rPr lang="en-US" dirty="0"/>
              <a:t>Optical flow</a:t>
            </a:r>
          </a:p>
        </p:txBody>
      </p:sp>
      <p:sp>
        <p:nvSpPr>
          <p:cNvPr id="3" name="Content Placeholder 2">
            <a:extLst>
              <a:ext uri="{FF2B5EF4-FFF2-40B4-BE49-F238E27FC236}">
                <a16:creationId xmlns:a16="http://schemas.microsoft.com/office/drawing/2014/main" id="{27313450-BA22-0EAB-AFA4-67FB77B1A15F}"/>
              </a:ext>
            </a:extLst>
          </p:cNvPr>
          <p:cNvSpPr>
            <a:spLocks noGrp="1"/>
          </p:cNvSpPr>
          <p:nvPr>
            <p:ph idx="1"/>
          </p:nvPr>
        </p:nvSpPr>
        <p:spPr/>
        <p:txBody>
          <a:bodyPr>
            <a:normAutofit fontScale="92500" lnSpcReduction="10000"/>
          </a:bodyPr>
          <a:lstStyle/>
          <a:p>
            <a:r>
              <a:rPr lang="en-US" dirty="0"/>
              <a:t>Given two images of any scene</a:t>
            </a:r>
          </a:p>
          <a:p>
            <a:pPr lvl="1"/>
            <a:r>
              <a:rPr lang="en-US" dirty="0"/>
              <a:t>where stuff could move</a:t>
            </a:r>
          </a:p>
          <a:p>
            <a:r>
              <a:rPr lang="en-US" dirty="0"/>
              <a:t>Build a field of arrows</a:t>
            </a:r>
          </a:p>
          <a:p>
            <a:pPr lvl="1"/>
            <a:r>
              <a:rPr lang="en-US" dirty="0"/>
              <a:t>tail at pixel</a:t>
            </a:r>
          </a:p>
          <a:p>
            <a:pPr lvl="1"/>
            <a:r>
              <a:rPr lang="en-US" dirty="0"/>
              <a:t>head at new location of surface behind pixel</a:t>
            </a:r>
          </a:p>
          <a:p>
            <a:pPr lvl="2"/>
            <a:r>
              <a:rPr lang="en-US" dirty="0"/>
              <a:t> in next frame</a:t>
            </a:r>
          </a:p>
          <a:p>
            <a:r>
              <a:rPr lang="en-US" dirty="0"/>
              <a:t>Uses</a:t>
            </a:r>
          </a:p>
          <a:p>
            <a:pPr lvl="1"/>
            <a:r>
              <a:rPr lang="en-US" dirty="0"/>
              <a:t>inference about your motion (</a:t>
            </a:r>
            <a:r>
              <a:rPr lang="en-US" dirty="0" err="1"/>
              <a:t>egomotion</a:t>
            </a:r>
            <a:r>
              <a:rPr lang="en-US" dirty="0"/>
              <a:t>)</a:t>
            </a:r>
          </a:p>
          <a:p>
            <a:pPr lvl="1"/>
            <a:r>
              <a:rPr lang="en-US" dirty="0"/>
              <a:t>inference about motion in the world</a:t>
            </a:r>
          </a:p>
          <a:p>
            <a:pPr lvl="1"/>
            <a:r>
              <a:rPr lang="en-US" dirty="0"/>
              <a:t>inference about depth</a:t>
            </a:r>
          </a:p>
          <a:p>
            <a:pPr lvl="1"/>
            <a:r>
              <a:rPr lang="en-US" dirty="0"/>
              <a:t>segmentation</a:t>
            </a:r>
          </a:p>
          <a:p>
            <a:pPr lvl="1"/>
            <a:r>
              <a:rPr lang="en-US" dirty="0"/>
              <a:t>compression</a:t>
            </a:r>
          </a:p>
        </p:txBody>
      </p:sp>
    </p:spTree>
    <p:extLst>
      <p:ext uri="{BB962C8B-B14F-4D97-AF65-F5344CB8AC3E}">
        <p14:creationId xmlns:p14="http://schemas.microsoft.com/office/powerpoint/2010/main" val="2407914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EF9D5-2D78-8A23-E26B-3F0A6065F7CC}"/>
              </a:ext>
            </a:extLst>
          </p:cNvPr>
          <p:cNvSpPr>
            <a:spLocks noGrp="1"/>
          </p:cNvSpPr>
          <p:nvPr>
            <p:ph type="title"/>
          </p:nvPr>
        </p:nvSpPr>
        <p:spPr/>
        <p:txBody>
          <a:bodyPr/>
          <a:lstStyle/>
          <a:p>
            <a:r>
              <a:rPr lang="en-US" dirty="0"/>
              <a:t>Time to contact example</a:t>
            </a:r>
          </a:p>
        </p:txBody>
      </p:sp>
      <p:sp>
        <p:nvSpPr>
          <p:cNvPr id="3" name="Content Placeholder 2">
            <a:extLst>
              <a:ext uri="{FF2B5EF4-FFF2-40B4-BE49-F238E27FC236}">
                <a16:creationId xmlns:a16="http://schemas.microsoft.com/office/drawing/2014/main" id="{5AE8B090-7CE1-0030-BB1F-3821CF9B254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C31568A-62D4-E0F7-0972-ADE42AE6B161}"/>
              </a:ext>
            </a:extLst>
          </p:cNvPr>
          <p:cNvPicPr>
            <a:picLocks noChangeAspect="1"/>
          </p:cNvPicPr>
          <p:nvPr/>
        </p:nvPicPr>
        <p:blipFill>
          <a:blip r:embed="rId2"/>
          <a:stretch>
            <a:fillRect/>
          </a:stretch>
        </p:blipFill>
        <p:spPr>
          <a:xfrm>
            <a:off x="2522482" y="1690689"/>
            <a:ext cx="6929602" cy="4986474"/>
          </a:xfrm>
          <a:prstGeom prst="rect">
            <a:avLst/>
          </a:prstGeom>
        </p:spPr>
      </p:pic>
    </p:spTree>
    <p:extLst>
      <p:ext uri="{BB962C8B-B14F-4D97-AF65-F5344CB8AC3E}">
        <p14:creationId xmlns:p14="http://schemas.microsoft.com/office/powerpoint/2010/main" val="2802047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E3B9C-86C9-3422-20E3-DC5039AB7862}"/>
              </a:ext>
            </a:extLst>
          </p:cNvPr>
          <p:cNvSpPr>
            <a:spLocks noGrp="1"/>
          </p:cNvSpPr>
          <p:nvPr>
            <p:ph type="title"/>
          </p:nvPr>
        </p:nvSpPr>
        <p:spPr/>
        <p:txBody>
          <a:bodyPr/>
          <a:lstStyle/>
          <a:p>
            <a:r>
              <a:rPr lang="en-US" dirty="0"/>
              <a:t>Main points</a:t>
            </a:r>
          </a:p>
        </p:txBody>
      </p:sp>
      <p:sp>
        <p:nvSpPr>
          <p:cNvPr id="3" name="Content Placeholder 2">
            <a:extLst>
              <a:ext uri="{FF2B5EF4-FFF2-40B4-BE49-F238E27FC236}">
                <a16:creationId xmlns:a16="http://schemas.microsoft.com/office/drawing/2014/main" id="{2B965D44-74B3-659F-9B76-6CB3325B9D69}"/>
              </a:ext>
            </a:extLst>
          </p:cNvPr>
          <p:cNvSpPr>
            <a:spLocks noGrp="1"/>
          </p:cNvSpPr>
          <p:nvPr>
            <p:ph idx="1"/>
          </p:nvPr>
        </p:nvSpPr>
        <p:spPr/>
        <p:txBody>
          <a:bodyPr/>
          <a:lstStyle/>
          <a:p>
            <a:r>
              <a:rPr lang="en-US" dirty="0"/>
              <a:t>Matching locations across images reveals</a:t>
            </a:r>
          </a:p>
          <a:p>
            <a:pPr lvl="1"/>
            <a:r>
              <a:rPr lang="en-US" dirty="0"/>
              <a:t>how you have moved; the shape of things; what else is  moving</a:t>
            </a:r>
          </a:p>
          <a:p>
            <a:r>
              <a:rPr lang="en-US" dirty="0"/>
              <a:t>Low compute matching for scattered points is very powerful</a:t>
            </a:r>
          </a:p>
          <a:p>
            <a:pPr lvl="1"/>
            <a:r>
              <a:rPr lang="en-US" dirty="0"/>
              <a:t>Structure from motion or SLAM</a:t>
            </a:r>
          </a:p>
          <a:p>
            <a:r>
              <a:rPr lang="en-US" dirty="0"/>
              <a:t>You can fill in shape information</a:t>
            </a:r>
          </a:p>
          <a:p>
            <a:r>
              <a:rPr lang="en-US" dirty="0"/>
              <a:t>High compute matching yields very dense information</a:t>
            </a:r>
          </a:p>
          <a:p>
            <a:pPr lvl="1"/>
            <a:r>
              <a:rPr lang="en-US" dirty="0"/>
              <a:t>but requires some thought about network structure</a:t>
            </a:r>
          </a:p>
          <a:p>
            <a:endParaRPr lang="en-US" dirty="0"/>
          </a:p>
        </p:txBody>
      </p:sp>
    </p:spTree>
    <p:extLst>
      <p:ext uri="{BB962C8B-B14F-4D97-AF65-F5344CB8AC3E}">
        <p14:creationId xmlns:p14="http://schemas.microsoft.com/office/powerpoint/2010/main" val="955227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B85E-E295-05DE-CABD-1B46975DF1FA}"/>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5C22660-5DBC-8C1C-ACC8-0F51B5515F0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A4B9814-E304-79BF-B5E4-CCEA1648387F}"/>
              </a:ext>
            </a:extLst>
          </p:cNvPr>
          <p:cNvPicPr>
            <a:picLocks noChangeAspect="1"/>
          </p:cNvPicPr>
          <p:nvPr/>
        </p:nvPicPr>
        <p:blipFill>
          <a:blip r:embed="rId2"/>
          <a:stretch>
            <a:fillRect/>
          </a:stretch>
        </p:blipFill>
        <p:spPr>
          <a:xfrm>
            <a:off x="2209800" y="1290868"/>
            <a:ext cx="7772400" cy="4276265"/>
          </a:xfrm>
          <a:prstGeom prst="rect">
            <a:avLst/>
          </a:prstGeom>
        </p:spPr>
      </p:pic>
    </p:spTree>
    <p:extLst>
      <p:ext uri="{BB962C8B-B14F-4D97-AF65-F5344CB8AC3E}">
        <p14:creationId xmlns:p14="http://schemas.microsoft.com/office/powerpoint/2010/main" val="3879698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F1728-E738-EAC1-4B5F-C525B740E6A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24E243-B821-B877-43E2-16CEB0FBFE5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D1F49CAF-E624-1957-6953-06D6FACEE5C8}"/>
              </a:ext>
            </a:extLst>
          </p:cNvPr>
          <p:cNvPicPr>
            <a:picLocks noChangeAspect="1"/>
          </p:cNvPicPr>
          <p:nvPr/>
        </p:nvPicPr>
        <p:blipFill>
          <a:blip r:embed="rId2"/>
          <a:stretch>
            <a:fillRect/>
          </a:stretch>
        </p:blipFill>
        <p:spPr>
          <a:xfrm>
            <a:off x="2209800" y="1289250"/>
            <a:ext cx="7772400" cy="4279501"/>
          </a:xfrm>
          <a:prstGeom prst="rect">
            <a:avLst/>
          </a:prstGeom>
        </p:spPr>
      </p:pic>
    </p:spTree>
    <p:extLst>
      <p:ext uri="{BB962C8B-B14F-4D97-AF65-F5344CB8AC3E}">
        <p14:creationId xmlns:p14="http://schemas.microsoft.com/office/powerpoint/2010/main" val="3815213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20B58-64F4-CB73-0103-F358638F5B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09A540-96BF-B3F7-E81D-4CED989019E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61277BB-5632-7EEA-CA49-03D202E04C8B}"/>
              </a:ext>
            </a:extLst>
          </p:cNvPr>
          <p:cNvPicPr>
            <a:picLocks noChangeAspect="1"/>
          </p:cNvPicPr>
          <p:nvPr/>
        </p:nvPicPr>
        <p:blipFill>
          <a:blip r:embed="rId2"/>
          <a:stretch>
            <a:fillRect/>
          </a:stretch>
        </p:blipFill>
        <p:spPr>
          <a:xfrm>
            <a:off x="3333750" y="1022350"/>
            <a:ext cx="5524500" cy="4813300"/>
          </a:xfrm>
          <a:prstGeom prst="rect">
            <a:avLst/>
          </a:prstGeom>
        </p:spPr>
      </p:pic>
    </p:spTree>
    <p:extLst>
      <p:ext uri="{BB962C8B-B14F-4D97-AF65-F5344CB8AC3E}">
        <p14:creationId xmlns:p14="http://schemas.microsoft.com/office/powerpoint/2010/main" val="117964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2CBEA-B428-DF25-4B18-E5EDC3FE968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AB559A7-1368-E1A0-F19B-56F88EF8425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16B9A99-EBCB-BB0E-0271-76C85D6127EC}"/>
              </a:ext>
            </a:extLst>
          </p:cNvPr>
          <p:cNvPicPr>
            <a:picLocks noChangeAspect="1"/>
          </p:cNvPicPr>
          <p:nvPr/>
        </p:nvPicPr>
        <p:blipFill>
          <a:blip r:embed="rId2"/>
          <a:stretch>
            <a:fillRect/>
          </a:stretch>
        </p:blipFill>
        <p:spPr>
          <a:xfrm>
            <a:off x="2952750" y="685800"/>
            <a:ext cx="6286500" cy="5486400"/>
          </a:xfrm>
          <a:prstGeom prst="rect">
            <a:avLst/>
          </a:prstGeom>
        </p:spPr>
      </p:pic>
    </p:spTree>
    <p:extLst>
      <p:ext uri="{BB962C8B-B14F-4D97-AF65-F5344CB8AC3E}">
        <p14:creationId xmlns:p14="http://schemas.microsoft.com/office/powerpoint/2010/main" val="2262359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50C3D-BC60-4BDD-93F7-4E6F78E60D8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06B5E24-A5FC-AF4A-88AB-976C0144676B}"/>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C7F35C2-EC85-557A-BB5D-165E895E21D4}"/>
              </a:ext>
            </a:extLst>
          </p:cNvPr>
          <p:cNvPicPr>
            <a:picLocks noChangeAspect="1"/>
          </p:cNvPicPr>
          <p:nvPr/>
        </p:nvPicPr>
        <p:blipFill>
          <a:blip r:embed="rId2"/>
          <a:stretch>
            <a:fillRect/>
          </a:stretch>
        </p:blipFill>
        <p:spPr>
          <a:xfrm>
            <a:off x="4927600" y="2413000"/>
            <a:ext cx="2336800" cy="2032000"/>
          </a:xfrm>
          <a:prstGeom prst="rect">
            <a:avLst/>
          </a:prstGeom>
        </p:spPr>
      </p:pic>
    </p:spTree>
    <p:extLst>
      <p:ext uri="{BB962C8B-B14F-4D97-AF65-F5344CB8AC3E}">
        <p14:creationId xmlns:p14="http://schemas.microsoft.com/office/powerpoint/2010/main" val="3025581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A44F2-AFA9-408C-14C0-ABE69608DE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7963C6-900B-DB6C-A59F-3DBEE9CD32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61D4DF3-701C-5ED9-8415-217D2C9ACB74}"/>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E81D777-5402-E334-3ECE-404AD8DD7E17}"/>
              </a:ext>
            </a:extLst>
          </p:cNvPr>
          <p:cNvPicPr>
            <a:picLocks noChangeAspect="1"/>
          </p:cNvPicPr>
          <p:nvPr/>
        </p:nvPicPr>
        <p:blipFill>
          <a:blip r:embed="rId2"/>
          <a:stretch>
            <a:fillRect/>
          </a:stretch>
        </p:blipFill>
        <p:spPr>
          <a:xfrm>
            <a:off x="2952750" y="685800"/>
            <a:ext cx="6286500" cy="5486400"/>
          </a:xfrm>
          <a:prstGeom prst="rect">
            <a:avLst/>
          </a:prstGeom>
        </p:spPr>
      </p:pic>
    </p:spTree>
    <p:extLst>
      <p:ext uri="{BB962C8B-B14F-4D97-AF65-F5344CB8AC3E}">
        <p14:creationId xmlns:p14="http://schemas.microsoft.com/office/powerpoint/2010/main" val="2907991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B02A3-CC50-BDA4-DEB0-64FB16D48A45}"/>
              </a:ext>
            </a:extLst>
          </p:cNvPr>
          <p:cNvSpPr>
            <a:spLocks noGrp="1"/>
          </p:cNvSpPr>
          <p:nvPr>
            <p:ph type="title"/>
          </p:nvPr>
        </p:nvSpPr>
        <p:spPr/>
        <p:txBody>
          <a:bodyPr/>
          <a:lstStyle/>
          <a:p>
            <a:r>
              <a:rPr lang="en-US" dirty="0"/>
              <a:t>Flow fields reveal your motion</a:t>
            </a:r>
          </a:p>
        </p:txBody>
      </p:sp>
      <p:sp>
        <p:nvSpPr>
          <p:cNvPr id="3" name="Content Placeholder 2">
            <a:extLst>
              <a:ext uri="{FF2B5EF4-FFF2-40B4-BE49-F238E27FC236}">
                <a16:creationId xmlns:a16="http://schemas.microsoft.com/office/drawing/2014/main" id="{22AD09E8-6883-6547-369A-E9F29363096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B532F74-01CA-F698-AFC3-21FD9D9B7438}"/>
              </a:ext>
            </a:extLst>
          </p:cNvPr>
          <p:cNvPicPr>
            <a:picLocks noChangeAspect="1"/>
          </p:cNvPicPr>
          <p:nvPr/>
        </p:nvPicPr>
        <p:blipFill>
          <a:blip r:embed="rId2"/>
          <a:stretch>
            <a:fillRect/>
          </a:stretch>
        </p:blipFill>
        <p:spPr>
          <a:xfrm>
            <a:off x="1524000" y="2515250"/>
            <a:ext cx="8998826" cy="2972089"/>
          </a:xfrm>
          <a:prstGeom prst="rect">
            <a:avLst/>
          </a:prstGeom>
        </p:spPr>
      </p:pic>
    </p:spTree>
    <p:extLst>
      <p:ext uri="{BB962C8B-B14F-4D97-AF65-F5344CB8AC3E}">
        <p14:creationId xmlns:p14="http://schemas.microsoft.com/office/powerpoint/2010/main" val="3782362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20FDE-5258-E074-9A85-D6CC9F7844F4}"/>
              </a:ext>
            </a:extLst>
          </p:cNvPr>
          <p:cNvSpPr>
            <a:spLocks noGrp="1"/>
          </p:cNvSpPr>
          <p:nvPr>
            <p:ph type="title"/>
          </p:nvPr>
        </p:nvSpPr>
        <p:spPr/>
        <p:txBody>
          <a:bodyPr/>
          <a:lstStyle/>
          <a:p>
            <a:r>
              <a:rPr lang="en-US" dirty="0"/>
              <a:t>Flow fields reveal your motion</a:t>
            </a:r>
          </a:p>
        </p:txBody>
      </p:sp>
      <p:sp>
        <p:nvSpPr>
          <p:cNvPr id="3" name="Content Placeholder 2">
            <a:extLst>
              <a:ext uri="{FF2B5EF4-FFF2-40B4-BE49-F238E27FC236}">
                <a16:creationId xmlns:a16="http://schemas.microsoft.com/office/drawing/2014/main" id="{E146F389-3A8F-B16F-6C4D-0C089F52A9B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59974CA-2BFC-915E-5E9C-047D5E2FFC1A}"/>
              </a:ext>
            </a:extLst>
          </p:cNvPr>
          <p:cNvPicPr>
            <a:picLocks noChangeAspect="1"/>
          </p:cNvPicPr>
          <p:nvPr/>
        </p:nvPicPr>
        <p:blipFill>
          <a:blip r:embed="rId2"/>
          <a:stretch>
            <a:fillRect/>
          </a:stretch>
        </p:blipFill>
        <p:spPr>
          <a:xfrm>
            <a:off x="1579468" y="2312277"/>
            <a:ext cx="9097734" cy="2217682"/>
          </a:xfrm>
          <a:prstGeom prst="rect">
            <a:avLst/>
          </a:prstGeom>
        </p:spPr>
      </p:pic>
    </p:spTree>
    <p:extLst>
      <p:ext uri="{BB962C8B-B14F-4D97-AF65-F5344CB8AC3E}">
        <p14:creationId xmlns:p14="http://schemas.microsoft.com/office/powerpoint/2010/main" val="1967109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CF35C-DEDE-AD03-D640-68013DC8A75B}"/>
              </a:ext>
            </a:extLst>
          </p:cNvPr>
          <p:cNvSpPr>
            <a:spLocks noGrp="1"/>
          </p:cNvSpPr>
          <p:nvPr>
            <p:ph type="title"/>
          </p:nvPr>
        </p:nvSpPr>
        <p:spPr/>
        <p:txBody>
          <a:bodyPr/>
          <a:lstStyle/>
          <a:p>
            <a:r>
              <a:rPr lang="en-US" dirty="0"/>
              <a:t>Flow fields reveal shape</a:t>
            </a:r>
          </a:p>
        </p:txBody>
      </p:sp>
      <p:sp>
        <p:nvSpPr>
          <p:cNvPr id="3" name="Content Placeholder 2">
            <a:extLst>
              <a:ext uri="{FF2B5EF4-FFF2-40B4-BE49-F238E27FC236}">
                <a16:creationId xmlns:a16="http://schemas.microsoft.com/office/drawing/2014/main" id="{AEB4F127-9435-D1C1-AC23-03D076F8557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0377544-065E-3A3E-4119-764E6D6D7594}"/>
              </a:ext>
            </a:extLst>
          </p:cNvPr>
          <p:cNvPicPr>
            <a:picLocks noChangeAspect="1"/>
          </p:cNvPicPr>
          <p:nvPr/>
        </p:nvPicPr>
        <p:blipFill>
          <a:blip r:embed="rId2"/>
          <a:stretch>
            <a:fillRect/>
          </a:stretch>
        </p:blipFill>
        <p:spPr>
          <a:xfrm>
            <a:off x="1524000" y="2179885"/>
            <a:ext cx="8755174" cy="4132014"/>
          </a:xfrm>
          <a:prstGeom prst="rect">
            <a:avLst/>
          </a:prstGeom>
        </p:spPr>
      </p:pic>
    </p:spTree>
    <p:extLst>
      <p:ext uri="{BB962C8B-B14F-4D97-AF65-F5344CB8AC3E}">
        <p14:creationId xmlns:p14="http://schemas.microsoft.com/office/powerpoint/2010/main" val="8496528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8C60C-676C-7A9F-A5AF-744C92BDEC24}"/>
              </a:ext>
            </a:extLst>
          </p:cNvPr>
          <p:cNvSpPr>
            <a:spLocks noGrp="1"/>
          </p:cNvSpPr>
          <p:nvPr>
            <p:ph type="title"/>
          </p:nvPr>
        </p:nvSpPr>
        <p:spPr/>
        <p:txBody>
          <a:bodyPr/>
          <a:lstStyle/>
          <a:p>
            <a:r>
              <a:rPr lang="en-US" dirty="0"/>
              <a:t>Flow fields reveal segmentation</a:t>
            </a:r>
          </a:p>
        </p:txBody>
      </p:sp>
      <p:sp>
        <p:nvSpPr>
          <p:cNvPr id="3" name="Content Placeholder 2">
            <a:extLst>
              <a:ext uri="{FF2B5EF4-FFF2-40B4-BE49-F238E27FC236}">
                <a16:creationId xmlns:a16="http://schemas.microsoft.com/office/drawing/2014/main" id="{9C126DDC-1E85-C071-5690-E6D7F4C2448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80255D7-F663-3CBE-844E-7743824B4C04}"/>
              </a:ext>
            </a:extLst>
          </p:cNvPr>
          <p:cNvPicPr>
            <a:picLocks noChangeAspect="1"/>
          </p:cNvPicPr>
          <p:nvPr/>
        </p:nvPicPr>
        <p:blipFill>
          <a:blip r:embed="rId2"/>
          <a:stretch>
            <a:fillRect/>
          </a:stretch>
        </p:blipFill>
        <p:spPr>
          <a:xfrm>
            <a:off x="1524001" y="1890637"/>
            <a:ext cx="8852885" cy="4221314"/>
          </a:xfrm>
          <a:prstGeom prst="rect">
            <a:avLst/>
          </a:prstGeom>
        </p:spPr>
      </p:pic>
    </p:spTree>
    <p:extLst>
      <p:ext uri="{BB962C8B-B14F-4D97-AF65-F5344CB8AC3E}">
        <p14:creationId xmlns:p14="http://schemas.microsoft.com/office/powerpoint/2010/main" val="1466765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F00F0-1012-F60E-C7A4-DBC52C5E2FFC}"/>
              </a:ext>
            </a:extLst>
          </p:cNvPr>
          <p:cNvSpPr>
            <a:spLocks noGrp="1"/>
          </p:cNvSpPr>
          <p:nvPr>
            <p:ph type="title"/>
          </p:nvPr>
        </p:nvSpPr>
        <p:spPr/>
        <p:txBody>
          <a:bodyPr/>
          <a:lstStyle/>
          <a:p>
            <a:r>
              <a:rPr lang="en-US" dirty="0"/>
              <a:t>Calibration</a:t>
            </a:r>
          </a:p>
        </p:txBody>
      </p:sp>
      <p:sp>
        <p:nvSpPr>
          <p:cNvPr id="3" name="Content Placeholder 2">
            <a:extLst>
              <a:ext uri="{FF2B5EF4-FFF2-40B4-BE49-F238E27FC236}">
                <a16:creationId xmlns:a16="http://schemas.microsoft.com/office/drawing/2014/main" id="{2B797CB6-6D44-A0DE-119C-B86E6317752D}"/>
              </a:ext>
            </a:extLst>
          </p:cNvPr>
          <p:cNvSpPr>
            <a:spLocks noGrp="1"/>
          </p:cNvSpPr>
          <p:nvPr>
            <p:ph idx="1"/>
          </p:nvPr>
        </p:nvSpPr>
        <p:spPr/>
        <p:txBody>
          <a:bodyPr>
            <a:normAutofit/>
          </a:bodyPr>
          <a:lstStyle/>
          <a:p>
            <a:r>
              <a:rPr lang="en-US" dirty="0"/>
              <a:t>Procedure</a:t>
            </a:r>
          </a:p>
          <a:p>
            <a:pPr lvl="1"/>
            <a:r>
              <a:rPr lang="en-US" dirty="0"/>
              <a:t>View N known reference points in 3D</a:t>
            </a:r>
          </a:p>
          <a:p>
            <a:pPr lvl="1"/>
            <a:r>
              <a:rPr lang="en-US" dirty="0"/>
              <a:t>Obtain locations in image plane</a:t>
            </a:r>
          </a:p>
          <a:p>
            <a:pPr lvl="1"/>
            <a:r>
              <a:rPr lang="en-US" dirty="0"/>
              <a:t>Produce </a:t>
            </a:r>
          </a:p>
          <a:p>
            <a:pPr lvl="2"/>
            <a:r>
              <a:rPr lang="en-US" dirty="0"/>
              <a:t>Camera intrinsics and </a:t>
            </a:r>
            <a:r>
              <a:rPr lang="en-US" dirty="0" err="1"/>
              <a:t>extrinsics</a:t>
            </a:r>
            <a:endParaRPr lang="en-US" dirty="0"/>
          </a:p>
          <a:p>
            <a:r>
              <a:rPr lang="en-US" dirty="0"/>
              <a:t>Why</a:t>
            </a:r>
          </a:p>
          <a:p>
            <a:pPr lvl="1"/>
            <a:r>
              <a:rPr lang="en-US" dirty="0"/>
              <a:t>recovering intrinsics for future use</a:t>
            </a:r>
          </a:p>
          <a:p>
            <a:pPr lvl="1"/>
            <a:r>
              <a:rPr lang="en-US" dirty="0"/>
              <a:t>where is an object/camera in the camera/world frame?</a:t>
            </a:r>
          </a:p>
          <a:p>
            <a:r>
              <a:rPr lang="en-US" dirty="0"/>
              <a:t>How</a:t>
            </a:r>
          </a:p>
          <a:p>
            <a:pPr lvl="1"/>
            <a:r>
              <a:rPr lang="en-US" dirty="0"/>
              <a:t>Optimization: minimize reprojection error</a:t>
            </a:r>
          </a:p>
        </p:txBody>
      </p:sp>
    </p:spTree>
    <p:extLst>
      <p:ext uri="{BB962C8B-B14F-4D97-AF65-F5344CB8AC3E}">
        <p14:creationId xmlns:p14="http://schemas.microsoft.com/office/powerpoint/2010/main" val="8713055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B9FFC-C993-14B1-A14D-7569894C9A67}"/>
              </a:ext>
            </a:extLst>
          </p:cNvPr>
          <p:cNvSpPr>
            <a:spLocks noGrp="1"/>
          </p:cNvSpPr>
          <p:nvPr>
            <p:ph type="title"/>
          </p:nvPr>
        </p:nvSpPr>
        <p:spPr/>
        <p:txBody>
          <a:bodyPr/>
          <a:lstStyle/>
          <a:p>
            <a:r>
              <a:rPr lang="en-US" dirty="0"/>
              <a:t>Why estimating flow is hard</a:t>
            </a:r>
          </a:p>
        </p:txBody>
      </p:sp>
      <p:sp>
        <p:nvSpPr>
          <p:cNvPr id="3" name="Content Placeholder 2">
            <a:extLst>
              <a:ext uri="{FF2B5EF4-FFF2-40B4-BE49-F238E27FC236}">
                <a16:creationId xmlns:a16="http://schemas.microsoft.com/office/drawing/2014/main" id="{53CAB718-11C3-8C15-4E53-6DD41EF94037}"/>
              </a:ext>
            </a:extLst>
          </p:cNvPr>
          <p:cNvSpPr>
            <a:spLocks noGrp="1"/>
          </p:cNvSpPr>
          <p:nvPr>
            <p:ph idx="1"/>
          </p:nvPr>
        </p:nvSpPr>
        <p:spPr/>
        <p:txBody>
          <a:bodyPr/>
          <a:lstStyle/>
          <a:p>
            <a:r>
              <a:rPr lang="en-US" dirty="0"/>
              <a:t>Flow is ambiguous at most points</a:t>
            </a:r>
          </a:p>
          <a:p>
            <a:pPr lvl="1"/>
            <a:r>
              <a:rPr lang="en-US" dirty="0"/>
              <a:t>the aperture problem</a:t>
            </a:r>
          </a:p>
          <a:p>
            <a:r>
              <a:rPr lang="en-US" dirty="0"/>
              <a:t>You must interpolate</a:t>
            </a:r>
          </a:p>
          <a:p>
            <a:pPr lvl="1"/>
            <a:r>
              <a:rPr lang="en-US" dirty="0"/>
              <a:t>but there are discontinuities</a:t>
            </a:r>
          </a:p>
          <a:p>
            <a:r>
              <a:rPr lang="en-US" dirty="0"/>
              <a:t>Flow is not defined everywhere</a:t>
            </a:r>
          </a:p>
          <a:p>
            <a:pPr lvl="1"/>
            <a:r>
              <a:rPr lang="en-US" dirty="0"/>
              <a:t>some things are visible only in one frame</a:t>
            </a:r>
          </a:p>
          <a:p>
            <a:r>
              <a:rPr lang="en-US" dirty="0"/>
              <a:t>Some objects move by large amounts</a:t>
            </a:r>
          </a:p>
          <a:p>
            <a:r>
              <a:rPr lang="en-US" dirty="0"/>
              <a:t>Motion blurring complicates estimation</a:t>
            </a:r>
          </a:p>
        </p:txBody>
      </p:sp>
    </p:spTree>
    <p:extLst>
      <p:ext uri="{BB962C8B-B14F-4D97-AF65-F5344CB8AC3E}">
        <p14:creationId xmlns:p14="http://schemas.microsoft.com/office/powerpoint/2010/main" val="17407430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D29C7-2A30-22B0-47A1-E3437FB0E224}"/>
              </a:ext>
            </a:extLst>
          </p:cNvPr>
          <p:cNvSpPr>
            <a:spLocks noGrp="1"/>
          </p:cNvSpPr>
          <p:nvPr>
            <p:ph type="title"/>
          </p:nvPr>
        </p:nvSpPr>
        <p:spPr/>
        <p:txBody>
          <a:bodyPr/>
          <a:lstStyle/>
          <a:p>
            <a:r>
              <a:rPr lang="en-US" dirty="0"/>
              <a:t>The aperture problem</a:t>
            </a:r>
          </a:p>
        </p:txBody>
      </p:sp>
      <p:sp>
        <p:nvSpPr>
          <p:cNvPr id="3" name="Content Placeholder 2">
            <a:extLst>
              <a:ext uri="{FF2B5EF4-FFF2-40B4-BE49-F238E27FC236}">
                <a16:creationId xmlns:a16="http://schemas.microsoft.com/office/drawing/2014/main" id="{A435400C-2813-C002-F50C-F160A9EED7A4}"/>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2BE73B10-2C9B-A62A-4C78-3885E076D64B}"/>
              </a:ext>
            </a:extLst>
          </p:cNvPr>
          <p:cNvPicPr>
            <a:picLocks noChangeAspect="1"/>
          </p:cNvPicPr>
          <p:nvPr/>
        </p:nvPicPr>
        <p:blipFill>
          <a:blip r:embed="rId2"/>
          <a:stretch>
            <a:fillRect/>
          </a:stretch>
        </p:blipFill>
        <p:spPr>
          <a:xfrm>
            <a:off x="2017986" y="2374899"/>
            <a:ext cx="8441840" cy="2649046"/>
          </a:xfrm>
          <a:prstGeom prst="rect">
            <a:avLst/>
          </a:prstGeom>
        </p:spPr>
      </p:pic>
    </p:spTree>
    <p:extLst>
      <p:ext uri="{BB962C8B-B14F-4D97-AF65-F5344CB8AC3E}">
        <p14:creationId xmlns:p14="http://schemas.microsoft.com/office/powerpoint/2010/main" val="502083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48751-E89E-F3B5-FDA4-42857CBBF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F049B0-8318-7E08-B735-0B5D898E4B98}"/>
              </a:ext>
            </a:extLst>
          </p:cNvPr>
          <p:cNvSpPr>
            <a:spLocks noGrp="1"/>
          </p:cNvSpPr>
          <p:nvPr>
            <p:ph type="title"/>
          </p:nvPr>
        </p:nvSpPr>
        <p:spPr/>
        <p:txBody>
          <a:bodyPr/>
          <a:lstStyle/>
          <a:p>
            <a:r>
              <a:rPr lang="en-US" dirty="0"/>
              <a:t>Flow is often discontinuous</a:t>
            </a:r>
          </a:p>
        </p:txBody>
      </p:sp>
      <p:sp>
        <p:nvSpPr>
          <p:cNvPr id="3" name="Content Placeholder 2">
            <a:extLst>
              <a:ext uri="{FF2B5EF4-FFF2-40B4-BE49-F238E27FC236}">
                <a16:creationId xmlns:a16="http://schemas.microsoft.com/office/drawing/2014/main" id="{51B07BD5-2CEE-3F4A-6171-9A8EBD43708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3B45FEDB-A27D-A243-E572-9D39FE09F221}"/>
              </a:ext>
            </a:extLst>
          </p:cNvPr>
          <p:cNvPicPr>
            <a:picLocks noChangeAspect="1"/>
          </p:cNvPicPr>
          <p:nvPr/>
        </p:nvPicPr>
        <p:blipFill>
          <a:blip r:embed="rId2"/>
          <a:stretch>
            <a:fillRect/>
          </a:stretch>
        </p:blipFill>
        <p:spPr>
          <a:xfrm>
            <a:off x="1524001" y="1890637"/>
            <a:ext cx="8852885" cy="4221314"/>
          </a:xfrm>
          <a:prstGeom prst="rect">
            <a:avLst/>
          </a:prstGeom>
        </p:spPr>
      </p:pic>
    </p:spTree>
    <p:extLst>
      <p:ext uri="{BB962C8B-B14F-4D97-AF65-F5344CB8AC3E}">
        <p14:creationId xmlns:p14="http://schemas.microsoft.com/office/powerpoint/2010/main" val="35983961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0E4E3-C626-7C06-A937-6E72CB0FD78F}"/>
              </a:ext>
            </a:extLst>
          </p:cNvPr>
          <p:cNvSpPr>
            <a:spLocks noGrp="1"/>
          </p:cNvSpPr>
          <p:nvPr>
            <p:ph type="title"/>
          </p:nvPr>
        </p:nvSpPr>
        <p:spPr/>
        <p:txBody>
          <a:bodyPr/>
          <a:lstStyle/>
          <a:p>
            <a:r>
              <a:rPr lang="en-US" dirty="0"/>
              <a:t>Flow is not defined everywhere</a:t>
            </a:r>
          </a:p>
        </p:txBody>
      </p:sp>
      <p:sp>
        <p:nvSpPr>
          <p:cNvPr id="3" name="Content Placeholder 2">
            <a:extLst>
              <a:ext uri="{FF2B5EF4-FFF2-40B4-BE49-F238E27FC236}">
                <a16:creationId xmlns:a16="http://schemas.microsoft.com/office/drawing/2014/main" id="{27EC9387-D0C5-CEF2-755F-964F978C0FE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98CABE9-5A2F-CB8B-9932-F7A5E3F8DF3C}"/>
              </a:ext>
            </a:extLst>
          </p:cNvPr>
          <p:cNvPicPr>
            <a:picLocks noChangeAspect="1"/>
          </p:cNvPicPr>
          <p:nvPr/>
        </p:nvPicPr>
        <p:blipFill>
          <a:blip r:embed="rId2"/>
          <a:stretch>
            <a:fillRect/>
          </a:stretch>
        </p:blipFill>
        <p:spPr>
          <a:xfrm>
            <a:off x="1520665" y="2071216"/>
            <a:ext cx="8800494" cy="4421658"/>
          </a:xfrm>
          <a:prstGeom prst="rect">
            <a:avLst/>
          </a:prstGeom>
        </p:spPr>
      </p:pic>
    </p:spTree>
    <p:extLst>
      <p:ext uri="{BB962C8B-B14F-4D97-AF65-F5344CB8AC3E}">
        <p14:creationId xmlns:p14="http://schemas.microsoft.com/office/powerpoint/2010/main" val="3508893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4D533F-1A9B-951A-C544-4496A93FBD98}"/>
              </a:ext>
            </a:extLst>
          </p:cNvPr>
          <p:cNvSpPr>
            <a:spLocks noGrp="1"/>
          </p:cNvSpPr>
          <p:nvPr>
            <p:ph type="title"/>
          </p:nvPr>
        </p:nvSpPr>
        <p:spPr/>
        <p:txBody>
          <a:bodyPr/>
          <a:lstStyle/>
          <a:p>
            <a:r>
              <a:rPr lang="en-US" dirty="0"/>
              <a:t>Large movements and motion blur</a:t>
            </a:r>
          </a:p>
        </p:txBody>
      </p:sp>
      <p:sp>
        <p:nvSpPr>
          <p:cNvPr id="3" name="Content Placeholder 2">
            <a:extLst>
              <a:ext uri="{FF2B5EF4-FFF2-40B4-BE49-F238E27FC236}">
                <a16:creationId xmlns:a16="http://schemas.microsoft.com/office/drawing/2014/main" id="{F589345E-1554-A30F-D6B1-2CC80A3EB1D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D416C63-820E-A8A1-65BD-6DDBC78DCE12}"/>
              </a:ext>
            </a:extLst>
          </p:cNvPr>
          <p:cNvPicPr>
            <a:picLocks noChangeAspect="1"/>
          </p:cNvPicPr>
          <p:nvPr/>
        </p:nvPicPr>
        <p:blipFill>
          <a:blip r:embed="rId2"/>
          <a:stretch>
            <a:fillRect/>
          </a:stretch>
        </p:blipFill>
        <p:spPr>
          <a:xfrm>
            <a:off x="1566400" y="2971366"/>
            <a:ext cx="9101600" cy="1071793"/>
          </a:xfrm>
          <a:prstGeom prst="rect">
            <a:avLst/>
          </a:prstGeom>
        </p:spPr>
      </p:pic>
    </p:spTree>
    <p:extLst>
      <p:ext uri="{BB962C8B-B14F-4D97-AF65-F5344CB8AC3E}">
        <p14:creationId xmlns:p14="http://schemas.microsoft.com/office/powerpoint/2010/main" val="1284930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680E4-8F79-B9CD-7CDB-95958CDED0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9EDD98-C3F2-21A8-329A-58FEB4FEB492}"/>
              </a:ext>
            </a:extLst>
          </p:cNvPr>
          <p:cNvSpPr>
            <a:spLocks noGrp="1"/>
          </p:cNvSpPr>
          <p:nvPr>
            <p:ph type="title"/>
          </p:nvPr>
        </p:nvSpPr>
        <p:spPr/>
        <p:txBody>
          <a:bodyPr/>
          <a:lstStyle/>
          <a:p>
            <a:r>
              <a:rPr lang="en-US" dirty="0"/>
              <a:t>Learned flow and stereo estimates</a:t>
            </a:r>
          </a:p>
        </p:txBody>
      </p:sp>
      <p:sp>
        <p:nvSpPr>
          <p:cNvPr id="3" name="Content Placeholder 2">
            <a:extLst>
              <a:ext uri="{FF2B5EF4-FFF2-40B4-BE49-F238E27FC236}">
                <a16:creationId xmlns:a16="http://schemas.microsoft.com/office/drawing/2014/main" id="{5A1774D5-2539-AEFE-1C50-D22798D5941E}"/>
              </a:ext>
            </a:extLst>
          </p:cNvPr>
          <p:cNvSpPr>
            <a:spLocks noGrp="1"/>
          </p:cNvSpPr>
          <p:nvPr>
            <p:ph idx="1"/>
          </p:nvPr>
        </p:nvSpPr>
        <p:spPr/>
        <p:txBody>
          <a:bodyPr>
            <a:normAutofit lnSpcReduction="10000"/>
          </a:bodyPr>
          <a:lstStyle/>
          <a:p>
            <a:r>
              <a:rPr lang="en-US" dirty="0"/>
              <a:t>You might</a:t>
            </a:r>
          </a:p>
          <a:p>
            <a:pPr lvl="1"/>
            <a:r>
              <a:rPr lang="en-US" dirty="0"/>
              <a:t>pass two images into encoder/decoder network</a:t>
            </a:r>
          </a:p>
          <a:p>
            <a:pPr lvl="1"/>
            <a:r>
              <a:rPr lang="en-US" dirty="0"/>
              <a:t>hope to get stereo/flow at the output</a:t>
            </a:r>
          </a:p>
          <a:p>
            <a:pPr lvl="1"/>
            <a:r>
              <a:rPr lang="en-US" dirty="0"/>
              <a:t>This doesn’t work, because</a:t>
            </a:r>
          </a:p>
          <a:p>
            <a:pPr lvl="2"/>
            <a:r>
              <a:rPr lang="en-US" dirty="0"/>
              <a:t>you need to compare possibly distant locations</a:t>
            </a:r>
          </a:p>
          <a:p>
            <a:pPr lvl="3"/>
            <a:r>
              <a:rPr lang="en-US" dirty="0"/>
              <a:t>to identify correspondences</a:t>
            </a:r>
          </a:p>
          <a:p>
            <a:pPr lvl="2"/>
            <a:r>
              <a:rPr lang="en-US" dirty="0"/>
              <a:t>and impose structure</a:t>
            </a:r>
          </a:p>
          <a:p>
            <a:pPr lvl="3"/>
            <a:r>
              <a:rPr lang="en-US" dirty="0"/>
              <a:t>to avoid implausible flow/disparity fields</a:t>
            </a:r>
          </a:p>
          <a:p>
            <a:r>
              <a:rPr lang="en-US" dirty="0"/>
              <a:t>Cost volume</a:t>
            </a:r>
          </a:p>
          <a:p>
            <a:pPr lvl="1"/>
            <a:r>
              <a:rPr lang="en-US" dirty="0"/>
              <a:t>a tensor that compares locations</a:t>
            </a:r>
          </a:p>
          <a:p>
            <a:r>
              <a:rPr lang="en-US" dirty="0"/>
              <a:t>You can fuse single image depth information with stereo/flow</a:t>
            </a:r>
          </a:p>
          <a:p>
            <a:endParaRPr lang="en-US" dirty="0"/>
          </a:p>
        </p:txBody>
      </p:sp>
    </p:spTree>
    <p:extLst>
      <p:ext uri="{BB962C8B-B14F-4D97-AF65-F5344CB8AC3E}">
        <p14:creationId xmlns:p14="http://schemas.microsoft.com/office/powerpoint/2010/main" val="37777664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281C-1349-CE82-1A01-8758B6C193E3}"/>
              </a:ext>
            </a:extLst>
          </p:cNvPr>
          <p:cNvSpPr>
            <a:spLocks noGrp="1"/>
          </p:cNvSpPr>
          <p:nvPr>
            <p:ph type="title"/>
          </p:nvPr>
        </p:nvSpPr>
        <p:spPr/>
        <p:txBody>
          <a:bodyPr/>
          <a:lstStyle/>
          <a:p>
            <a:r>
              <a:rPr lang="en-US" dirty="0"/>
              <a:t>Flow and stereo are related, but different</a:t>
            </a:r>
          </a:p>
        </p:txBody>
      </p:sp>
      <p:sp>
        <p:nvSpPr>
          <p:cNvPr id="3" name="Content Placeholder 2">
            <a:extLst>
              <a:ext uri="{FF2B5EF4-FFF2-40B4-BE49-F238E27FC236}">
                <a16:creationId xmlns:a16="http://schemas.microsoft.com/office/drawing/2014/main" id="{B880BAF4-22A0-035A-1C3C-E7EB47255FB7}"/>
              </a:ext>
            </a:extLst>
          </p:cNvPr>
          <p:cNvSpPr>
            <a:spLocks noGrp="1"/>
          </p:cNvSpPr>
          <p:nvPr>
            <p:ph idx="1"/>
          </p:nvPr>
        </p:nvSpPr>
        <p:spPr/>
        <p:txBody>
          <a:bodyPr>
            <a:normAutofit lnSpcReduction="10000"/>
          </a:bodyPr>
          <a:lstStyle/>
          <a:p>
            <a:r>
              <a:rPr lang="en-US" dirty="0"/>
              <a:t>In each</a:t>
            </a:r>
          </a:p>
          <a:p>
            <a:pPr lvl="1"/>
            <a:r>
              <a:rPr lang="en-US" dirty="0"/>
              <a:t>you must find what matches between images</a:t>
            </a:r>
          </a:p>
          <a:p>
            <a:pPr lvl="1"/>
            <a:r>
              <a:rPr lang="en-US" dirty="0"/>
              <a:t>matches will have the same color (mostly)</a:t>
            </a:r>
          </a:p>
          <a:p>
            <a:pPr lvl="1"/>
            <a:r>
              <a:rPr lang="en-US" dirty="0"/>
              <a:t>The core computation is matching from image to image</a:t>
            </a:r>
          </a:p>
          <a:p>
            <a:r>
              <a:rPr lang="en-US" dirty="0"/>
              <a:t>Stereo</a:t>
            </a:r>
          </a:p>
          <a:p>
            <a:pPr lvl="1"/>
            <a:r>
              <a:rPr lang="en-US" dirty="0"/>
              <a:t>two views of a static scene</a:t>
            </a:r>
          </a:p>
          <a:p>
            <a:pPr lvl="2"/>
            <a:r>
              <a:rPr lang="en-US" dirty="0"/>
              <a:t> </a:t>
            </a:r>
            <a:r>
              <a:rPr lang="en-US" dirty="0" err="1"/>
              <a:t>epipolar</a:t>
            </a:r>
            <a:r>
              <a:rPr lang="en-US" dirty="0"/>
              <a:t> geometry applies</a:t>
            </a:r>
          </a:p>
          <a:p>
            <a:pPr lvl="2"/>
            <a:r>
              <a:rPr lang="en-US" dirty="0"/>
              <a:t>strong constraints on what can match</a:t>
            </a:r>
          </a:p>
          <a:p>
            <a:r>
              <a:rPr lang="en-US" dirty="0"/>
              <a:t>Optical flow</a:t>
            </a:r>
          </a:p>
          <a:p>
            <a:pPr lvl="1"/>
            <a:r>
              <a:rPr lang="en-US" dirty="0"/>
              <a:t>things could move</a:t>
            </a:r>
          </a:p>
          <a:p>
            <a:pPr lvl="2"/>
            <a:r>
              <a:rPr lang="en-US" dirty="0"/>
              <a:t>flow structure isn’t obliged to meet </a:t>
            </a:r>
            <a:r>
              <a:rPr lang="en-US" dirty="0" err="1"/>
              <a:t>epipolar</a:t>
            </a:r>
            <a:r>
              <a:rPr lang="en-US" dirty="0"/>
              <a:t> constraints</a:t>
            </a:r>
          </a:p>
          <a:p>
            <a:pPr lvl="1"/>
            <a:endParaRPr lang="en-US" dirty="0"/>
          </a:p>
        </p:txBody>
      </p:sp>
    </p:spTree>
    <p:extLst>
      <p:ext uri="{BB962C8B-B14F-4D97-AF65-F5344CB8AC3E}">
        <p14:creationId xmlns:p14="http://schemas.microsoft.com/office/powerpoint/2010/main" val="3140469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92D194-FEE7-4391-89C0-E82489AA70DE}"/>
              </a:ext>
            </a:extLst>
          </p:cNvPr>
          <p:cNvSpPr>
            <a:spLocks noGrp="1"/>
          </p:cNvSpPr>
          <p:nvPr>
            <p:ph type="title"/>
          </p:nvPr>
        </p:nvSpPr>
        <p:spPr/>
        <p:txBody>
          <a:bodyPr/>
          <a:lstStyle/>
          <a:p>
            <a:r>
              <a:rPr lang="en-US" dirty="0" err="1"/>
              <a:t>Flownet</a:t>
            </a:r>
            <a:endParaRPr lang="en-US" dirty="0"/>
          </a:p>
        </p:txBody>
      </p:sp>
      <p:sp>
        <p:nvSpPr>
          <p:cNvPr id="3" name="Content Placeholder 2">
            <a:extLst>
              <a:ext uri="{FF2B5EF4-FFF2-40B4-BE49-F238E27FC236}">
                <a16:creationId xmlns:a16="http://schemas.microsoft.com/office/drawing/2014/main" id="{7F00460B-D497-0D51-94A8-E525D188275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DD25C3A-376E-6F4A-B92E-889D94541FBF}"/>
              </a:ext>
            </a:extLst>
          </p:cNvPr>
          <p:cNvPicPr>
            <a:picLocks noChangeAspect="1"/>
          </p:cNvPicPr>
          <p:nvPr/>
        </p:nvPicPr>
        <p:blipFill>
          <a:blip r:embed="rId2"/>
          <a:stretch>
            <a:fillRect/>
          </a:stretch>
        </p:blipFill>
        <p:spPr>
          <a:xfrm>
            <a:off x="998483" y="1324043"/>
            <a:ext cx="9984828" cy="5354501"/>
          </a:xfrm>
          <a:prstGeom prst="rect">
            <a:avLst/>
          </a:prstGeom>
        </p:spPr>
      </p:pic>
      <p:sp>
        <p:nvSpPr>
          <p:cNvPr id="5" name="TextBox 4">
            <a:extLst>
              <a:ext uri="{FF2B5EF4-FFF2-40B4-BE49-F238E27FC236}">
                <a16:creationId xmlns:a16="http://schemas.microsoft.com/office/drawing/2014/main" id="{2A254E08-4B0F-5727-2DDC-ED2A30252E5A}"/>
              </a:ext>
            </a:extLst>
          </p:cNvPr>
          <p:cNvSpPr txBox="1"/>
          <p:nvPr/>
        </p:nvSpPr>
        <p:spPr>
          <a:xfrm>
            <a:off x="3710152" y="6236837"/>
            <a:ext cx="1859805" cy="461665"/>
          </a:xfrm>
          <a:prstGeom prst="rect">
            <a:avLst/>
          </a:prstGeom>
          <a:noFill/>
        </p:spPr>
        <p:txBody>
          <a:bodyPr wrap="none" rtlCol="0">
            <a:spAutoFit/>
          </a:bodyPr>
          <a:lstStyle/>
          <a:p>
            <a:r>
              <a:rPr lang="en-US" sz="2400" dirty="0">
                <a:solidFill>
                  <a:srgbClr val="FF0000"/>
                </a:solidFill>
              </a:rPr>
              <a:t>Cost volume</a:t>
            </a:r>
          </a:p>
        </p:txBody>
      </p:sp>
    </p:spTree>
    <p:extLst>
      <p:ext uri="{BB962C8B-B14F-4D97-AF65-F5344CB8AC3E}">
        <p14:creationId xmlns:p14="http://schemas.microsoft.com/office/powerpoint/2010/main" val="9213326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F7C1F-0B7A-CD3C-2D46-9819F95A7474}"/>
              </a:ext>
            </a:extLst>
          </p:cNvPr>
          <p:cNvSpPr>
            <a:spLocks noGrp="1"/>
          </p:cNvSpPr>
          <p:nvPr>
            <p:ph type="title"/>
          </p:nvPr>
        </p:nvSpPr>
        <p:spPr/>
        <p:txBody>
          <a:bodyPr/>
          <a:lstStyle/>
          <a:p>
            <a:r>
              <a:rPr lang="en-US" dirty="0"/>
              <a:t>Stereo with cost volumes and residuals</a:t>
            </a:r>
          </a:p>
        </p:txBody>
      </p:sp>
      <p:sp>
        <p:nvSpPr>
          <p:cNvPr id="3" name="Content Placeholder 2">
            <a:extLst>
              <a:ext uri="{FF2B5EF4-FFF2-40B4-BE49-F238E27FC236}">
                <a16:creationId xmlns:a16="http://schemas.microsoft.com/office/drawing/2014/main" id="{5707C238-0FE1-94AD-106E-0FCA81FDAE8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D0DBBCD-627E-1826-1012-EC34B6A88777}"/>
              </a:ext>
            </a:extLst>
          </p:cNvPr>
          <p:cNvPicPr>
            <a:picLocks noChangeAspect="1"/>
          </p:cNvPicPr>
          <p:nvPr/>
        </p:nvPicPr>
        <p:blipFill>
          <a:blip r:embed="rId2"/>
          <a:stretch>
            <a:fillRect/>
          </a:stretch>
        </p:blipFill>
        <p:spPr>
          <a:xfrm>
            <a:off x="128752" y="1263289"/>
            <a:ext cx="7806558" cy="5500075"/>
          </a:xfrm>
          <a:prstGeom prst="rect">
            <a:avLst/>
          </a:prstGeom>
        </p:spPr>
      </p:pic>
    </p:spTree>
    <p:extLst>
      <p:ext uri="{BB962C8B-B14F-4D97-AF65-F5344CB8AC3E}">
        <p14:creationId xmlns:p14="http://schemas.microsoft.com/office/powerpoint/2010/main" val="28930283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25E45-C6CA-C821-A57E-84235D199B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8FAEC18-7AFE-0748-B0BC-1A3A2B8869A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0147AD6-BD3D-FC0E-F9CF-EED41C7CBA51}"/>
              </a:ext>
            </a:extLst>
          </p:cNvPr>
          <p:cNvPicPr>
            <a:picLocks noChangeAspect="1"/>
          </p:cNvPicPr>
          <p:nvPr/>
        </p:nvPicPr>
        <p:blipFill>
          <a:blip r:embed="rId2"/>
          <a:stretch>
            <a:fillRect/>
          </a:stretch>
        </p:blipFill>
        <p:spPr>
          <a:xfrm>
            <a:off x="1173891" y="125207"/>
            <a:ext cx="9650627" cy="6742845"/>
          </a:xfrm>
          <a:prstGeom prst="rect">
            <a:avLst/>
          </a:prstGeom>
        </p:spPr>
      </p:pic>
    </p:spTree>
    <p:extLst>
      <p:ext uri="{BB962C8B-B14F-4D97-AF65-F5344CB8AC3E}">
        <p14:creationId xmlns:p14="http://schemas.microsoft.com/office/powerpoint/2010/main" val="3064321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F4B5E-F249-0B4B-4506-9E1912927652}"/>
              </a:ext>
            </a:extLst>
          </p:cNvPr>
          <p:cNvSpPr>
            <a:spLocks noGrp="1"/>
          </p:cNvSpPr>
          <p:nvPr>
            <p:ph type="title"/>
          </p:nvPr>
        </p:nvSpPr>
        <p:spPr/>
        <p:txBody>
          <a:bodyPr/>
          <a:lstStyle/>
          <a:p>
            <a:r>
              <a:rPr lang="en-US" dirty="0"/>
              <a:t>Strategies</a:t>
            </a:r>
          </a:p>
        </p:txBody>
      </p:sp>
      <p:sp>
        <p:nvSpPr>
          <p:cNvPr id="3" name="Content Placeholder 2">
            <a:extLst>
              <a:ext uri="{FF2B5EF4-FFF2-40B4-BE49-F238E27FC236}">
                <a16:creationId xmlns:a16="http://schemas.microsoft.com/office/drawing/2014/main" id="{B15262D0-3609-FF06-7C6A-C2A95387792D}"/>
              </a:ext>
            </a:extLst>
          </p:cNvPr>
          <p:cNvSpPr>
            <a:spLocks noGrp="1"/>
          </p:cNvSpPr>
          <p:nvPr>
            <p:ph idx="1"/>
          </p:nvPr>
        </p:nvSpPr>
        <p:spPr/>
        <p:txBody>
          <a:bodyPr/>
          <a:lstStyle/>
          <a:p>
            <a:r>
              <a:rPr lang="en-US" dirty="0"/>
              <a:t>Chuck it into an optimizer and run</a:t>
            </a:r>
          </a:p>
          <a:p>
            <a:pPr lvl="1"/>
            <a:r>
              <a:rPr lang="en-US" dirty="0"/>
              <a:t>AAARGH!</a:t>
            </a:r>
          </a:p>
          <a:p>
            <a:r>
              <a:rPr lang="en-US" dirty="0"/>
              <a:t>Find a good start point</a:t>
            </a:r>
          </a:p>
          <a:p>
            <a:pPr lvl="1"/>
            <a:r>
              <a:rPr lang="en-US" dirty="0"/>
              <a:t>all works out</a:t>
            </a:r>
          </a:p>
          <a:p>
            <a:r>
              <a:rPr lang="en-US" dirty="0"/>
              <a:t>Variants</a:t>
            </a:r>
          </a:p>
          <a:p>
            <a:pPr lvl="1"/>
            <a:r>
              <a:rPr lang="en-US"/>
              <a:t>Different point locations; points on plane; etc., etc.</a:t>
            </a:r>
          </a:p>
          <a:p>
            <a:pPr marL="0" indent="0">
              <a:buNone/>
            </a:pPr>
            <a:endParaRPr lang="en-US" dirty="0"/>
          </a:p>
        </p:txBody>
      </p:sp>
    </p:spTree>
    <p:extLst>
      <p:ext uri="{BB962C8B-B14F-4D97-AF65-F5344CB8AC3E}">
        <p14:creationId xmlns:p14="http://schemas.microsoft.com/office/powerpoint/2010/main" val="18284075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F5B19-5F20-8BE3-6593-2943C41DD81D}"/>
              </a:ext>
            </a:extLst>
          </p:cNvPr>
          <p:cNvSpPr>
            <a:spLocks noGrp="1"/>
          </p:cNvSpPr>
          <p:nvPr>
            <p:ph type="title"/>
          </p:nvPr>
        </p:nvSpPr>
        <p:spPr/>
        <p:txBody>
          <a:bodyPr/>
          <a:lstStyle/>
          <a:p>
            <a:r>
              <a:rPr lang="en-US" dirty="0"/>
              <a:t>Estimating a fundamental matrix</a:t>
            </a:r>
          </a:p>
        </p:txBody>
      </p:sp>
      <p:sp>
        <p:nvSpPr>
          <p:cNvPr id="3" name="Content Placeholder 2">
            <a:extLst>
              <a:ext uri="{FF2B5EF4-FFF2-40B4-BE49-F238E27FC236}">
                <a16:creationId xmlns:a16="http://schemas.microsoft.com/office/drawing/2014/main" id="{B03425BD-7FA9-20AC-EA04-F86B95D51FF1}"/>
              </a:ext>
            </a:extLst>
          </p:cNvPr>
          <p:cNvSpPr>
            <a:spLocks noGrp="1"/>
          </p:cNvSpPr>
          <p:nvPr>
            <p:ph idx="1"/>
          </p:nvPr>
        </p:nvSpPr>
        <p:spPr/>
        <p:txBody>
          <a:bodyPr>
            <a:normAutofit lnSpcReduction="10000"/>
          </a:bodyPr>
          <a:lstStyle/>
          <a:p>
            <a:r>
              <a:rPr lang="en-US" dirty="0"/>
              <a:t>If you know 8 (7) correspondences </a:t>
            </a:r>
          </a:p>
          <a:p>
            <a:pPr lvl="1"/>
            <a:r>
              <a:rPr lang="en-US" dirty="0"/>
              <a:t>you can get fundamental matrix</a:t>
            </a:r>
          </a:p>
          <a:p>
            <a:pPr lvl="1"/>
            <a:r>
              <a:rPr lang="en-US" dirty="0"/>
              <a:t>but you don’t know exactly</a:t>
            </a:r>
          </a:p>
          <a:p>
            <a:r>
              <a:rPr lang="en-US" dirty="0"/>
              <a:t>Strategy (RANSAC):</a:t>
            </a:r>
          </a:p>
          <a:p>
            <a:pPr lvl="1"/>
            <a:r>
              <a:rPr lang="en-US" dirty="0"/>
              <a:t>use interest point descriptors to find matches (most, but not all, are right)</a:t>
            </a:r>
          </a:p>
          <a:p>
            <a:pPr lvl="1"/>
            <a:r>
              <a:rPr lang="en-US" dirty="0"/>
              <a:t>iterate:</a:t>
            </a:r>
          </a:p>
          <a:p>
            <a:pPr lvl="2"/>
            <a:r>
              <a:rPr lang="en-US" dirty="0"/>
              <a:t>choose 8 (7) at random</a:t>
            </a:r>
          </a:p>
          <a:p>
            <a:pPr lvl="3"/>
            <a:r>
              <a:rPr lang="en-US" dirty="0"/>
              <a:t>fit FM using optimization problem</a:t>
            </a:r>
          </a:p>
          <a:p>
            <a:pPr lvl="3"/>
            <a:r>
              <a:rPr lang="en-US" dirty="0"/>
              <a:t>check what others agree</a:t>
            </a:r>
          </a:p>
          <a:p>
            <a:pPr lvl="1"/>
            <a:r>
              <a:rPr lang="en-US" dirty="0"/>
              <a:t>take the best</a:t>
            </a:r>
          </a:p>
          <a:p>
            <a:r>
              <a:rPr lang="en-US" dirty="0"/>
              <a:t>Care in formulating the optimization problem is rewarded!</a:t>
            </a:r>
          </a:p>
        </p:txBody>
      </p:sp>
    </p:spTree>
    <p:extLst>
      <p:ext uri="{BB962C8B-B14F-4D97-AF65-F5344CB8AC3E}">
        <p14:creationId xmlns:p14="http://schemas.microsoft.com/office/powerpoint/2010/main" val="28005705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A4028-4BDF-33E8-6FD3-AD73A6894CA7}"/>
              </a:ext>
            </a:extLst>
          </p:cNvPr>
          <p:cNvSpPr>
            <a:spLocks noGrp="1"/>
          </p:cNvSpPr>
          <p:nvPr>
            <p:ph type="title"/>
          </p:nvPr>
        </p:nvSpPr>
        <p:spPr/>
        <p:txBody>
          <a:bodyPr/>
          <a:lstStyle/>
          <a:p>
            <a:r>
              <a:rPr lang="en-US" dirty="0"/>
              <a:t>Fundamental vs essential matrix</a:t>
            </a:r>
          </a:p>
        </p:txBody>
      </p:sp>
      <p:sp>
        <p:nvSpPr>
          <p:cNvPr id="3" name="Content Placeholder 2">
            <a:extLst>
              <a:ext uri="{FF2B5EF4-FFF2-40B4-BE49-F238E27FC236}">
                <a16:creationId xmlns:a16="http://schemas.microsoft.com/office/drawing/2014/main" id="{DE266BC4-4AF7-43B0-3B5D-69A7D823505F}"/>
              </a:ext>
            </a:extLst>
          </p:cNvPr>
          <p:cNvSpPr>
            <a:spLocks noGrp="1"/>
          </p:cNvSpPr>
          <p:nvPr>
            <p:ph idx="1"/>
          </p:nvPr>
        </p:nvSpPr>
        <p:spPr/>
        <p:txBody>
          <a:bodyPr/>
          <a:lstStyle/>
          <a:p>
            <a:r>
              <a:rPr lang="en-US" dirty="0"/>
              <a:t>Fundamental matrix is a geometric concept</a:t>
            </a:r>
          </a:p>
          <a:p>
            <a:pPr lvl="1"/>
            <a:r>
              <a:rPr lang="en-US" dirty="0"/>
              <a:t>true whatever the coordinate system</a:t>
            </a:r>
          </a:p>
          <a:p>
            <a:r>
              <a:rPr lang="en-US" dirty="0"/>
              <a:t>Essential matrix</a:t>
            </a:r>
          </a:p>
          <a:p>
            <a:pPr lvl="1"/>
            <a:r>
              <a:rPr lang="en-US" dirty="0"/>
              <a:t>what happens in coordinates</a:t>
            </a:r>
          </a:p>
        </p:txBody>
      </p:sp>
    </p:spTree>
    <p:extLst>
      <p:ext uri="{BB962C8B-B14F-4D97-AF65-F5344CB8AC3E}">
        <p14:creationId xmlns:p14="http://schemas.microsoft.com/office/powerpoint/2010/main" val="1637692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91346-B5EC-06BA-848F-43E20359F853}"/>
              </a:ext>
            </a:extLst>
          </p:cNvPr>
          <p:cNvSpPr>
            <a:spLocks noGrp="1"/>
          </p:cNvSpPr>
          <p:nvPr>
            <p:ph type="title"/>
          </p:nvPr>
        </p:nvSpPr>
        <p:spPr/>
        <p:txBody>
          <a:bodyPr/>
          <a:lstStyle/>
          <a:p>
            <a:r>
              <a:rPr lang="en-US" dirty="0"/>
              <a:t>The essential matrix</a:t>
            </a:r>
          </a:p>
        </p:txBody>
      </p:sp>
      <p:sp>
        <p:nvSpPr>
          <p:cNvPr id="3" name="Content Placeholder 2">
            <a:extLst>
              <a:ext uri="{FF2B5EF4-FFF2-40B4-BE49-F238E27FC236}">
                <a16:creationId xmlns:a16="http://schemas.microsoft.com/office/drawing/2014/main" id="{32890625-C296-B8AA-C761-66726924A38D}"/>
              </a:ext>
            </a:extLst>
          </p:cNvPr>
          <p:cNvSpPr>
            <a:spLocks noGrp="1"/>
          </p:cNvSpPr>
          <p:nvPr>
            <p:ph idx="1"/>
          </p:nvPr>
        </p:nvSpPr>
        <p:spPr>
          <a:xfrm>
            <a:off x="2152650" y="4969917"/>
            <a:ext cx="7886700" cy="1207046"/>
          </a:xfrm>
        </p:spPr>
        <p:txBody>
          <a:bodyPr>
            <a:normAutofit fontScale="92500"/>
          </a:bodyPr>
          <a:lstStyle/>
          <a:p>
            <a:r>
              <a:rPr lang="en-US" dirty="0"/>
              <a:t>it follows from fundamental matrix that something like this should be there; but here we have an expression relating it to camera transformation</a:t>
            </a:r>
          </a:p>
        </p:txBody>
      </p:sp>
      <p:pic>
        <p:nvPicPr>
          <p:cNvPr id="4" name="Picture 3">
            <a:extLst>
              <a:ext uri="{FF2B5EF4-FFF2-40B4-BE49-F238E27FC236}">
                <a16:creationId xmlns:a16="http://schemas.microsoft.com/office/drawing/2014/main" id="{2842E3A6-712A-D314-DD72-EE0A0F9B6F73}"/>
              </a:ext>
            </a:extLst>
          </p:cNvPr>
          <p:cNvPicPr>
            <a:picLocks noChangeAspect="1"/>
          </p:cNvPicPr>
          <p:nvPr/>
        </p:nvPicPr>
        <p:blipFill>
          <a:blip r:embed="rId2"/>
          <a:stretch>
            <a:fillRect/>
          </a:stretch>
        </p:blipFill>
        <p:spPr>
          <a:xfrm>
            <a:off x="1524000" y="1690689"/>
            <a:ext cx="9041756" cy="3279228"/>
          </a:xfrm>
          <a:prstGeom prst="rect">
            <a:avLst/>
          </a:prstGeom>
        </p:spPr>
      </p:pic>
    </p:spTree>
    <p:extLst>
      <p:ext uri="{BB962C8B-B14F-4D97-AF65-F5344CB8AC3E}">
        <p14:creationId xmlns:p14="http://schemas.microsoft.com/office/powerpoint/2010/main" val="2558195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E7D9D-FA2D-F897-F63B-2FB6A768EECD}"/>
              </a:ext>
            </a:extLst>
          </p:cNvPr>
          <p:cNvSpPr>
            <a:spLocks noGrp="1"/>
          </p:cNvSpPr>
          <p:nvPr>
            <p:ph type="title"/>
          </p:nvPr>
        </p:nvSpPr>
        <p:spPr/>
        <p:txBody>
          <a:bodyPr/>
          <a:lstStyle/>
          <a:p>
            <a:r>
              <a:rPr lang="en-US" dirty="0"/>
              <a:t>Estimating the essential matrix</a:t>
            </a:r>
          </a:p>
        </p:txBody>
      </p:sp>
      <p:sp>
        <p:nvSpPr>
          <p:cNvPr id="5" name="Content Placeholder 4">
            <a:extLst>
              <a:ext uri="{FF2B5EF4-FFF2-40B4-BE49-F238E27FC236}">
                <a16:creationId xmlns:a16="http://schemas.microsoft.com/office/drawing/2014/main" id="{5AF9D29A-9A07-9710-A3AB-D4EFDABDD981}"/>
              </a:ext>
            </a:extLst>
          </p:cNvPr>
          <p:cNvSpPr>
            <a:spLocks noGrp="1"/>
          </p:cNvSpPr>
          <p:nvPr>
            <p:ph idx="1"/>
          </p:nvPr>
        </p:nvSpPr>
        <p:spPr/>
        <p:txBody>
          <a:bodyPr/>
          <a:lstStyle/>
          <a:p>
            <a:endParaRPr lang="en-US"/>
          </a:p>
        </p:txBody>
      </p:sp>
      <p:pic>
        <p:nvPicPr>
          <p:cNvPr id="3" name="Picture 2">
            <a:extLst>
              <a:ext uri="{FF2B5EF4-FFF2-40B4-BE49-F238E27FC236}">
                <a16:creationId xmlns:a16="http://schemas.microsoft.com/office/drawing/2014/main" id="{96212DF9-763E-8C0B-C354-A533F47D9DD0}"/>
              </a:ext>
            </a:extLst>
          </p:cNvPr>
          <p:cNvPicPr>
            <a:picLocks noChangeAspect="1"/>
          </p:cNvPicPr>
          <p:nvPr/>
        </p:nvPicPr>
        <p:blipFill>
          <a:blip r:embed="rId2"/>
          <a:stretch>
            <a:fillRect/>
          </a:stretch>
        </p:blipFill>
        <p:spPr>
          <a:xfrm>
            <a:off x="1902372" y="2076449"/>
            <a:ext cx="8547634" cy="3262806"/>
          </a:xfrm>
          <a:prstGeom prst="rect">
            <a:avLst/>
          </a:prstGeom>
        </p:spPr>
      </p:pic>
    </p:spTree>
    <p:extLst>
      <p:ext uri="{BB962C8B-B14F-4D97-AF65-F5344CB8AC3E}">
        <p14:creationId xmlns:p14="http://schemas.microsoft.com/office/powerpoint/2010/main" val="36740608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F1B96-8A16-20F4-DD56-1F37DE880891}"/>
              </a:ext>
            </a:extLst>
          </p:cNvPr>
          <p:cNvSpPr>
            <a:spLocks noGrp="1"/>
          </p:cNvSpPr>
          <p:nvPr>
            <p:ph type="title"/>
          </p:nvPr>
        </p:nvSpPr>
        <p:spPr/>
        <p:txBody>
          <a:bodyPr/>
          <a:lstStyle/>
          <a:p>
            <a:r>
              <a:rPr lang="en-US" dirty="0"/>
              <a:t>Monocular visual odometry - I</a:t>
            </a:r>
          </a:p>
        </p:txBody>
      </p:sp>
      <p:sp>
        <p:nvSpPr>
          <p:cNvPr id="3" name="Content Placeholder 2">
            <a:extLst>
              <a:ext uri="{FF2B5EF4-FFF2-40B4-BE49-F238E27FC236}">
                <a16:creationId xmlns:a16="http://schemas.microsoft.com/office/drawing/2014/main" id="{376B8C24-D555-1412-EA40-6076A1E0D602}"/>
              </a:ext>
            </a:extLst>
          </p:cNvPr>
          <p:cNvSpPr>
            <a:spLocks noGrp="1"/>
          </p:cNvSpPr>
          <p:nvPr>
            <p:ph idx="1"/>
          </p:nvPr>
        </p:nvSpPr>
        <p:spPr/>
        <p:txBody>
          <a:bodyPr/>
          <a:lstStyle/>
          <a:p>
            <a:pPr marL="342900" indent="-342900"/>
            <a:r>
              <a:rPr lang="en-US" dirty="0"/>
              <a:t>A calibrated camera </a:t>
            </a:r>
          </a:p>
          <a:p>
            <a:pPr marL="642938" lvl="1" indent="-342900"/>
            <a:r>
              <a:rPr lang="en-US" dirty="0"/>
              <a:t>views a static scene, </a:t>
            </a:r>
          </a:p>
          <a:p>
            <a:pPr marL="642938" lvl="1" indent="-342900"/>
            <a:r>
              <a:rPr lang="en-US" dirty="0"/>
              <a:t>moves, </a:t>
            </a:r>
          </a:p>
          <a:p>
            <a:pPr marL="642938" lvl="1" indent="-342900"/>
            <a:r>
              <a:rPr lang="en-US" dirty="0"/>
              <a:t>views again</a:t>
            </a:r>
          </a:p>
          <a:p>
            <a:pPr marL="342900" indent="-342900"/>
            <a:endParaRPr lang="en-US" dirty="0"/>
          </a:p>
          <a:p>
            <a:pPr marL="342900" indent="-342900"/>
            <a:r>
              <a:rPr lang="en-US" dirty="0"/>
              <a:t>Q: how did it move?</a:t>
            </a:r>
          </a:p>
          <a:p>
            <a:pPr marL="800100" lvl="1" indent="-342900"/>
            <a:r>
              <a:rPr lang="en-US" dirty="0"/>
              <a:t>We care: this allows us to recover movement from single cameras</a:t>
            </a:r>
          </a:p>
          <a:p>
            <a:pPr marL="800100" lvl="1" indent="-342900"/>
            <a:r>
              <a:rPr lang="en-US" dirty="0"/>
              <a:t>We should be able to tell</a:t>
            </a:r>
          </a:p>
          <a:p>
            <a:pPr marL="1257300" lvl="2" indent="-342900"/>
            <a:r>
              <a:rPr lang="en-US" dirty="0"/>
              <a:t>Recall </a:t>
            </a:r>
            <a:r>
              <a:rPr lang="en-US" dirty="0" err="1"/>
              <a:t>epipoles</a:t>
            </a:r>
            <a:r>
              <a:rPr lang="en-US" dirty="0"/>
              <a:t> </a:t>
            </a:r>
            <a:r>
              <a:rPr lang="en-US" dirty="0" err="1"/>
              <a:t>etc</a:t>
            </a:r>
            <a:r>
              <a:rPr lang="en-US" dirty="0"/>
              <a:t> are quite informative about movement</a:t>
            </a:r>
          </a:p>
          <a:p>
            <a:pPr marL="914400" lvl="2" indent="0">
              <a:buNone/>
            </a:pPr>
            <a:endParaRPr lang="en-US" dirty="0"/>
          </a:p>
          <a:p>
            <a:pPr marL="485775" lvl="1" indent="-342900"/>
            <a:endParaRPr lang="en-US" dirty="0"/>
          </a:p>
        </p:txBody>
      </p:sp>
    </p:spTree>
    <p:extLst>
      <p:ext uri="{BB962C8B-B14F-4D97-AF65-F5344CB8AC3E}">
        <p14:creationId xmlns:p14="http://schemas.microsoft.com/office/powerpoint/2010/main" val="42329078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B42E0-BC0E-0088-BF9B-0A95F8CACA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8C7F6E-88BC-476E-F690-5A01F931FE64}"/>
              </a:ext>
            </a:extLst>
          </p:cNvPr>
          <p:cNvSpPr>
            <a:spLocks noGrp="1"/>
          </p:cNvSpPr>
          <p:nvPr>
            <p:ph type="title"/>
          </p:nvPr>
        </p:nvSpPr>
        <p:spPr/>
        <p:txBody>
          <a:bodyPr/>
          <a:lstStyle/>
          <a:p>
            <a:r>
              <a:rPr lang="en-US" dirty="0"/>
              <a:t>Monocular visual odometry - II</a:t>
            </a:r>
          </a:p>
        </p:txBody>
      </p:sp>
      <p:sp>
        <p:nvSpPr>
          <p:cNvPr id="3" name="Content Placeholder 2">
            <a:extLst>
              <a:ext uri="{FF2B5EF4-FFF2-40B4-BE49-F238E27FC236}">
                <a16:creationId xmlns:a16="http://schemas.microsoft.com/office/drawing/2014/main" id="{9D5CCD56-543B-DCF5-3333-3EC906C4F5A0}"/>
              </a:ext>
            </a:extLst>
          </p:cNvPr>
          <p:cNvSpPr>
            <a:spLocks noGrp="1"/>
          </p:cNvSpPr>
          <p:nvPr>
            <p:ph idx="1"/>
          </p:nvPr>
        </p:nvSpPr>
        <p:spPr/>
        <p:txBody>
          <a:bodyPr/>
          <a:lstStyle/>
          <a:p>
            <a:pPr marL="342900" indent="-342900"/>
            <a:endParaRPr lang="en-US" dirty="0"/>
          </a:p>
          <a:p>
            <a:pPr marL="342900" indent="-342900"/>
            <a:r>
              <a:rPr lang="en-US" dirty="0"/>
              <a:t>Recovering how it moved:</a:t>
            </a:r>
          </a:p>
          <a:p>
            <a:pPr marL="800100" lvl="1" indent="-342900"/>
            <a:r>
              <a:rPr lang="en-US" dirty="0"/>
              <a:t>Fit a fundamental matrix (above)</a:t>
            </a:r>
          </a:p>
          <a:p>
            <a:pPr marL="800100" lvl="1" indent="-342900"/>
            <a:r>
              <a:rPr lang="en-US" dirty="0"/>
              <a:t>From it, recover essential matrix (above; calibrated)</a:t>
            </a:r>
          </a:p>
          <a:p>
            <a:pPr marL="800100" lvl="1" indent="-342900"/>
            <a:r>
              <a:rPr lang="en-US" dirty="0"/>
              <a:t>From that, recover rotation, translation</a:t>
            </a:r>
          </a:p>
          <a:p>
            <a:pPr marL="1257300" lvl="2" indent="-342900"/>
            <a:r>
              <a:rPr lang="en-US" dirty="0"/>
              <a:t>out of the form of the matrix</a:t>
            </a:r>
          </a:p>
          <a:p>
            <a:pPr marL="1714500" lvl="3" indent="-342900"/>
            <a:r>
              <a:rPr lang="en-US" dirty="0"/>
              <a:t>details are delicate</a:t>
            </a:r>
          </a:p>
          <a:p>
            <a:pPr marL="1257300" lvl="2" indent="-342900"/>
            <a:r>
              <a:rPr lang="en-US" dirty="0"/>
              <a:t>Fact: </a:t>
            </a:r>
          </a:p>
          <a:p>
            <a:pPr marL="1714500" lvl="3" indent="-342900"/>
            <a:r>
              <a:rPr lang="en-US" dirty="0"/>
              <a:t>you can get direction but not scale of translation</a:t>
            </a:r>
          </a:p>
          <a:p>
            <a:pPr marL="1714500" lvl="3" indent="-342900"/>
            <a:endParaRPr lang="en-US" dirty="0"/>
          </a:p>
          <a:p>
            <a:pPr marL="914400" lvl="2" indent="0">
              <a:buNone/>
            </a:pPr>
            <a:endParaRPr lang="en-US" dirty="0"/>
          </a:p>
          <a:p>
            <a:pPr marL="485775" lvl="1" indent="-342900"/>
            <a:endParaRPr lang="en-US" dirty="0"/>
          </a:p>
        </p:txBody>
      </p:sp>
    </p:spTree>
    <p:extLst>
      <p:ext uri="{BB962C8B-B14F-4D97-AF65-F5344CB8AC3E}">
        <p14:creationId xmlns:p14="http://schemas.microsoft.com/office/powerpoint/2010/main" val="20872442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1A54E-2432-A55B-9101-237F61B556DA}"/>
            </a:ext>
          </a:extLst>
        </p:cNvPr>
        <p:cNvGrpSpPr/>
        <p:nvPr/>
      </p:nvGrpSpPr>
      <p:grpSpPr>
        <a:xfrm>
          <a:off x="0" y="0"/>
          <a:ext cx="0" cy="0"/>
          <a:chOff x="0" y="0"/>
          <a:chExt cx="0" cy="0"/>
        </a:xfrm>
      </p:grpSpPr>
      <p:sp>
        <p:nvSpPr>
          <p:cNvPr id="28674" name="Rectangle 2">
            <a:extLst>
              <a:ext uri="{FF2B5EF4-FFF2-40B4-BE49-F238E27FC236}">
                <a16:creationId xmlns:a16="http://schemas.microsoft.com/office/drawing/2014/main" id="{B8BF9FE2-D6DC-5096-792B-B89277B70BF8}"/>
              </a:ext>
            </a:extLst>
          </p:cNvPr>
          <p:cNvSpPr>
            <a:spLocks noGrp="1" noChangeArrowheads="1"/>
          </p:cNvSpPr>
          <p:nvPr>
            <p:ph type="title"/>
          </p:nvPr>
        </p:nvSpPr>
        <p:spPr/>
        <p:txBody>
          <a:bodyPr/>
          <a:lstStyle/>
          <a:p>
            <a:r>
              <a:rPr lang="en-US" dirty="0"/>
              <a:t>Core problem</a:t>
            </a:r>
          </a:p>
        </p:txBody>
      </p:sp>
      <mc:AlternateContent xmlns:mc="http://schemas.openxmlformats.org/markup-compatibility/2006" xmlns:a14="http://schemas.microsoft.com/office/drawing/2010/main">
        <mc:Choice Requires="a14">
          <p:sp>
            <p:nvSpPr>
              <p:cNvPr id="28675" name="Rectangle 3">
                <a:extLst>
                  <a:ext uri="{FF2B5EF4-FFF2-40B4-BE49-F238E27FC236}">
                    <a16:creationId xmlns:a16="http://schemas.microsoft.com/office/drawing/2014/main" id="{6AF1E0ED-4E48-ADDB-3D53-6C4BF9C35A9F}"/>
                  </a:ext>
                </a:extLst>
              </p:cNvPr>
              <p:cNvSpPr>
                <a:spLocks noGrp="1" noChangeArrowheads="1"/>
              </p:cNvSpPr>
              <p:nvPr>
                <p:ph type="body" idx="1"/>
              </p:nvPr>
            </p:nvSpPr>
            <p:spPr/>
            <p:txBody>
              <a:bodyPr/>
              <a:lstStyle/>
              <a:p>
                <a:pPr>
                  <a:buFontTx/>
                  <a:buChar char="•"/>
                </a:pPr>
                <a:r>
                  <a:rPr lang="en-US" dirty="0"/>
                  <a:t>Given: </a:t>
                </a:r>
                <a:endParaRPr lang="en-US" i="1" dirty="0">
                  <a:solidFill>
                    <a:srgbClr val="7030A0"/>
                  </a:solidFill>
                  <a:latin typeface="Cambria Math" panose="02040503050406030204" pitchFamily="18" charset="0"/>
                </a:endParaRPr>
              </a:p>
              <a:p>
                <a:pPr lvl="1">
                  <a:buFontTx/>
                  <a:buChar char="•"/>
                </a:pPr>
                <a14:m>
                  <m:oMath xmlns:m="http://schemas.openxmlformats.org/officeDocument/2006/math">
                    <m:r>
                      <a:rPr lang="en-US" i="1" dirty="0" smtClean="0">
                        <a:solidFill>
                          <a:srgbClr val="7030A0"/>
                        </a:solidFill>
                        <a:latin typeface="Cambria Math" panose="02040503050406030204" pitchFamily="18" charset="0"/>
                      </a:rPr>
                      <m:t>𝑚</m:t>
                    </m:r>
                    <m:r>
                      <a:rPr lang="en-US" i="1" dirty="0" smtClean="0">
                        <a:latin typeface="Cambria Math" panose="02040503050406030204" pitchFamily="18" charset="0"/>
                      </a:rPr>
                      <m:t> </m:t>
                    </m:r>
                  </m:oMath>
                </a14:m>
                <a:r>
                  <a:rPr lang="en-US" dirty="0"/>
                  <a:t>images of </a:t>
                </a:r>
                <a14:m>
                  <m:oMath xmlns:m="http://schemas.openxmlformats.org/officeDocument/2006/math">
                    <m:r>
                      <a:rPr lang="en-US" i="1" dirty="0" smtClean="0">
                        <a:solidFill>
                          <a:srgbClr val="7030A0"/>
                        </a:solidFill>
                        <a:latin typeface="Cambria Math" panose="02040503050406030204" pitchFamily="18" charset="0"/>
                      </a:rPr>
                      <m:t>𝑛</m:t>
                    </m:r>
                  </m:oMath>
                </a14:m>
                <a:r>
                  <a:rPr lang="en-US" dirty="0"/>
                  <a:t> fixed 3D points</a:t>
                </a:r>
                <a:endParaRPr lang="en-US" sz="200" dirty="0"/>
              </a:p>
              <a:p>
                <a:pPr lvl="1" algn="ctr"/>
                <a14:m>
                  <m:oMath xmlns:m="http://schemas.openxmlformats.org/officeDocument/2006/math">
                    <m:r>
                      <a:rPr lang="en-US" b="1" i="1" dirty="0" err="1">
                        <a:solidFill>
                          <a:srgbClr val="7030A0"/>
                        </a:solidFill>
                        <a:latin typeface="Cambria Math" panose="02040503050406030204" pitchFamily="18" charset="0"/>
                      </a:rPr>
                      <m:t>𝒙</m:t>
                    </m:r>
                    <m:r>
                      <a:rPr lang="en-US" i="1" baseline="-25000" dirty="0" err="1">
                        <a:solidFill>
                          <a:srgbClr val="7030A0"/>
                        </a:solidFill>
                        <a:latin typeface="Cambria Math" panose="02040503050406030204" pitchFamily="18" charset="0"/>
                      </a:rPr>
                      <m:t>𝑖𝑗</m:t>
                    </m:r>
                    <m:r>
                      <a:rPr lang="en-US" i="1" dirty="0">
                        <a:solidFill>
                          <a:srgbClr val="7030A0"/>
                        </a:solidFill>
                        <a:latin typeface="Cambria Math" panose="02040503050406030204" pitchFamily="18" charset="0"/>
                      </a:rPr>
                      <m:t> </m:t>
                    </m:r>
                    <m:r>
                      <a:rPr lang="en-US" i="1" dirty="0" smtClean="0">
                        <a:solidFill>
                          <a:srgbClr val="7030A0"/>
                        </a:solidFill>
                        <a:latin typeface="Cambria Math" panose="02040503050406030204" pitchFamily="18" charset="0"/>
                        <a:ea typeface="Cambria Math" panose="02040503050406030204" pitchFamily="18" charset="0"/>
                      </a:rPr>
                      <m:t>≅</m:t>
                    </m:r>
                    <m:r>
                      <a:rPr lang="en-US" i="1" dirty="0">
                        <a:latin typeface="Cambria Math" panose="02040503050406030204" pitchFamily="18" charset="0"/>
                      </a:rPr>
                      <m:t> </m:t>
                    </m:r>
                    <m:r>
                      <a:rPr lang="en-US" b="1" i="1" dirty="0" smtClean="0">
                        <a:solidFill>
                          <a:srgbClr val="C00000"/>
                        </a:solidFill>
                        <a:latin typeface="Cambria Math" panose="02040503050406030204" pitchFamily="18" charset="0"/>
                      </a:rPr>
                      <m:t>𝑷</m:t>
                    </m:r>
                    <m:r>
                      <a:rPr lang="en-US" i="1" baseline="-25000" dirty="0">
                        <a:solidFill>
                          <a:srgbClr val="C00000"/>
                        </a:solidFill>
                        <a:latin typeface="Cambria Math" panose="02040503050406030204" pitchFamily="18" charset="0"/>
                      </a:rPr>
                      <m:t>𝑖</m:t>
                    </m:r>
                    <m:r>
                      <a:rPr lang="en-US" i="1" baseline="-25000" dirty="0">
                        <a:solidFill>
                          <a:srgbClr val="C00000"/>
                        </a:solidFill>
                        <a:latin typeface="Cambria Math" panose="02040503050406030204" pitchFamily="18" charset="0"/>
                      </a:rPr>
                      <m:t> </m:t>
                    </m:r>
                    <m:r>
                      <a:rPr lang="en-US" b="1" i="1" dirty="0">
                        <a:solidFill>
                          <a:srgbClr val="C00000"/>
                        </a:solidFill>
                        <a:latin typeface="Cambria Math" panose="02040503050406030204" pitchFamily="18" charset="0"/>
                      </a:rPr>
                      <m:t>𝑿</m:t>
                    </m:r>
                    <m:r>
                      <a:rPr lang="en-US" i="1" baseline="-25000" dirty="0">
                        <a:solidFill>
                          <a:srgbClr val="C00000"/>
                        </a:solidFill>
                        <a:latin typeface="Cambria Math" panose="02040503050406030204" pitchFamily="18" charset="0"/>
                      </a:rPr>
                      <m:t>𝑗</m:t>
                    </m:r>
                    <m:r>
                      <a:rPr lang="en-US" i="1" baseline="-25000" dirty="0">
                        <a:latin typeface="Cambria Math" panose="02040503050406030204" pitchFamily="18" charset="0"/>
                      </a:rPr>
                      <m:t> </m:t>
                    </m:r>
                  </m:oMath>
                </a14:m>
                <a:r>
                  <a:rPr lang="en-US" i="1" dirty="0">
                    <a:latin typeface="Times New Roman" pitchFamily="18" charset="0"/>
                  </a:rPr>
                  <a:t>, 	</a:t>
                </a:r>
                <a14:m>
                  <m:oMath xmlns:m="http://schemas.openxmlformats.org/officeDocument/2006/math">
                    <m:r>
                      <a:rPr lang="en-US" i="1" dirty="0" smtClean="0">
                        <a:solidFill>
                          <a:srgbClr val="7030A0"/>
                        </a:solidFill>
                        <a:latin typeface="Cambria Math" panose="02040503050406030204" pitchFamily="18" charset="0"/>
                      </a:rPr>
                      <m:t>𝑖</m:t>
                    </m:r>
                    <m:r>
                      <a:rPr lang="en-US" i="1" dirty="0">
                        <a:solidFill>
                          <a:srgbClr val="7030A0"/>
                        </a:solidFill>
                        <a:latin typeface="Cambria Math" panose="02040503050406030204" pitchFamily="18" charset="0"/>
                      </a:rPr>
                      <m:t> = 1, … , </m:t>
                    </m:r>
                    <m:r>
                      <a:rPr lang="en-US" i="1" dirty="0">
                        <a:solidFill>
                          <a:srgbClr val="7030A0"/>
                        </a:solidFill>
                        <a:latin typeface="Cambria Math" panose="02040503050406030204" pitchFamily="18" charset="0"/>
                      </a:rPr>
                      <m:t>𝑚</m:t>
                    </m:r>
                    <m:r>
                      <a:rPr lang="en-US" i="1" dirty="0">
                        <a:solidFill>
                          <a:srgbClr val="7030A0"/>
                        </a:solidFill>
                        <a:latin typeface="Cambria Math" panose="02040503050406030204" pitchFamily="18" charset="0"/>
                      </a:rPr>
                      <m:t>,    </m:t>
                    </m:r>
                    <m:r>
                      <a:rPr lang="en-US" i="1" dirty="0">
                        <a:solidFill>
                          <a:srgbClr val="7030A0"/>
                        </a:solidFill>
                        <a:latin typeface="Cambria Math" panose="02040503050406030204" pitchFamily="18" charset="0"/>
                      </a:rPr>
                      <m:t>𝑗</m:t>
                    </m:r>
                    <m:r>
                      <a:rPr lang="en-US" i="1" dirty="0">
                        <a:solidFill>
                          <a:srgbClr val="7030A0"/>
                        </a:solidFill>
                        <a:latin typeface="Cambria Math" panose="02040503050406030204" pitchFamily="18" charset="0"/>
                      </a:rPr>
                      <m:t> = 1, … , </m:t>
                    </m:r>
                    <m:r>
                      <a:rPr lang="en-US" i="1" dirty="0">
                        <a:solidFill>
                          <a:srgbClr val="7030A0"/>
                        </a:solidFill>
                        <a:latin typeface="Cambria Math" panose="02040503050406030204" pitchFamily="18" charset="0"/>
                      </a:rPr>
                      <m:t>𝑛</m:t>
                    </m:r>
                    <m:r>
                      <a:rPr lang="en-US" i="1" dirty="0">
                        <a:solidFill>
                          <a:srgbClr val="7030A0"/>
                        </a:solidFill>
                        <a:latin typeface="Cambria Math" panose="02040503050406030204" pitchFamily="18" charset="0"/>
                      </a:rPr>
                      <m:t>  </m:t>
                    </m:r>
                  </m:oMath>
                </a14:m>
                <a:endParaRPr lang="en-US" sz="600" dirty="0">
                  <a:latin typeface="Times New Roman" pitchFamily="18" charset="0"/>
                </a:endParaRPr>
              </a:p>
              <a:p>
                <a:pPr lvl="1" algn="ctr"/>
                <a:endParaRPr lang="en-US" sz="600" dirty="0">
                  <a:latin typeface="Times New Roman" pitchFamily="18" charset="0"/>
                </a:endParaRPr>
              </a:p>
              <a:p>
                <a:pPr lvl="1">
                  <a:buFontTx/>
                  <a:buChar char="•"/>
                </a:pPr>
                <a:r>
                  <a:rPr lang="en-US" dirty="0"/>
                  <a:t>with known correspondences</a:t>
                </a:r>
              </a:p>
              <a:p>
                <a:pPr>
                  <a:buFontTx/>
                  <a:buChar char="•"/>
                </a:pPr>
                <a:r>
                  <a:rPr lang="en-US" dirty="0"/>
                  <a:t>Estimate:</a:t>
                </a:r>
              </a:p>
              <a:p>
                <a:pPr lvl="1">
                  <a:buFontTx/>
                  <a:buChar char="•"/>
                </a:pPr>
                <a14:m>
                  <m:oMath xmlns:m="http://schemas.openxmlformats.org/officeDocument/2006/math">
                    <m:r>
                      <a:rPr lang="en-US" i="1" dirty="0" smtClean="0">
                        <a:solidFill>
                          <a:srgbClr val="7030A0"/>
                        </a:solidFill>
                        <a:latin typeface="Cambria Math" panose="02040503050406030204" pitchFamily="18" charset="0"/>
                      </a:rPr>
                      <m:t>𝑚</m:t>
                    </m:r>
                  </m:oMath>
                </a14:m>
                <a:r>
                  <a:rPr lang="en-US" dirty="0"/>
                  <a:t> projection matrices </a:t>
                </a:r>
                <a14:m>
                  <m:oMath xmlns:m="http://schemas.openxmlformats.org/officeDocument/2006/math">
                    <m:r>
                      <a:rPr lang="en-US" b="1" i="1" dirty="0" smtClean="0">
                        <a:solidFill>
                          <a:srgbClr val="C00000"/>
                        </a:solidFill>
                        <a:latin typeface="Cambria Math" panose="02040503050406030204" pitchFamily="18" charset="0"/>
                      </a:rPr>
                      <m:t>𝑷</m:t>
                    </m:r>
                    <m:r>
                      <a:rPr lang="en-US" i="1" baseline="-25000" dirty="0">
                        <a:solidFill>
                          <a:srgbClr val="C00000"/>
                        </a:solidFill>
                        <a:latin typeface="Cambria Math" panose="02040503050406030204" pitchFamily="18" charset="0"/>
                      </a:rPr>
                      <m:t>𝑖</m:t>
                    </m:r>
                  </m:oMath>
                </a14:m>
                <a:r>
                  <a:rPr lang="en-US" dirty="0">
                    <a:latin typeface="Times New Roman" pitchFamily="18" charset="0"/>
                  </a:rPr>
                  <a:t> </a:t>
                </a:r>
              </a:p>
              <a:p>
                <a:pPr lvl="1">
                  <a:buFontTx/>
                  <a:buChar char="•"/>
                </a:pPr>
                <a14:m>
                  <m:oMath xmlns:m="http://schemas.openxmlformats.org/officeDocument/2006/math">
                    <m:r>
                      <a:rPr lang="en-US" i="1" dirty="0" smtClean="0">
                        <a:solidFill>
                          <a:srgbClr val="7030A0"/>
                        </a:solidFill>
                        <a:latin typeface="Cambria Math" panose="02040503050406030204" pitchFamily="18" charset="0"/>
                      </a:rPr>
                      <m:t>𝑛</m:t>
                    </m:r>
                  </m:oMath>
                </a14:m>
                <a:r>
                  <a:rPr lang="en-US" dirty="0"/>
                  <a:t> 3D points </a:t>
                </a:r>
                <a14:m>
                  <m:oMath xmlns:m="http://schemas.openxmlformats.org/officeDocument/2006/math">
                    <m:r>
                      <a:rPr lang="en-US" b="1" i="1" dirty="0" smtClean="0">
                        <a:solidFill>
                          <a:srgbClr val="C00000"/>
                        </a:solidFill>
                        <a:latin typeface="Cambria Math" panose="02040503050406030204" pitchFamily="18" charset="0"/>
                      </a:rPr>
                      <m:t>𝑿</m:t>
                    </m:r>
                    <m:r>
                      <a:rPr lang="en-US" i="1" baseline="-25000" dirty="0">
                        <a:solidFill>
                          <a:srgbClr val="C00000"/>
                        </a:solidFill>
                        <a:latin typeface="Cambria Math" panose="02040503050406030204" pitchFamily="18" charset="0"/>
                      </a:rPr>
                      <m:t>𝑗</m:t>
                    </m:r>
                  </m:oMath>
                </a14:m>
                <a:endParaRPr lang="en-US" i="1" baseline="-25000" dirty="0">
                  <a:latin typeface="Times New Roman" pitchFamily="18" charset="0"/>
                </a:endParaRPr>
              </a:p>
              <a:p>
                <a:endParaRPr lang="en-US" dirty="0">
                  <a:latin typeface="Times New Roman" pitchFamily="18" charset="0"/>
                </a:endParaRPr>
              </a:p>
            </p:txBody>
          </p:sp>
        </mc:Choice>
        <mc:Fallback xmlns="">
          <p:sp>
            <p:nvSpPr>
              <p:cNvPr id="28675" name="Rectangle 3">
                <a:extLst>
                  <a:ext uri="{FF2B5EF4-FFF2-40B4-BE49-F238E27FC236}">
                    <a16:creationId xmlns:a16="http://schemas.microsoft.com/office/drawing/2014/main" id="{6AF1E0ED-4E48-ADDB-3D53-6C4BF9C35A9F}"/>
                  </a:ext>
                </a:extLst>
              </p:cNvPr>
              <p:cNvSpPr>
                <a:spLocks noGrp="1" noRot="1" noChangeAspect="1" noMove="1" noResize="1" noEditPoints="1" noAdjustHandles="1" noChangeArrowheads="1" noChangeShapeType="1" noTextEdit="1"/>
              </p:cNvSpPr>
              <p:nvPr>
                <p:ph type="body" idx="1"/>
              </p:nvPr>
            </p:nvSpPr>
            <p:spPr>
              <a:blipFill>
                <a:blip r:embed="rId3"/>
                <a:stretch>
                  <a:fillRect l="-1608" t="-2326"/>
                </a:stretch>
              </a:blipFill>
            </p:spPr>
            <p:txBody>
              <a:bodyPr/>
              <a:lstStyle/>
              <a:p>
                <a:r>
                  <a:rPr lang="en-US">
                    <a:noFill/>
                  </a:rPr>
                  <a:t> </a:t>
                </a:r>
              </a:p>
            </p:txBody>
          </p:sp>
        </mc:Fallback>
      </mc:AlternateContent>
      <p:grpSp>
        <p:nvGrpSpPr>
          <p:cNvPr id="28676" name="Group 63">
            <a:extLst>
              <a:ext uri="{FF2B5EF4-FFF2-40B4-BE49-F238E27FC236}">
                <a16:creationId xmlns:a16="http://schemas.microsoft.com/office/drawing/2014/main" id="{5BCCE11A-AFBF-AA66-CB27-E8F226433379}"/>
              </a:ext>
            </a:extLst>
          </p:cNvPr>
          <p:cNvGrpSpPr>
            <a:grpSpLocks/>
          </p:cNvGrpSpPr>
          <p:nvPr/>
        </p:nvGrpSpPr>
        <p:grpSpPr bwMode="auto">
          <a:xfrm>
            <a:off x="6400801" y="3429001"/>
            <a:ext cx="4213137" cy="3375444"/>
            <a:chOff x="1296" y="1824"/>
            <a:chExt cx="3167" cy="2395"/>
          </a:xfrm>
        </p:grpSpPr>
        <p:sp>
          <p:nvSpPr>
            <p:cNvPr id="28677" name="Line 5">
              <a:extLst>
                <a:ext uri="{FF2B5EF4-FFF2-40B4-BE49-F238E27FC236}">
                  <a16:creationId xmlns:a16="http://schemas.microsoft.com/office/drawing/2014/main" id="{F2E75AC0-A2D4-5D2A-7EAC-B7F2D43E902E}"/>
                </a:ext>
              </a:extLst>
            </p:cNvPr>
            <p:cNvSpPr>
              <a:spLocks noChangeShapeType="1"/>
            </p:cNvSpPr>
            <p:nvPr/>
          </p:nvSpPr>
          <p:spPr bwMode="auto">
            <a:xfrm flipH="1" flipV="1">
              <a:off x="2814" y="2886"/>
              <a:ext cx="1341" cy="979"/>
            </a:xfrm>
            <a:prstGeom prst="line">
              <a:avLst/>
            </a:prstGeom>
            <a:noFill/>
            <a:ln w="9525">
              <a:solidFill>
                <a:schemeClr val="tx1"/>
              </a:solidFill>
              <a:round/>
              <a:headEnd/>
              <a:tailEnd/>
            </a:ln>
          </p:spPr>
          <p:txBody>
            <a:bodyPr/>
            <a:lstStyle/>
            <a:p>
              <a:endParaRPr lang="en-US" sz="1350"/>
            </a:p>
          </p:txBody>
        </p:sp>
        <p:sp>
          <p:nvSpPr>
            <p:cNvPr id="28678" name="Line 6">
              <a:extLst>
                <a:ext uri="{FF2B5EF4-FFF2-40B4-BE49-F238E27FC236}">
                  <a16:creationId xmlns:a16="http://schemas.microsoft.com/office/drawing/2014/main" id="{4317B945-2D5E-D787-8DC2-B12D5B4BB04C}"/>
                </a:ext>
              </a:extLst>
            </p:cNvPr>
            <p:cNvSpPr>
              <a:spLocks noChangeShapeType="1"/>
            </p:cNvSpPr>
            <p:nvPr/>
          </p:nvSpPr>
          <p:spPr bwMode="auto">
            <a:xfrm flipV="1">
              <a:off x="2765" y="2886"/>
              <a:ext cx="57" cy="1219"/>
            </a:xfrm>
            <a:prstGeom prst="line">
              <a:avLst/>
            </a:prstGeom>
            <a:noFill/>
            <a:ln w="9525">
              <a:solidFill>
                <a:schemeClr val="tx1"/>
              </a:solidFill>
              <a:round/>
              <a:headEnd/>
              <a:tailEnd/>
            </a:ln>
          </p:spPr>
          <p:txBody>
            <a:bodyPr/>
            <a:lstStyle/>
            <a:p>
              <a:endParaRPr lang="en-US" sz="1350"/>
            </a:p>
          </p:txBody>
        </p:sp>
        <p:sp>
          <p:nvSpPr>
            <p:cNvPr id="28679" name="Line 7">
              <a:extLst>
                <a:ext uri="{FF2B5EF4-FFF2-40B4-BE49-F238E27FC236}">
                  <a16:creationId xmlns:a16="http://schemas.microsoft.com/office/drawing/2014/main" id="{0BC461C8-3D18-96EA-3FE4-877BAACF406A}"/>
                </a:ext>
              </a:extLst>
            </p:cNvPr>
            <p:cNvSpPr>
              <a:spLocks noChangeShapeType="1"/>
            </p:cNvSpPr>
            <p:nvPr/>
          </p:nvSpPr>
          <p:spPr bwMode="auto">
            <a:xfrm flipV="1">
              <a:off x="1473" y="2877"/>
              <a:ext cx="1333" cy="670"/>
            </a:xfrm>
            <a:prstGeom prst="line">
              <a:avLst/>
            </a:prstGeom>
            <a:noFill/>
            <a:ln w="9525">
              <a:solidFill>
                <a:schemeClr val="tx1"/>
              </a:solidFill>
              <a:round/>
              <a:headEnd/>
              <a:tailEnd/>
            </a:ln>
          </p:spPr>
          <p:txBody>
            <a:bodyPr/>
            <a:lstStyle/>
            <a:p>
              <a:endParaRPr lang="en-US" sz="1350"/>
            </a:p>
          </p:txBody>
        </p:sp>
        <p:sp>
          <p:nvSpPr>
            <p:cNvPr id="28680" name="Line 8">
              <a:extLst>
                <a:ext uri="{FF2B5EF4-FFF2-40B4-BE49-F238E27FC236}">
                  <a16:creationId xmlns:a16="http://schemas.microsoft.com/office/drawing/2014/main" id="{9901BA75-4F5B-5658-6092-1C112ED850B8}"/>
                </a:ext>
              </a:extLst>
            </p:cNvPr>
            <p:cNvSpPr>
              <a:spLocks noChangeShapeType="1"/>
            </p:cNvSpPr>
            <p:nvPr/>
          </p:nvSpPr>
          <p:spPr bwMode="auto">
            <a:xfrm flipV="1">
              <a:off x="1481" y="2096"/>
              <a:ext cx="1079" cy="1443"/>
            </a:xfrm>
            <a:prstGeom prst="line">
              <a:avLst/>
            </a:prstGeom>
            <a:noFill/>
            <a:ln w="9525">
              <a:solidFill>
                <a:schemeClr val="tx1"/>
              </a:solidFill>
              <a:round/>
              <a:headEnd/>
              <a:tailEnd/>
            </a:ln>
          </p:spPr>
          <p:txBody>
            <a:bodyPr/>
            <a:lstStyle/>
            <a:p>
              <a:endParaRPr lang="en-US" sz="1350"/>
            </a:p>
          </p:txBody>
        </p:sp>
        <p:sp>
          <p:nvSpPr>
            <p:cNvPr id="28681" name="Line 9">
              <a:extLst>
                <a:ext uri="{FF2B5EF4-FFF2-40B4-BE49-F238E27FC236}">
                  <a16:creationId xmlns:a16="http://schemas.microsoft.com/office/drawing/2014/main" id="{A18A30C5-E20E-43A4-5CAF-6C0BD57D7428}"/>
                </a:ext>
              </a:extLst>
            </p:cNvPr>
            <p:cNvSpPr>
              <a:spLocks noChangeShapeType="1"/>
            </p:cNvSpPr>
            <p:nvPr/>
          </p:nvSpPr>
          <p:spPr bwMode="auto">
            <a:xfrm flipV="1">
              <a:off x="1481" y="2508"/>
              <a:ext cx="1079" cy="1031"/>
            </a:xfrm>
            <a:prstGeom prst="line">
              <a:avLst/>
            </a:prstGeom>
            <a:noFill/>
            <a:ln w="9525">
              <a:solidFill>
                <a:schemeClr val="tx1"/>
              </a:solidFill>
              <a:round/>
              <a:headEnd/>
              <a:tailEnd/>
            </a:ln>
          </p:spPr>
          <p:txBody>
            <a:bodyPr/>
            <a:lstStyle/>
            <a:p>
              <a:endParaRPr lang="en-US" sz="1350"/>
            </a:p>
          </p:txBody>
        </p:sp>
        <p:sp>
          <p:nvSpPr>
            <p:cNvPr id="28682" name="Line 10">
              <a:extLst>
                <a:ext uri="{FF2B5EF4-FFF2-40B4-BE49-F238E27FC236}">
                  <a16:creationId xmlns:a16="http://schemas.microsoft.com/office/drawing/2014/main" id="{17CE2783-003D-01B8-3E1A-F7E5D74B74B5}"/>
                </a:ext>
              </a:extLst>
            </p:cNvPr>
            <p:cNvSpPr>
              <a:spLocks noChangeShapeType="1"/>
            </p:cNvSpPr>
            <p:nvPr/>
          </p:nvSpPr>
          <p:spPr bwMode="auto">
            <a:xfrm flipV="1">
              <a:off x="1481" y="2199"/>
              <a:ext cx="1668" cy="1340"/>
            </a:xfrm>
            <a:prstGeom prst="line">
              <a:avLst/>
            </a:prstGeom>
            <a:noFill/>
            <a:ln w="9525">
              <a:solidFill>
                <a:schemeClr val="tx1"/>
              </a:solidFill>
              <a:round/>
              <a:headEnd/>
              <a:tailEnd/>
            </a:ln>
          </p:spPr>
          <p:txBody>
            <a:bodyPr/>
            <a:lstStyle/>
            <a:p>
              <a:endParaRPr lang="en-US" sz="1350"/>
            </a:p>
          </p:txBody>
        </p:sp>
        <p:sp>
          <p:nvSpPr>
            <p:cNvPr id="28683" name="Line 11">
              <a:extLst>
                <a:ext uri="{FF2B5EF4-FFF2-40B4-BE49-F238E27FC236}">
                  <a16:creationId xmlns:a16="http://schemas.microsoft.com/office/drawing/2014/main" id="{4FAD905F-D289-2E67-5196-3D7CB77F97E4}"/>
                </a:ext>
              </a:extLst>
            </p:cNvPr>
            <p:cNvSpPr>
              <a:spLocks noChangeShapeType="1"/>
            </p:cNvSpPr>
            <p:nvPr/>
          </p:nvSpPr>
          <p:spPr bwMode="auto">
            <a:xfrm flipV="1">
              <a:off x="1481" y="2611"/>
              <a:ext cx="1472" cy="928"/>
            </a:xfrm>
            <a:prstGeom prst="line">
              <a:avLst/>
            </a:prstGeom>
            <a:noFill/>
            <a:ln w="9525">
              <a:solidFill>
                <a:schemeClr val="tx1"/>
              </a:solidFill>
              <a:round/>
              <a:headEnd/>
              <a:tailEnd/>
            </a:ln>
          </p:spPr>
          <p:txBody>
            <a:bodyPr/>
            <a:lstStyle/>
            <a:p>
              <a:endParaRPr lang="en-US" sz="1350"/>
            </a:p>
          </p:txBody>
        </p:sp>
        <p:sp>
          <p:nvSpPr>
            <p:cNvPr id="28684" name="Line 12">
              <a:extLst>
                <a:ext uri="{FF2B5EF4-FFF2-40B4-BE49-F238E27FC236}">
                  <a16:creationId xmlns:a16="http://schemas.microsoft.com/office/drawing/2014/main" id="{B494ED92-6C10-0E81-D70D-ED6D1A56E719}"/>
                </a:ext>
              </a:extLst>
            </p:cNvPr>
            <p:cNvSpPr>
              <a:spLocks noChangeShapeType="1"/>
            </p:cNvSpPr>
            <p:nvPr/>
          </p:nvSpPr>
          <p:spPr bwMode="auto">
            <a:xfrm flipV="1">
              <a:off x="1481" y="3126"/>
              <a:ext cx="1668" cy="413"/>
            </a:xfrm>
            <a:prstGeom prst="line">
              <a:avLst/>
            </a:prstGeom>
            <a:noFill/>
            <a:ln w="9525">
              <a:solidFill>
                <a:schemeClr val="tx1"/>
              </a:solidFill>
              <a:round/>
              <a:headEnd/>
              <a:tailEnd/>
            </a:ln>
          </p:spPr>
          <p:txBody>
            <a:bodyPr/>
            <a:lstStyle/>
            <a:p>
              <a:endParaRPr lang="en-US" sz="1350"/>
            </a:p>
          </p:txBody>
        </p:sp>
        <p:sp>
          <p:nvSpPr>
            <p:cNvPr id="28685" name="Line 13">
              <a:extLst>
                <a:ext uri="{FF2B5EF4-FFF2-40B4-BE49-F238E27FC236}">
                  <a16:creationId xmlns:a16="http://schemas.microsoft.com/office/drawing/2014/main" id="{C7DB97B4-B2FE-59B0-7CF1-CB6D20A53AAE}"/>
                </a:ext>
              </a:extLst>
            </p:cNvPr>
            <p:cNvSpPr>
              <a:spLocks noChangeShapeType="1"/>
            </p:cNvSpPr>
            <p:nvPr/>
          </p:nvSpPr>
          <p:spPr bwMode="auto">
            <a:xfrm flipH="1" flipV="1">
              <a:off x="2560" y="2508"/>
              <a:ext cx="197" cy="1604"/>
            </a:xfrm>
            <a:prstGeom prst="line">
              <a:avLst/>
            </a:prstGeom>
            <a:noFill/>
            <a:ln w="9525">
              <a:solidFill>
                <a:schemeClr val="tx1"/>
              </a:solidFill>
              <a:round/>
              <a:headEnd/>
              <a:tailEnd/>
            </a:ln>
          </p:spPr>
          <p:txBody>
            <a:bodyPr/>
            <a:lstStyle/>
            <a:p>
              <a:endParaRPr lang="en-US" sz="1350"/>
            </a:p>
          </p:txBody>
        </p:sp>
        <p:sp>
          <p:nvSpPr>
            <p:cNvPr id="28686" name="Line 14">
              <a:extLst>
                <a:ext uri="{FF2B5EF4-FFF2-40B4-BE49-F238E27FC236}">
                  <a16:creationId xmlns:a16="http://schemas.microsoft.com/office/drawing/2014/main" id="{AB6EFA6E-5D6C-256B-5BEE-0995C3DB5A58}"/>
                </a:ext>
              </a:extLst>
            </p:cNvPr>
            <p:cNvSpPr>
              <a:spLocks noChangeShapeType="1"/>
            </p:cNvSpPr>
            <p:nvPr/>
          </p:nvSpPr>
          <p:spPr bwMode="auto">
            <a:xfrm flipV="1">
              <a:off x="2757" y="2199"/>
              <a:ext cx="392" cy="1913"/>
            </a:xfrm>
            <a:prstGeom prst="line">
              <a:avLst/>
            </a:prstGeom>
            <a:noFill/>
            <a:ln w="9525">
              <a:solidFill>
                <a:schemeClr val="tx1"/>
              </a:solidFill>
              <a:round/>
              <a:headEnd/>
              <a:tailEnd/>
            </a:ln>
          </p:spPr>
          <p:txBody>
            <a:bodyPr/>
            <a:lstStyle/>
            <a:p>
              <a:endParaRPr lang="en-US" sz="1350"/>
            </a:p>
          </p:txBody>
        </p:sp>
        <p:sp>
          <p:nvSpPr>
            <p:cNvPr id="28687" name="Line 15">
              <a:extLst>
                <a:ext uri="{FF2B5EF4-FFF2-40B4-BE49-F238E27FC236}">
                  <a16:creationId xmlns:a16="http://schemas.microsoft.com/office/drawing/2014/main" id="{678EB1B5-D30C-F201-9D05-70F4950F1306}"/>
                </a:ext>
              </a:extLst>
            </p:cNvPr>
            <p:cNvSpPr>
              <a:spLocks noChangeShapeType="1"/>
            </p:cNvSpPr>
            <p:nvPr/>
          </p:nvSpPr>
          <p:spPr bwMode="auto">
            <a:xfrm flipH="1" flipV="1">
              <a:off x="2560" y="2096"/>
              <a:ext cx="197" cy="2016"/>
            </a:xfrm>
            <a:prstGeom prst="line">
              <a:avLst/>
            </a:prstGeom>
            <a:noFill/>
            <a:ln w="9525">
              <a:solidFill>
                <a:schemeClr val="tx1"/>
              </a:solidFill>
              <a:round/>
              <a:headEnd/>
              <a:tailEnd/>
            </a:ln>
          </p:spPr>
          <p:txBody>
            <a:bodyPr/>
            <a:lstStyle/>
            <a:p>
              <a:endParaRPr lang="en-US" sz="1350"/>
            </a:p>
          </p:txBody>
        </p:sp>
        <p:sp>
          <p:nvSpPr>
            <p:cNvPr id="28688" name="Line 16">
              <a:extLst>
                <a:ext uri="{FF2B5EF4-FFF2-40B4-BE49-F238E27FC236}">
                  <a16:creationId xmlns:a16="http://schemas.microsoft.com/office/drawing/2014/main" id="{DB67643A-F94C-E00D-0D04-8E5522EF6081}"/>
                </a:ext>
              </a:extLst>
            </p:cNvPr>
            <p:cNvSpPr>
              <a:spLocks noChangeShapeType="1"/>
            </p:cNvSpPr>
            <p:nvPr/>
          </p:nvSpPr>
          <p:spPr bwMode="auto">
            <a:xfrm flipV="1">
              <a:off x="2757" y="2611"/>
              <a:ext cx="196" cy="1501"/>
            </a:xfrm>
            <a:prstGeom prst="line">
              <a:avLst/>
            </a:prstGeom>
            <a:noFill/>
            <a:ln w="9525">
              <a:solidFill>
                <a:schemeClr val="tx1"/>
              </a:solidFill>
              <a:round/>
              <a:headEnd/>
              <a:tailEnd/>
            </a:ln>
          </p:spPr>
          <p:txBody>
            <a:bodyPr/>
            <a:lstStyle/>
            <a:p>
              <a:endParaRPr lang="en-US" sz="1350"/>
            </a:p>
          </p:txBody>
        </p:sp>
        <p:sp>
          <p:nvSpPr>
            <p:cNvPr id="28689" name="Line 17">
              <a:extLst>
                <a:ext uri="{FF2B5EF4-FFF2-40B4-BE49-F238E27FC236}">
                  <a16:creationId xmlns:a16="http://schemas.microsoft.com/office/drawing/2014/main" id="{3C5F5B93-8316-929E-C3E5-2232A89BE377}"/>
                </a:ext>
              </a:extLst>
            </p:cNvPr>
            <p:cNvSpPr>
              <a:spLocks noChangeShapeType="1"/>
            </p:cNvSpPr>
            <p:nvPr/>
          </p:nvSpPr>
          <p:spPr bwMode="auto">
            <a:xfrm flipV="1">
              <a:off x="2757" y="3126"/>
              <a:ext cx="392" cy="986"/>
            </a:xfrm>
            <a:prstGeom prst="line">
              <a:avLst/>
            </a:prstGeom>
            <a:noFill/>
            <a:ln w="9525">
              <a:solidFill>
                <a:schemeClr val="tx1"/>
              </a:solidFill>
              <a:round/>
              <a:headEnd/>
              <a:tailEnd/>
            </a:ln>
          </p:spPr>
          <p:txBody>
            <a:bodyPr/>
            <a:lstStyle/>
            <a:p>
              <a:endParaRPr lang="en-US" sz="1350"/>
            </a:p>
          </p:txBody>
        </p:sp>
        <p:sp>
          <p:nvSpPr>
            <p:cNvPr id="28690" name="Line 18">
              <a:extLst>
                <a:ext uri="{FF2B5EF4-FFF2-40B4-BE49-F238E27FC236}">
                  <a16:creationId xmlns:a16="http://schemas.microsoft.com/office/drawing/2014/main" id="{86B12758-8FB0-0940-D8D2-6512F45F20CB}"/>
                </a:ext>
              </a:extLst>
            </p:cNvPr>
            <p:cNvSpPr>
              <a:spLocks noChangeShapeType="1"/>
            </p:cNvSpPr>
            <p:nvPr/>
          </p:nvSpPr>
          <p:spPr bwMode="auto">
            <a:xfrm flipH="1" flipV="1">
              <a:off x="2560" y="2508"/>
              <a:ext cx="1570" cy="1340"/>
            </a:xfrm>
            <a:prstGeom prst="line">
              <a:avLst/>
            </a:prstGeom>
            <a:noFill/>
            <a:ln w="9525">
              <a:solidFill>
                <a:schemeClr val="tx1"/>
              </a:solidFill>
              <a:round/>
              <a:headEnd/>
              <a:tailEnd/>
            </a:ln>
          </p:spPr>
          <p:txBody>
            <a:bodyPr/>
            <a:lstStyle/>
            <a:p>
              <a:endParaRPr lang="en-US" sz="1350"/>
            </a:p>
          </p:txBody>
        </p:sp>
        <p:sp>
          <p:nvSpPr>
            <p:cNvPr id="28691" name="Line 19">
              <a:extLst>
                <a:ext uri="{FF2B5EF4-FFF2-40B4-BE49-F238E27FC236}">
                  <a16:creationId xmlns:a16="http://schemas.microsoft.com/office/drawing/2014/main" id="{A0AFADD9-C76B-98BB-963F-C9F5030AC1BD}"/>
                </a:ext>
              </a:extLst>
            </p:cNvPr>
            <p:cNvSpPr>
              <a:spLocks noChangeShapeType="1"/>
            </p:cNvSpPr>
            <p:nvPr/>
          </p:nvSpPr>
          <p:spPr bwMode="auto">
            <a:xfrm flipH="1" flipV="1">
              <a:off x="2560" y="2096"/>
              <a:ext cx="1570" cy="1752"/>
            </a:xfrm>
            <a:prstGeom prst="line">
              <a:avLst/>
            </a:prstGeom>
            <a:noFill/>
            <a:ln w="9525">
              <a:solidFill>
                <a:schemeClr val="tx1"/>
              </a:solidFill>
              <a:round/>
              <a:headEnd/>
              <a:tailEnd/>
            </a:ln>
          </p:spPr>
          <p:txBody>
            <a:bodyPr/>
            <a:lstStyle/>
            <a:p>
              <a:endParaRPr lang="en-US" sz="1350"/>
            </a:p>
          </p:txBody>
        </p:sp>
        <p:sp>
          <p:nvSpPr>
            <p:cNvPr id="28692" name="Line 20">
              <a:extLst>
                <a:ext uri="{FF2B5EF4-FFF2-40B4-BE49-F238E27FC236}">
                  <a16:creationId xmlns:a16="http://schemas.microsoft.com/office/drawing/2014/main" id="{C9D81E99-26A8-A30F-C284-9D94D6979F76}"/>
                </a:ext>
              </a:extLst>
            </p:cNvPr>
            <p:cNvSpPr>
              <a:spLocks noChangeShapeType="1"/>
            </p:cNvSpPr>
            <p:nvPr/>
          </p:nvSpPr>
          <p:spPr bwMode="auto">
            <a:xfrm flipH="1" flipV="1">
              <a:off x="3149" y="2199"/>
              <a:ext cx="981" cy="1649"/>
            </a:xfrm>
            <a:prstGeom prst="line">
              <a:avLst/>
            </a:prstGeom>
            <a:noFill/>
            <a:ln w="9525">
              <a:solidFill>
                <a:schemeClr val="tx1"/>
              </a:solidFill>
              <a:round/>
              <a:headEnd/>
              <a:tailEnd/>
            </a:ln>
          </p:spPr>
          <p:txBody>
            <a:bodyPr/>
            <a:lstStyle/>
            <a:p>
              <a:endParaRPr lang="en-US" sz="1350"/>
            </a:p>
          </p:txBody>
        </p:sp>
        <p:sp>
          <p:nvSpPr>
            <p:cNvPr id="28693" name="Line 21">
              <a:extLst>
                <a:ext uri="{FF2B5EF4-FFF2-40B4-BE49-F238E27FC236}">
                  <a16:creationId xmlns:a16="http://schemas.microsoft.com/office/drawing/2014/main" id="{A384E763-E855-744B-9D23-512B54290887}"/>
                </a:ext>
              </a:extLst>
            </p:cNvPr>
            <p:cNvSpPr>
              <a:spLocks noChangeShapeType="1"/>
            </p:cNvSpPr>
            <p:nvPr/>
          </p:nvSpPr>
          <p:spPr bwMode="auto">
            <a:xfrm flipH="1" flipV="1">
              <a:off x="2953" y="2611"/>
              <a:ext cx="1177" cy="1237"/>
            </a:xfrm>
            <a:prstGeom prst="line">
              <a:avLst/>
            </a:prstGeom>
            <a:noFill/>
            <a:ln w="9525">
              <a:solidFill>
                <a:schemeClr val="tx1"/>
              </a:solidFill>
              <a:round/>
              <a:headEnd/>
              <a:tailEnd/>
            </a:ln>
          </p:spPr>
          <p:txBody>
            <a:bodyPr/>
            <a:lstStyle/>
            <a:p>
              <a:endParaRPr lang="en-US" sz="1350"/>
            </a:p>
          </p:txBody>
        </p:sp>
        <p:sp>
          <p:nvSpPr>
            <p:cNvPr id="28694" name="Line 22">
              <a:extLst>
                <a:ext uri="{FF2B5EF4-FFF2-40B4-BE49-F238E27FC236}">
                  <a16:creationId xmlns:a16="http://schemas.microsoft.com/office/drawing/2014/main" id="{255FF074-AD2C-8649-F464-2FA1D240D0F0}"/>
                </a:ext>
              </a:extLst>
            </p:cNvPr>
            <p:cNvSpPr>
              <a:spLocks noChangeShapeType="1"/>
            </p:cNvSpPr>
            <p:nvPr/>
          </p:nvSpPr>
          <p:spPr bwMode="auto">
            <a:xfrm flipH="1" flipV="1">
              <a:off x="3149" y="3126"/>
              <a:ext cx="981" cy="722"/>
            </a:xfrm>
            <a:prstGeom prst="line">
              <a:avLst/>
            </a:prstGeom>
            <a:noFill/>
            <a:ln w="9525">
              <a:solidFill>
                <a:schemeClr val="tx1"/>
              </a:solidFill>
              <a:round/>
              <a:headEnd/>
              <a:tailEnd/>
            </a:ln>
          </p:spPr>
          <p:txBody>
            <a:bodyPr/>
            <a:lstStyle/>
            <a:p>
              <a:endParaRPr lang="en-US" sz="1350"/>
            </a:p>
          </p:txBody>
        </p:sp>
        <p:sp>
          <p:nvSpPr>
            <p:cNvPr id="28695" name="Rectangle 23">
              <a:extLst>
                <a:ext uri="{FF2B5EF4-FFF2-40B4-BE49-F238E27FC236}">
                  <a16:creationId xmlns:a16="http://schemas.microsoft.com/office/drawing/2014/main" id="{3376FEBD-095B-5928-C120-440EA0EB0AF1}"/>
                </a:ext>
              </a:extLst>
            </p:cNvPr>
            <p:cNvSpPr>
              <a:spLocks noChangeArrowheads="1"/>
            </p:cNvSpPr>
            <p:nvPr/>
          </p:nvSpPr>
          <p:spPr bwMode="auto">
            <a:xfrm>
              <a:off x="2400" y="3435"/>
              <a:ext cx="720" cy="501"/>
            </a:xfrm>
            <a:prstGeom prst="rect">
              <a:avLst/>
            </a:prstGeom>
            <a:noFill/>
            <a:ln w="9525">
              <a:solidFill>
                <a:schemeClr val="tx1"/>
              </a:solidFill>
              <a:miter lim="800000"/>
              <a:headEnd/>
              <a:tailEnd/>
            </a:ln>
          </p:spPr>
          <p:txBody>
            <a:bodyPr wrap="none" anchor="ctr"/>
            <a:lstStyle/>
            <a:p>
              <a:endParaRPr lang="en-US" sz="1350"/>
            </a:p>
          </p:txBody>
        </p:sp>
        <p:sp>
          <p:nvSpPr>
            <p:cNvPr id="28696" name="AutoShape 24">
              <a:extLst>
                <a:ext uri="{FF2B5EF4-FFF2-40B4-BE49-F238E27FC236}">
                  <a16:creationId xmlns:a16="http://schemas.microsoft.com/office/drawing/2014/main" id="{180E4DA6-C5BC-4D54-F742-8C6D8B710CAC}"/>
                </a:ext>
              </a:extLst>
            </p:cNvPr>
            <p:cNvSpPr>
              <a:spLocks noChangeArrowheads="1"/>
            </p:cNvSpPr>
            <p:nvPr/>
          </p:nvSpPr>
          <p:spPr bwMode="auto">
            <a:xfrm rot="-5400000">
              <a:off x="1466" y="2935"/>
              <a:ext cx="619" cy="589"/>
            </a:xfrm>
            <a:prstGeom prst="parallelogram">
              <a:avLst>
                <a:gd name="adj" fmla="val 26273"/>
              </a:avLst>
            </a:prstGeom>
            <a:noFill/>
            <a:ln w="9525">
              <a:solidFill>
                <a:schemeClr val="tx1"/>
              </a:solidFill>
              <a:miter lim="800000"/>
              <a:headEnd/>
              <a:tailEnd/>
            </a:ln>
          </p:spPr>
          <p:txBody>
            <a:bodyPr wrap="none" anchor="ctr"/>
            <a:lstStyle/>
            <a:p>
              <a:endParaRPr lang="en-US" sz="1350"/>
            </a:p>
          </p:txBody>
        </p:sp>
        <p:sp>
          <p:nvSpPr>
            <p:cNvPr id="28697" name="AutoShape 25">
              <a:extLst>
                <a:ext uri="{FF2B5EF4-FFF2-40B4-BE49-F238E27FC236}">
                  <a16:creationId xmlns:a16="http://schemas.microsoft.com/office/drawing/2014/main" id="{20A1E7BB-C448-F0B8-F07D-1DE1C8C83DC1}"/>
                </a:ext>
              </a:extLst>
            </p:cNvPr>
            <p:cNvSpPr>
              <a:spLocks noChangeArrowheads="1"/>
            </p:cNvSpPr>
            <p:nvPr/>
          </p:nvSpPr>
          <p:spPr bwMode="auto">
            <a:xfrm rot="5400000" flipH="1">
              <a:off x="3428" y="3141"/>
              <a:ext cx="619" cy="589"/>
            </a:xfrm>
            <a:prstGeom prst="parallelogram">
              <a:avLst>
                <a:gd name="adj" fmla="val 26273"/>
              </a:avLst>
            </a:prstGeom>
            <a:noFill/>
            <a:ln w="9525">
              <a:solidFill>
                <a:schemeClr val="tx1"/>
              </a:solidFill>
              <a:miter lim="800000"/>
              <a:headEnd/>
              <a:tailEnd/>
            </a:ln>
          </p:spPr>
          <p:txBody>
            <a:bodyPr wrap="none" anchor="ctr"/>
            <a:lstStyle/>
            <a:p>
              <a:endParaRPr lang="en-US" sz="1350"/>
            </a:p>
          </p:txBody>
        </p:sp>
        <p:sp>
          <p:nvSpPr>
            <p:cNvPr id="28698" name="Oval 26">
              <a:extLst>
                <a:ext uri="{FF2B5EF4-FFF2-40B4-BE49-F238E27FC236}">
                  <a16:creationId xmlns:a16="http://schemas.microsoft.com/office/drawing/2014/main" id="{F0EB4550-CDC2-6BB6-4063-AB32FA1C73FC}"/>
                </a:ext>
              </a:extLst>
            </p:cNvPr>
            <p:cNvSpPr>
              <a:spLocks noChangeAspect="1" noChangeArrowheads="1"/>
            </p:cNvSpPr>
            <p:nvPr/>
          </p:nvSpPr>
          <p:spPr bwMode="auto">
            <a:xfrm>
              <a:off x="1465" y="3515"/>
              <a:ext cx="47" cy="49"/>
            </a:xfrm>
            <a:prstGeom prst="ellipse">
              <a:avLst/>
            </a:prstGeom>
            <a:solidFill>
              <a:srgbClr val="FF0000"/>
            </a:solidFill>
            <a:ln w="9525">
              <a:solidFill>
                <a:srgbClr val="FF0000"/>
              </a:solidFill>
              <a:round/>
              <a:headEnd/>
              <a:tailEnd/>
            </a:ln>
          </p:spPr>
          <p:txBody>
            <a:bodyPr wrap="none" anchor="ctr"/>
            <a:lstStyle/>
            <a:p>
              <a:endParaRPr lang="en-US" sz="1350"/>
            </a:p>
          </p:txBody>
        </p:sp>
        <p:sp>
          <p:nvSpPr>
            <p:cNvPr id="28699" name="Oval 27">
              <a:extLst>
                <a:ext uri="{FF2B5EF4-FFF2-40B4-BE49-F238E27FC236}">
                  <a16:creationId xmlns:a16="http://schemas.microsoft.com/office/drawing/2014/main" id="{4AFDBB53-8D44-6F0E-2AA8-8126366DE75A}"/>
                </a:ext>
              </a:extLst>
            </p:cNvPr>
            <p:cNvSpPr>
              <a:spLocks noChangeAspect="1" noChangeArrowheads="1"/>
            </p:cNvSpPr>
            <p:nvPr/>
          </p:nvSpPr>
          <p:spPr bwMode="auto">
            <a:xfrm>
              <a:off x="2740" y="4082"/>
              <a:ext cx="47" cy="49"/>
            </a:xfrm>
            <a:prstGeom prst="ellipse">
              <a:avLst/>
            </a:prstGeom>
            <a:solidFill>
              <a:srgbClr val="FF0000"/>
            </a:solidFill>
            <a:ln w="9525">
              <a:solidFill>
                <a:srgbClr val="FF0000"/>
              </a:solidFill>
              <a:round/>
              <a:headEnd/>
              <a:tailEnd/>
            </a:ln>
          </p:spPr>
          <p:txBody>
            <a:bodyPr wrap="none" anchor="ctr"/>
            <a:lstStyle/>
            <a:p>
              <a:endParaRPr lang="en-US" sz="1350"/>
            </a:p>
          </p:txBody>
        </p:sp>
        <p:sp>
          <p:nvSpPr>
            <p:cNvPr id="28700" name="Oval 28">
              <a:extLst>
                <a:ext uri="{FF2B5EF4-FFF2-40B4-BE49-F238E27FC236}">
                  <a16:creationId xmlns:a16="http://schemas.microsoft.com/office/drawing/2014/main" id="{45A6597E-4139-F5C9-186E-772A58C85C69}"/>
                </a:ext>
              </a:extLst>
            </p:cNvPr>
            <p:cNvSpPr>
              <a:spLocks noChangeAspect="1" noChangeArrowheads="1"/>
            </p:cNvSpPr>
            <p:nvPr/>
          </p:nvSpPr>
          <p:spPr bwMode="auto">
            <a:xfrm>
              <a:off x="4122" y="3833"/>
              <a:ext cx="47" cy="49"/>
            </a:xfrm>
            <a:prstGeom prst="ellipse">
              <a:avLst/>
            </a:prstGeom>
            <a:solidFill>
              <a:srgbClr val="FF0000"/>
            </a:solidFill>
            <a:ln w="9525">
              <a:solidFill>
                <a:srgbClr val="FF0000"/>
              </a:solidFill>
              <a:round/>
              <a:headEnd/>
              <a:tailEnd/>
            </a:ln>
          </p:spPr>
          <p:txBody>
            <a:bodyPr wrap="none" anchor="ctr"/>
            <a:lstStyle/>
            <a:p>
              <a:endParaRPr lang="en-US" sz="1350"/>
            </a:p>
          </p:txBody>
        </p:sp>
        <p:sp>
          <p:nvSpPr>
            <p:cNvPr id="28701" name="Oval 29">
              <a:extLst>
                <a:ext uri="{FF2B5EF4-FFF2-40B4-BE49-F238E27FC236}">
                  <a16:creationId xmlns:a16="http://schemas.microsoft.com/office/drawing/2014/main" id="{3DE7D824-B8E2-1C07-F083-AA1C98C0E96C}"/>
                </a:ext>
              </a:extLst>
            </p:cNvPr>
            <p:cNvSpPr>
              <a:spLocks noChangeAspect="1" noChangeArrowheads="1"/>
            </p:cNvSpPr>
            <p:nvPr/>
          </p:nvSpPr>
          <p:spPr bwMode="auto">
            <a:xfrm>
              <a:off x="2528" y="2098"/>
              <a:ext cx="47" cy="50"/>
            </a:xfrm>
            <a:prstGeom prst="ellipse">
              <a:avLst/>
            </a:prstGeom>
            <a:solidFill>
              <a:srgbClr val="FF0000"/>
            </a:solidFill>
            <a:ln w="9525">
              <a:solidFill>
                <a:srgbClr val="FF0000"/>
              </a:solidFill>
              <a:round/>
              <a:headEnd/>
              <a:tailEnd/>
            </a:ln>
          </p:spPr>
          <p:txBody>
            <a:bodyPr wrap="none" anchor="ctr"/>
            <a:lstStyle/>
            <a:p>
              <a:endParaRPr lang="en-US" sz="1350"/>
            </a:p>
          </p:txBody>
        </p:sp>
        <p:sp>
          <p:nvSpPr>
            <p:cNvPr id="28702" name="Oval 30">
              <a:extLst>
                <a:ext uri="{FF2B5EF4-FFF2-40B4-BE49-F238E27FC236}">
                  <a16:creationId xmlns:a16="http://schemas.microsoft.com/office/drawing/2014/main" id="{4BCFE39F-0ABF-9F29-1185-36706477F696}"/>
                </a:ext>
              </a:extLst>
            </p:cNvPr>
            <p:cNvSpPr>
              <a:spLocks noChangeAspect="1" noChangeArrowheads="1"/>
            </p:cNvSpPr>
            <p:nvPr/>
          </p:nvSpPr>
          <p:spPr bwMode="auto">
            <a:xfrm>
              <a:off x="3133" y="2184"/>
              <a:ext cx="47" cy="49"/>
            </a:xfrm>
            <a:prstGeom prst="ellipse">
              <a:avLst/>
            </a:prstGeom>
            <a:solidFill>
              <a:srgbClr val="FF0000"/>
            </a:solidFill>
            <a:ln w="9525">
              <a:solidFill>
                <a:srgbClr val="FF0000"/>
              </a:solidFill>
              <a:round/>
              <a:headEnd/>
              <a:tailEnd/>
            </a:ln>
          </p:spPr>
          <p:txBody>
            <a:bodyPr wrap="none" anchor="ctr"/>
            <a:lstStyle/>
            <a:p>
              <a:endParaRPr lang="en-US" sz="1350"/>
            </a:p>
          </p:txBody>
        </p:sp>
        <p:sp>
          <p:nvSpPr>
            <p:cNvPr id="28703" name="Oval 31">
              <a:extLst>
                <a:ext uri="{FF2B5EF4-FFF2-40B4-BE49-F238E27FC236}">
                  <a16:creationId xmlns:a16="http://schemas.microsoft.com/office/drawing/2014/main" id="{D63B6534-2EBD-41EB-22D1-16F932D54863}"/>
                </a:ext>
              </a:extLst>
            </p:cNvPr>
            <p:cNvSpPr>
              <a:spLocks noChangeAspect="1" noChangeArrowheads="1"/>
            </p:cNvSpPr>
            <p:nvPr/>
          </p:nvSpPr>
          <p:spPr bwMode="auto">
            <a:xfrm>
              <a:off x="2544" y="2476"/>
              <a:ext cx="47" cy="49"/>
            </a:xfrm>
            <a:prstGeom prst="ellipse">
              <a:avLst/>
            </a:prstGeom>
            <a:solidFill>
              <a:srgbClr val="FF0000"/>
            </a:solidFill>
            <a:ln w="9525">
              <a:solidFill>
                <a:srgbClr val="FF0000"/>
              </a:solidFill>
              <a:round/>
              <a:headEnd/>
              <a:tailEnd/>
            </a:ln>
          </p:spPr>
          <p:txBody>
            <a:bodyPr wrap="none" anchor="ctr"/>
            <a:lstStyle/>
            <a:p>
              <a:endParaRPr lang="en-US" sz="1350"/>
            </a:p>
          </p:txBody>
        </p:sp>
        <p:sp>
          <p:nvSpPr>
            <p:cNvPr id="28704" name="Oval 32">
              <a:extLst>
                <a:ext uri="{FF2B5EF4-FFF2-40B4-BE49-F238E27FC236}">
                  <a16:creationId xmlns:a16="http://schemas.microsoft.com/office/drawing/2014/main" id="{9F2FEBF4-481E-A537-4878-BCF4B24E5DD3}"/>
                </a:ext>
              </a:extLst>
            </p:cNvPr>
            <p:cNvSpPr>
              <a:spLocks noChangeAspect="1" noChangeArrowheads="1"/>
            </p:cNvSpPr>
            <p:nvPr/>
          </p:nvSpPr>
          <p:spPr bwMode="auto">
            <a:xfrm>
              <a:off x="2928" y="2596"/>
              <a:ext cx="47" cy="50"/>
            </a:xfrm>
            <a:prstGeom prst="ellipse">
              <a:avLst/>
            </a:prstGeom>
            <a:solidFill>
              <a:srgbClr val="FF0000"/>
            </a:solidFill>
            <a:ln w="9525">
              <a:solidFill>
                <a:srgbClr val="FF0000"/>
              </a:solidFill>
              <a:round/>
              <a:headEnd/>
              <a:tailEnd/>
            </a:ln>
          </p:spPr>
          <p:txBody>
            <a:bodyPr wrap="none" anchor="ctr"/>
            <a:lstStyle/>
            <a:p>
              <a:endParaRPr lang="en-US" sz="1350"/>
            </a:p>
          </p:txBody>
        </p:sp>
        <p:sp>
          <p:nvSpPr>
            <p:cNvPr id="28705" name="Oval 33">
              <a:extLst>
                <a:ext uri="{FF2B5EF4-FFF2-40B4-BE49-F238E27FC236}">
                  <a16:creationId xmlns:a16="http://schemas.microsoft.com/office/drawing/2014/main" id="{176F4905-12F5-4C48-C4BC-37052F892281}"/>
                </a:ext>
              </a:extLst>
            </p:cNvPr>
            <p:cNvSpPr>
              <a:spLocks noChangeAspect="1" noChangeArrowheads="1"/>
            </p:cNvSpPr>
            <p:nvPr/>
          </p:nvSpPr>
          <p:spPr bwMode="auto">
            <a:xfrm>
              <a:off x="3133" y="3111"/>
              <a:ext cx="47" cy="50"/>
            </a:xfrm>
            <a:prstGeom prst="ellipse">
              <a:avLst/>
            </a:prstGeom>
            <a:solidFill>
              <a:srgbClr val="FF0000"/>
            </a:solidFill>
            <a:ln w="9525">
              <a:solidFill>
                <a:srgbClr val="FF0000"/>
              </a:solidFill>
              <a:round/>
              <a:headEnd/>
              <a:tailEnd/>
            </a:ln>
          </p:spPr>
          <p:txBody>
            <a:bodyPr wrap="none" anchor="ctr"/>
            <a:lstStyle/>
            <a:p>
              <a:endParaRPr lang="en-US" sz="1350"/>
            </a:p>
          </p:txBody>
        </p:sp>
        <p:sp>
          <p:nvSpPr>
            <p:cNvPr id="28706" name="Oval 34">
              <a:extLst>
                <a:ext uri="{FF2B5EF4-FFF2-40B4-BE49-F238E27FC236}">
                  <a16:creationId xmlns:a16="http://schemas.microsoft.com/office/drawing/2014/main" id="{DC8740C3-50DE-2DFE-D654-480D2E0363E5}"/>
                </a:ext>
              </a:extLst>
            </p:cNvPr>
            <p:cNvSpPr>
              <a:spLocks noChangeAspect="1" noChangeArrowheads="1"/>
            </p:cNvSpPr>
            <p:nvPr/>
          </p:nvSpPr>
          <p:spPr bwMode="auto">
            <a:xfrm>
              <a:off x="2798" y="2845"/>
              <a:ext cx="47" cy="50"/>
            </a:xfrm>
            <a:prstGeom prst="ellipse">
              <a:avLst/>
            </a:prstGeom>
            <a:solidFill>
              <a:srgbClr val="FF0000"/>
            </a:solidFill>
            <a:ln w="9525">
              <a:solidFill>
                <a:srgbClr val="FF0000"/>
              </a:solidFill>
              <a:round/>
              <a:headEnd/>
              <a:tailEnd/>
            </a:ln>
          </p:spPr>
          <p:txBody>
            <a:bodyPr wrap="none" anchor="ctr"/>
            <a:lstStyle/>
            <a:p>
              <a:endParaRPr lang="en-US" sz="1350"/>
            </a:p>
          </p:txBody>
        </p:sp>
        <p:sp>
          <p:nvSpPr>
            <p:cNvPr id="28707" name="Oval 35">
              <a:extLst>
                <a:ext uri="{FF2B5EF4-FFF2-40B4-BE49-F238E27FC236}">
                  <a16:creationId xmlns:a16="http://schemas.microsoft.com/office/drawing/2014/main" id="{A681B3DD-BCF1-3486-9595-5AFF0D2597AC}"/>
                </a:ext>
              </a:extLst>
            </p:cNvPr>
            <p:cNvSpPr>
              <a:spLocks noChangeAspect="1" noChangeArrowheads="1"/>
            </p:cNvSpPr>
            <p:nvPr/>
          </p:nvSpPr>
          <p:spPr bwMode="auto">
            <a:xfrm>
              <a:off x="1718" y="3163"/>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08" name="Oval 36">
              <a:extLst>
                <a:ext uri="{FF2B5EF4-FFF2-40B4-BE49-F238E27FC236}">
                  <a16:creationId xmlns:a16="http://schemas.microsoft.com/office/drawing/2014/main" id="{A787A923-124E-B912-761A-2C20FC8F10C9}"/>
                </a:ext>
              </a:extLst>
            </p:cNvPr>
            <p:cNvSpPr>
              <a:spLocks noChangeAspect="1" noChangeArrowheads="1"/>
            </p:cNvSpPr>
            <p:nvPr/>
          </p:nvSpPr>
          <p:spPr bwMode="auto">
            <a:xfrm>
              <a:off x="1849" y="3137"/>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09" name="Oval 37">
              <a:extLst>
                <a:ext uri="{FF2B5EF4-FFF2-40B4-BE49-F238E27FC236}">
                  <a16:creationId xmlns:a16="http://schemas.microsoft.com/office/drawing/2014/main" id="{CE54DB56-9FD4-AE54-2D69-66916D203141}"/>
                </a:ext>
              </a:extLst>
            </p:cNvPr>
            <p:cNvSpPr>
              <a:spLocks noChangeAspect="1" noChangeArrowheads="1"/>
            </p:cNvSpPr>
            <p:nvPr/>
          </p:nvSpPr>
          <p:spPr bwMode="auto">
            <a:xfrm>
              <a:off x="1808" y="3274"/>
              <a:ext cx="47" cy="50"/>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0" name="Oval 38">
              <a:extLst>
                <a:ext uri="{FF2B5EF4-FFF2-40B4-BE49-F238E27FC236}">
                  <a16:creationId xmlns:a16="http://schemas.microsoft.com/office/drawing/2014/main" id="{798394BC-5FF7-F630-1F0C-694D123428DF}"/>
                </a:ext>
              </a:extLst>
            </p:cNvPr>
            <p:cNvSpPr>
              <a:spLocks noChangeAspect="1" noChangeArrowheads="1"/>
            </p:cNvSpPr>
            <p:nvPr/>
          </p:nvSpPr>
          <p:spPr bwMode="auto">
            <a:xfrm>
              <a:off x="1906" y="3292"/>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1" name="Oval 39">
              <a:extLst>
                <a:ext uri="{FF2B5EF4-FFF2-40B4-BE49-F238E27FC236}">
                  <a16:creationId xmlns:a16="http://schemas.microsoft.com/office/drawing/2014/main" id="{4E383BDE-5793-920A-C565-91964BF0AEAC}"/>
                </a:ext>
              </a:extLst>
            </p:cNvPr>
            <p:cNvSpPr>
              <a:spLocks noChangeAspect="1" noChangeArrowheads="1"/>
            </p:cNvSpPr>
            <p:nvPr/>
          </p:nvSpPr>
          <p:spPr bwMode="auto">
            <a:xfrm>
              <a:off x="1956" y="3403"/>
              <a:ext cx="47" cy="50"/>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2" name="Oval 40">
              <a:extLst>
                <a:ext uri="{FF2B5EF4-FFF2-40B4-BE49-F238E27FC236}">
                  <a16:creationId xmlns:a16="http://schemas.microsoft.com/office/drawing/2014/main" id="{94037259-5EB4-3D65-9444-A43754D55192}"/>
                </a:ext>
              </a:extLst>
            </p:cNvPr>
            <p:cNvSpPr>
              <a:spLocks noChangeAspect="1" noChangeArrowheads="1"/>
            </p:cNvSpPr>
            <p:nvPr/>
          </p:nvSpPr>
          <p:spPr bwMode="auto">
            <a:xfrm>
              <a:off x="1735" y="3292"/>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3" name="Oval 41">
              <a:extLst>
                <a:ext uri="{FF2B5EF4-FFF2-40B4-BE49-F238E27FC236}">
                  <a16:creationId xmlns:a16="http://schemas.microsoft.com/office/drawing/2014/main" id="{82083A55-852A-A855-D84A-4A656E4B02A7}"/>
                </a:ext>
              </a:extLst>
            </p:cNvPr>
            <p:cNvSpPr>
              <a:spLocks noChangeAspect="1" noChangeArrowheads="1"/>
            </p:cNvSpPr>
            <p:nvPr/>
          </p:nvSpPr>
          <p:spPr bwMode="auto">
            <a:xfrm>
              <a:off x="2659" y="3515"/>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4" name="Oval 42">
              <a:extLst>
                <a:ext uri="{FF2B5EF4-FFF2-40B4-BE49-F238E27FC236}">
                  <a16:creationId xmlns:a16="http://schemas.microsoft.com/office/drawing/2014/main" id="{A633F720-AEAE-D551-C9FF-8AC64CE915B8}"/>
                </a:ext>
              </a:extLst>
            </p:cNvPr>
            <p:cNvSpPr>
              <a:spLocks noChangeAspect="1" noChangeArrowheads="1"/>
            </p:cNvSpPr>
            <p:nvPr/>
          </p:nvSpPr>
          <p:spPr bwMode="auto">
            <a:xfrm>
              <a:off x="2749" y="3678"/>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5" name="Oval 43">
              <a:extLst>
                <a:ext uri="{FF2B5EF4-FFF2-40B4-BE49-F238E27FC236}">
                  <a16:creationId xmlns:a16="http://schemas.microsoft.com/office/drawing/2014/main" id="{5C563BEF-B5F3-D8EA-1E8D-DE2657267763}"/>
                </a:ext>
              </a:extLst>
            </p:cNvPr>
            <p:cNvSpPr>
              <a:spLocks noChangeAspect="1" noChangeArrowheads="1"/>
            </p:cNvSpPr>
            <p:nvPr/>
          </p:nvSpPr>
          <p:spPr bwMode="auto">
            <a:xfrm>
              <a:off x="2847" y="3506"/>
              <a:ext cx="47" cy="50"/>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6" name="Oval 44">
              <a:extLst>
                <a:ext uri="{FF2B5EF4-FFF2-40B4-BE49-F238E27FC236}">
                  <a16:creationId xmlns:a16="http://schemas.microsoft.com/office/drawing/2014/main" id="{5C0D64DC-1978-8140-C715-249F02DA7A9E}"/>
                </a:ext>
              </a:extLst>
            </p:cNvPr>
            <p:cNvSpPr>
              <a:spLocks noChangeAspect="1" noChangeArrowheads="1"/>
            </p:cNvSpPr>
            <p:nvPr/>
          </p:nvSpPr>
          <p:spPr bwMode="auto">
            <a:xfrm>
              <a:off x="2798" y="3627"/>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7" name="Oval 45">
              <a:extLst>
                <a:ext uri="{FF2B5EF4-FFF2-40B4-BE49-F238E27FC236}">
                  <a16:creationId xmlns:a16="http://schemas.microsoft.com/office/drawing/2014/main" id="{5D948DE7-B303-FFDE-52F2-1C743D5612D9}"/>
                </a:ext>
              </a:extLst>
            </p:cNvPr>
            <p:cNvSpPr>
              <a:spLocks noChangeAspect="1" noChangeArrowheads="1"/>
            </p:cNvSpPr>
            <p:nvPr/>
          </p:nvSpPr>
          <p:spPr bwMode="auto">
            <a:xfrm>
              <a:off x="2879" y="3738"/>
              <a:ext cx="47" cy="50"/>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8" name="Oval 46">
              <a:extLst>
                <a:ext uri="{FF2B5EF4-FFF2-40B4-BE49-F238E27FC236}">
                  <a16:creationId xmlns:a16="http://schemas.microsoft.com/office/drawing/2014/main" id="{AB2E6FF6-E525-84DF-A5DE-1EA85DB3856A}"/>
                </a:ext>
              </a:extLst>
            </p:cNvPr>
            <p:cNvSpPr>
              <a:spLocks noChangeAspect="1" noChangeArrowheads="1"/>
            </p:cNvSpPr>
            <p:nvPr/>
          </p:nvSpPr>
          <p:spPr bwMode="auto">
            <a:xfrm>
              <a:off x="2691" y="3687"/>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19" name="Oval 47">
              <a:extLst>
                <a:ext uri="{FF2B5EF4-FFF2-40B4-BE49-F238E27FC236}">
                  <a16:creationId xmlns:a16="http://schemas.microsoft.com/office/drawing/2014/main" id="{A5CB9392-9A9E-294E-897C-1D5F799D6594}"/>
                </a:ext>
              </a:extLst>
            </p:cNvPr>
            <p:cNvSpPr>
              <a:spLocks noChangeAspect="1" noChangeArrowheads="1"/>
            </p:cNvSpPr>
            <p:nvPr/>
          </p:nvSpPr>
          <p:spPr bwMode="auto">
            <a:xfrm>
              <a:off x="3664" y="3326"/>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20" name="Oval 48">
              <a:extLst>
                <a:ext uri="{FF2B5EF4-FFF2-40B4-BE49-F238E27FC236}">
                  <a16:creationId xmlns:a16="http://schemas.microsoft.com/office/drawing/2014/main" id="{0B979FE9-2011-8F3E-9740-10B61220F141}"/>
                </a:ext>
              </a:extLst>
            </p:cNvPr>
            <p:cNvSpPr>
              <a:spLocks noChangeAspect="1" noChangeArrowheads="1"/>
            </p:cNvSpPr>
            <p:nvPr/>
          </p:nvSpPr>
          <p:spPr bwMode="auto">
            <a:xfrm>
              <a:off x="3795" y="3292"/>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21" name="Oval 49">
              <a:extLst>
                <a:ext uri="{FF2B5EF4-FFF2-40B4-BE49-F238E27FC236}">
                  <a16:creationId xmlns:a16="http://schemas.microsoft.com/office/drawing/2014/main" id="{A61DF995-BDB9-D42D-31AC-A846409053D5}"/>
                </a:ext>
              </a:extLst>
            </p:cNvPr>
            <p:cNvSpPr>
              <a:spLocks noChangeAspect="1" noChangeArrowheads="1"/>
            </p:cNvSpPr>
            <p:nvPr/>
          </p:nvSpPr>
          <p:spPr bwMode="auto">
            <a:xfrm>
              <a:off x="3738" y="3438"/>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22" name="Oval 50">
              <a:extLst>
                <a:ext uri="{FF2B5EF4-FFF2-40B4-BE49-F238E27FC236}">
                  <a16:creationId xmlns:a16="http://schemas.microsoft.com/office/drawing/2014/main" id="{027FE437-CDFE-0152-13AD-4B0BA712E9A5}"/>
                </a:ext>
              </a:extLst>
            </p:cNvPr>
            <p:cNvSpPr>
              <a:spLocks noChangeAspect="1" noChangeArrowheads="1"/>
            </p:cNvSpPr>
            <p:nvPr/>
          </p:nvSpPr>
          <p:spPr bwMode="auto">
            <a:xfrm>
              <a:off x="3681" y="3455"/>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23" name="Oval 51">
              <a:extLst>
                <a:ext uri="{FF2B5EF4-FFF2-40B4-BE49-F238E27FC236}">
                  <a16:creationId xmlns:a16="http://schemas.microsoft.com/office/drawing/2014/main" id="{5F07AEB2-2871-F6AD-242A-A3B22E0A80B4}"/>
                </a:ext>
              </a:extLst>
            </p:cNvPr>
            <p:cNvSpPr>
              <a:spLocks noChangeAspect="1" noChangeArrowheads="1"/>
            </p:cNvSpPr>
            <p:nvPr/>
          </p:nvSpPr>
          <p:spPr bwMode="auto">
            <a:xfrm>
              <a:off x="3754" y="3575"/>
              <a:ext cx="47" cy="49"/>
            </a:xfrm>
            <a:prstGeom prst="ellipse">
              <a:avLst/>
            </a:prstGeom>
            <a:solidFill>
              <a:srgbClr val="2175D9"/>
            </a:solidFill>
            <a:ln w="9525">
              <a:solidFill>
                <a:srgbClr val="2175D9"/>
              </a:solidFill>
              <a:round/>
              <a:headEnd/>
              <a:tailEnd/>
            </a:ln>
          </p:spPr>
          <p:txBody>
            <a:bodyPr wrap="none" anchor="ctr"/>
            <a:lstStyle/>
            <a:p>
              <a:endParaRPr lang="en-US" sz="1350"/>
            </a:p>
          </p:txBody>
        </p:sp>
        <p:sp>
          <p:nvSpPr>
            <p:cNvPr id="28724" name="Oval 52">
              <a:extLst>
                <a:ext uri="{FF2B5EF4-FFF2-40B4-BE49-F238E27FC236}">
                  <a16:creationId xmlns:a16="http://schemas.microsoft.com/office/drawing/2014/main" id="{6C0613EF-1E18-5AC5-07B3-ED11E3C5A875}"/>
                </a:ext>
              </a:extLst>
            </p:cNvPr>
            <p:cNvSpPr>
              <a:spLocks noChangeAspect="1" noChangeArrowheads="1"/>
            </p:cNvSpPr>
            <p:nvPr/>
          </p:nvSpPr>
          <p:spPr bwMode="auto">
            <a:xfrm>
              <a:off x="3599" y="3446"/>
              <a:ext cx="47" cy="50"/>
            </a:xfrm>
            <a:prstGeom prst="ellipse">
              <a:avLst/>
            </a:prstGeom>
            <a:solidFill>
              <a:srgbClr val="2175D9"/>
            </a:solidFill>
            <a:ln w="9525">
              <a:solidFill>
                <a:srgbClr val="2175D9"/>
              </a:solidFill>
              <a:round/>
              <a:headEnd/>
              <a:tailEnd/>
            </a:ln>
          </p:spPr>
          <p:txBody>
            <a:bodyPr wrap="none" anchor="ctr"/>
            <a:lstStyle/>
            <a:p>
              <a:endParaRPr lang="en-US" sz="1350"/>
            </a:p>
          </p:txBody>
        </p:sp>
        <mc:AlternateContent xmlns:mc="http://schemas.openxmlformats.org/markup-compatibility/2006" xmlns:a14="http://schemas.microsoft.com/office/drawing/2010/main">
          <mc:Choice Requires="a14">
            <p:sp>
              <p:nvSpPr>
                <p:cNvPr id="28725" name="Rectangle 53">
                  <a:extLst>
                    <a:ext uri="{FF2B5EF4-FFF2-40B4-BE49-F238E27FC236}">
                      <a16:creationId xmlns:a16="http://schemas.microsoft.com/office/drawing/2014/main" id="{3789EE65-8046-5507-B05D-7AF3732EA1C3}"/>
                    </a:ext>
                  </a:extLst>
                </p:cNvPr>
                <p:cNvSpPr>
                  <a:spLocks noChangeArrowheads="1"/>
                </p:cNvSpPr>
                <p:nvPr/>
              </p:nvSpPr>
              <p:spPr bwMode="auto">
                <a:xfrm>
                  <a:off x="1440" y="2951"/>
                  <a:ext cx="352" cy="242"/>
                </a:xfrm>
                <a:prstGeom prst="rect">
                  <a:avLst/>
                </a:prstGeom>
                <a:noFill/>
                <a:ln w="9525">
                  <a:noFill/>
                  <a:miter lim="800000"/>
                  <a:headEnd/>
                  <a:tailEnd/>
                </a:ln>
              </p:spPr>
              <p:txBody>
                <a:bodyPr wrap="none">
                  <a:spAutoFit/>
                </a:bodyPr>
                <a:lstStyle/>
                <a:p>
                  <a:pPr/>
                  <a14:m>
                    <m:oMathPara xmlns:m="http://schemas.openxmlformats.org/officeDocument/2006/math">
                      <m:oMathParaPr>
                        <m:jc m:val="centerGroup"/>
                      </m:oMathParaPr>
                      <m:oMath xmlns:m="http://schemas.openxmlformats.org/officeDocument/2006/math">
                        <m:r>
                          <a:rPr lang="en-US" sz="1650" b="1" i="1" dirty="0">
                            <a:solidFill>
                              <a:srgbClr val="7030A0"/>
                            </a:solidFill>
                            <a:latin typeface="Cambria Math" panose="02040503050406030204" pitchFamily="18" charset="0"/>
                          </a:rPr>
                          <m:t>𝒙</m:t>
                        </m:r>
                        <m:r>
                          <a:rPr lang="en-US" sz="1650" i="1" baseline="-25000" dirty="0">
                            <a:solidFill>
                              <a:srgbClr val="7030A0"/>
                            </a:solidFill>
                            <a:latin typeface="Cambria Math" panose="02040503050406030204" pitchFamily="18" charset="0"/>
                          </a:rPr>
                          <m:t>1</m:t>
                        </m:r>
                        <m:r>
                          <a:rPr lang="en-US" sz="1650" i="1" baseline="-25000" dirty="0">
                            <a:solidFill>
                              <a:srgbClr val="7030A0"/>
                            </a:solidFill>
                            <a:latin typeface="Cambria Math" panose="02040503050406030204" pitchFamily="18" charset="0"/>
                          </a:rPr>
                          <m:t>𝑗</m:t>
                        </m:r>
                      </m:oMath>
                    </m:oMathPara>
                  </a14:m>
                  <a:endParaRPr lang="en-US" sz="1650" i="1" baseline="-25000" dirty="0">
                    <a:solidFill>
                      <a:srgbClr val="7030A0"/>
                    </a:solidFill>
                  </a:endParaRPr>
                </a:p>
              </p:txBody>
            </p:sp>
          </mc:Choice>
          <mc:Fallback xmlns="">
            <p:sp>
              <p:nvSpPr>
                <p:cNvPr id="28725" name="Rectangle 53">
                  <a:extLst>
                    <a:ext uri="{FF2B5EF4-FFF2-40B4-BE49-F238E27FC236}">
                      <a16:creationId xmlns:a16="http://schemas.microsoft.com/office/drawing/2014/main" id="{3789EE65-8046-5507-B05D-7AF3732EA1C3}"/>
                    </a:ext>
                  </a:extLst>
                </p:cNvPr>
                <p:cNvSpPr>
                  <a:spLocks noRot="1" noChangeAspect="1" noMove="1" noResize="1" noEditPoints="1" noAdjustHandles="1" noChangeArrowheads="1" noChangeShapeType="1" noTextEdit="1"/>
                </p:cNvSpPr>
                <p:nvPr/>
              </p:nvSpPr>
              <p:spPr bwMode="auto">
                <a:xfrm>
                  <a:off x="1440" y="2951"/>
                  <a:ext cx="352" cy="242"/>
                </a:xfrm>
                <a:prstGeom prst="rect">
                  <a:avLst/>
                </a:prstGeom>
                <a:blipFill>
                  <a:blip r:embed="rId4"/>
                  <a:stretch>
                    <a:fillRect b="-11111"/>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726" name="Rectangle 54">
                  <a:extLst>
                    <a:ext uri="{FF2B5EF4-FFF2-40B4-BE49-F238E27FC236}">
                      <a16:creationId xmlns:a16="http://schemas.microsoft.com/office/drawing/2014/main" id="{53EC7CA9-4743-0A6A-D64F-C46577254038}"/>
                    </a:ext>
                  </a:extLst>
                </p:cNvPr>
                <p:cNvSpPr>
                  <a:spLocks noChangeArrowheads="1"/>
                </p:cNvSpPr>
                <p:nvPr/>
              </p:nvSpPr>
              <p:spPr bwMode="auto">
                <a:xfrm>
                  <a:off x="2377" y="3439"/>
                  <a:ext cx="352" cy="242"/>
                </a:xfrm>
                <a:prstGeom prst="rect">
                  <a:avLst/>
                </a:prstGeom>
                <a:noFill/>
                <a:ln w="9525">
                  <a:noFill/>
                  <a:miter lim="800000"/>
                  <a:headEnd/>
                  <a:tailEnd/>
                </a:ln>
              </p:spPr>
              <p:txBody>
                <a:bodyPr wrap="none">
                  <a:spAutoFit/>
                </a:bodyPr>
                <a:lstStyle/>
                <a:p>
                  <a:pPr/>
                  <a14:m>
                    <m:oMathPara xmlns:m="http://schemas.openxmlformats.org/officeDocument/2006/math">
                      <m:oMathParaPr>
                        <m:jc m:val="centerGroup"/>
                      </m:oMathParaPr>
                      <m:oMath xmlns:m="http://schemas.openxmlformats.org/officeDocument/2006/math">
                        <m:r>
                          <a:rPr lang="en-US" sz="1650" b="1" i="1" dirty="0">
                            <a:solidFill>
                              <a:srgbClr val="7030A0"/>
                            </a:solidFill>
                            <a:latin typeface="Cambria Math" panose="02040503050406030204" pitchFamily="18" charset="0"/>
                          </a:rPr>
                          <m:t>𝒙</m:t>
                        </m:r>
                        <m:r>
                          <a:rPr lang="en-US" sz="1650" i="1" baseline="-25000" dirty="0">
                            <a:solidFill>
                              <a:srgbClr val="7030A0"/>
                            </a:solidFill>
                            <a:latin typeface="Cambria Math" panose="02040503050406030204" pitchFamily="18" charset="0"/>
                          </a:rPr>
                          <m:t>2</m:t>
                        </m:r>
                        <m:r>
                          <a:rPr lang="en-US" sz="1650" i="1" baseline="-25000" dirty="0">
                            <a:solidFill>
                              <a:srgbClr val="7030A0"/>
                            </a:solidFill>
                            <a:latin typeface="Cambria Math" panose="02040503050406030204" pitchFamily="18" charset="0"/>
                          </a:rPr>
                          <m:t>𝑗</m:t>
                        </m:r>
                      </m:oMath>
                    </m:oMathPara>
                  </a14:m>
                  <a:endParaRPr lang="en-US" sz="1650" i="1" baseline="-25000" dirty="0">
                    <a:solidFill>
                      <a:srgbClr val="7030A0"/>
                    </a:solidFill>
                  </a:endParaRPr>
                </a:p>
              </p:txBody>
            </p:sp>
          </mc:Choice>
          <mc:Fallback xmlns="">
            <p:sp>
              <p:nvSpPr>
                <p:cNvPr id="28726" name="Rectangle 54">
                  <a:extLst>
                    <a:ext uri="{FF2B5EF4-FFF2-40B4-BE49-F238E27FC236}">
                      <a16:creationId xmlns:a16="http://schemas.microsoft.com/office/drawing/2014/main" id="{53EC7CA9-4743-0A6A-D64F-C46577254038}"/>
                    </a:ext>
                  </a:extLst>
                </p:cNvPr>
                <p:cNvSpPr>
                  <a:spLocks noRot="1" noChangeAspect="1" noMove="1" noResize="1" noEditPoints="1" noAdjustHandles="1" noChangeArrowheads="1" noChangeShapeType="1" noTextEdit="1"/>
                </p:cNvSpPr>
                <p:nvPr/>
              </p:nvSpPr>
              <p:spPr bwMode="auto">
                <a:xfrm>
                  <a:off x="2377" y="3439"/>
                  <a:ext cx="352" cy="242"/>
                </a:xfrm>
                <a:prstGeom prst="rect">
                  <a:avLst/>
                </a:prstGeom>
                <a:blipFill>
                  <a:blip r:embed="rId5"/>
                  <a:stretch>
                    <a:fillRect b="-7143"/>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727" name="Rectangle 55">
                  <a:extLst>
                    <a:ext uri="{FF2B5EF4-FFF2-40B4-BE49-F238E27FC236}">
                      <a16:creationId xmlns:a16="http://schemas.microsoft.com/office/drawing/2014/main" id="{F63C1137-9DC8-C14B-1C7F-BB6EE722153E}"/>
                    </a:ext>
                  </a:extLst>
                </p:cNvPr>
                <p:cNvSpPr>
                  <a:spLocks noChangeArrowheads="1"/>
                </p:cNvSpPr>
                <p:nvPr/>
              </p:nvSpPr>
              <p:spPr bwMode="auto">
                <a:xfrm>
                  <a:off x="4107" y="3236"/>
                  <a:ext cx="352" cy="242"/>
                </a:xfrm>
                <a:prstGeom prst="rect">
                  <a:avLst/>
                </a:prstGeom>
                <a:noFill/>
                <a:ln w="9525">
                  <a:noFill/>
                  <a:miter lim="800000"/>
                  <a:headEnd/>
                  <a:tailEnd/>
                </a:ln>
              </p:spPr>
              <p:txBody>
                <a:bodyPr wrap="none">
                  <a:spAutoFit/>
                </a:bodyPr>
                <a:lstStyle/>
                <a:p>
                  <a:pPr/>
                  <a14:m>
                    <m:oMathPara xmlns:m="http://schemas.openxmlformats.org/officeDocument/2006/math">
                      <m:oMathParaPr>
                        <m:jc m:val="centerGroup"/>
                      </m:oMathParaPr>
                      <m:oMath xmlns:m="http://schemas.openxmlformats.org/officeDocument/2006/math">
                        <m:r>
                          <a:rPr lang="en-US" sz="1650" b="1" i="1" dirty="0">
                            <a:solidFill>
                              <a:srgbClr val="7030A0"/>
                            </a:solidFill>
                            <a:latin typeface="Cambria Math" panose="02040503050406030204" pitchFamily="18" charset="0"/>
                          </a:rPr>
                          <m:t>𝒙</m:t>
                        </m:r>
                        <m:r>
                          <a:rPr lang="en-US" sz="1650" i="1" baseline="-25000" dirty="0">
                            <a:solidFill>
                              <a:srgbClr val="7030A0"/>
                            </a:solidFill>
                            <a:latin typeface="Cambria Math" panose="02040503050406030204" pitchFamily="18" charset="0"/>
                          </a:rPr>
                          <m:t>3</m:t>
                        </m:r>
                        <m:r>
                          <a:rPr lang="en-US" sz="1650" i="1" baseline="-25000" dirty="0">
                            <a:solidFill>
                              <a:srgbClr val="7030A0"/>
                            </a:solidFill>
                            <a:latin typeface="Cambria Math" panose="02040503050406030204" pitchFamily="18" charset="0"/>
                          </a:rPr>
                          <m:t>𝑗</m:t>
                        </m:r>
                      </m:oMath>
                    </m:oMathPara>
                  </a14:m>
                  <a:endParaRPr lang="en-US" sz="1650" i="1" baseline="-25000" dirty="0">
                    <a:solidFill>
                      <a:srgbClr val="7030A0"/>
                    </a:solidFill>
                  </a:endParaRPr>
                </a:p>
              </p:txBody>
            </p:sp>
          </mc:Choice>
          <mc:Fallback xmlns="">
            <p:sp>
              <p:nvSpPr>
                <p:cNvPr id="28727" name="Rectangle 55">
                  <a:extLst>
                    <a:ext uri="{FF2B5EF4-FFF2-40B4-BE49-F238E27FC236}">
                      <a16:creationId xmlns:a16="http://schemas.microsoft.com/office/drawing/2014/main" id="{F63C1137-9DC8-C14B-1C7F-BB6EE722153E}"/>
                    </a:ext>
                  </a:extLst>
                </p:cNvPr>
                <p:cNvSpPr>
                  <a:spLocks noRot="1" noChangeAspect="1" noMove="1" noResize="1" noEditPoints="1" noAdjustHandles="1" noChangeArrowheads="1" noChangeShapeType="1" noTextEdit="1"/>
                </p:cNvSpPr>
                <p:nvPr/>
              </p:nvSpPr>
              <p:spPr bwMode="auto">
                <a:xfrm>
                  <a:off x="4107" y="3236"/>
                  <a:ext cx="352" cy="242"/>
                </a:xfrm>
                <a:prstGeom prst="rect">
                  <a:avLst/>
                </a:prstGeom>
                <a:blipFill>
                  <a:blip r:embed="rId6"/>
                  <a:stretch>
                    <a:fillRect b="-10714"/>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728" name="Rectangle 56">
                  <a:extLst>
                    <a:ext uri="{FF2B5EF4-FFF2-40B4-BE49-F238E27FC236}">
                      <a16:creationId xmlns:a16="http://schemas.microsoft.com/office/drawing/2014/main" id="{2573A94B-DBDA-11EA-ABA8-743EBD76E79A}"/>
                    </a:ext>
                  </a:extLst>
                </p:cNvPr>
                <p:cNvSpPr>
                  <a:spLocks noChangeArrowheads="1"/>
                </p:cNvSpPr>
                <p:nvPr/>
              </p:nvSpPr>
              <p:spPr bwMode="auto">
                <a:xfrm>
                  <a:off x="2511" y="1824"/>
                  <a:ext cx="281" cy="210"/>
                </a:xfrm>
                <a:prstGeom prst="rect">
                  <a:avLst/>
                </a:prstGeom>
                <a:noFill/>
                <a:ln w="9525">
                  <a:noFill/>
                  <a:miter lim="800000"/>
                  <a:headEnd/>
                  <a:tailEnd/>
                </a:ln>
              </p:spPr>
              <p:txBody>
                <a:bodyPr wrap="none">
                  <a:spAutoFit/>
                </a:bodyPr>
                <a:lstStyle/>
                <a:p>
                  <a:pPr/>
                  <a14:m>
                    <m:oMathPara xmlns:m="http://schemas.openxmlformats.org/officeDocument/2006/math">
                      <m:oMathParaPr>
                        <m:jc m:val="centerGroup"/>
                      </m:oMathParaPr>
                      <m:oMath xmlns:m="http://schemas.openxmlformats.org/officeDocument/2006/math">
                        <m:r>
                          <a:rPr lang="en-US" sz="1350" b="1" i="1" dirty="0">
                            <a:solidFill>
                              <a:srgbClr val="C00000"/>
                            </a:solidFill>
                            <a:latin typeface="Cambria Math" panose="02040503050406030204" pitchFamily="18" charset="0"/>
                          </a:rPr>
                          <m:t>𝑿</m:t>
                        </m:r>
                        <m:r>
                          <a:rPr lang="en-US" sz="1350" i="1" baseline="-25000" dirty="0">
                            <a:solidFill>
                              <a:srgbClr val="C00000"/>
                            </a:solidFill>
                            <a:latin typeface="Cambria Math" panose="02040503050406030204" pitchFamily="18" charset="0"/>
                          </a:rPr>
                          <m:t>𝑗</m:t>
                        </m:r>
                      </m:oMath>
                    </m:oMathPara>
                  </a14:m>
                  <a:endParaRPr lang="en-US" sz="1350" i="1" baseline="-25000" dirty="0">
                    <a:solidFill>
                      <a:srgbClr val="C00000"/>
                    </a:solidFill>
                  </a:endParaRPr>
                </a:p>
              </p:txBody>
            </p:sp>
          </mc:Choice>
          <mc:Fallback xmlns="">
            <p:sp>
              <p:nvSpPr>
                <p:cNvPr id="28728" name="Rectangle 56">
                  <a:extLst>
                    <a:ext uri="{FF2B5EF4-FFF2-40B4-BE49-F238E27FC236}">
                      <a16:creationId xmlns:a16="http://schemas.microsoft.com/office/drawing/2014/main" id="{2573A94B-DBDA-11EA-ABA8-743EBD76E79A}"/>
                    </a:ext>
                  </a:extLst>
                </p:cNvPr>
                <p:cNvSpPr>
                  <a:spLocks noRot="1" noChangeAspect="1" noMove="1" noResize="1" noEditPoints="1" noAdjustHandles="1" noChangeArrowheads="1" noChangeShapeType="1" noTextEdit="1"/>
                </p:cNvSpPr>
                <p:nvPr/>
              </p:nvSpPr>
              <p:spPr bwMode="auto">
                <a:xfrm>
                  <a:off x="2511" y="1824"/>
                  <a:ext cx="281" cy="210"/>
                </a:xfrm>
                <a:prstGeom prst="rect">
                  <a:avLst/>
                </a:prstGeom>
                <a:blipFill>
                  <a:blip r:embed="rId7"/>
                  <a:stretch>
                    <a:fillRect b="-4167"/>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729" name="Rectangle 57">
                  <a:extLst>
                    <a:ext uri="{FF2B5EF4-FFF2-40B4-BE49-F238E27FC236}">
                      <a16:creationId xmlns:a16="http://schemas.microsoft.com/office/drawing/2014/main" id="{72F087BF-0E23-9545-3D6C-6BE2613516E2}"/>
                    </a:ext>
                  </a:extLst>
                </p:cNvPr>
                <p:cNvSpPr>
                  <a:spLocks noChangeArrowheads="1"/>
                </p:cNvSpPr>
                <p:nvPr/>
              </p:nvSpPr>
              <p:spPr bwMode="auto">
                <a:xfrm>
                  <a:off x="1296" y="3562"/>
                  <a:ext cx="294" cy="210"/>
                </a:xfrm>
                <a:prstGeom prst="rect">
                  <a:avLst/>
                </a:prstGeom>
                <a:noFill/>
                <a:ln w="9525">
                  <a:noFill/>
                  <a:miter lim="800000"/>
                  <a:headEnd/>
                  <a:tailEnd/>
                </a:ln>
              </p:spPr>
              <p:txBody>
                <a:bodyPr wrap="none">
                  <a:spAutoFit/>
                </a:bodyPr>
                <a:lstStyle/>
                <a:p>
                  <a:pPr/>
                  <a14:m>
                    <m:oMathPara xmlns:m="http://schemas.openxmlformats.org/officeDocument/2006/math">
                      <m:oMathParaPr>
                        <m:jc m:val="centerGroup"/>
                      </m:oMathParaPr>
                      <m:oMath xmlns:m="http://schemas.openxmlformats.org/officeDocument/2006/math">
                        <m:r>
                          <a:rPr lang="en-US" sz="1350" b="1" i="1" dirty="0">
                            <a:solidFill>
                              <a:srgbClr val="C00000"/>
                            </a:solidFill>
                            <a:latin typeface="Cambria Math" panose="02040503050406030204" pitchFamily="18" charset="0"/>
                          </a:rPr>
                          <m:t>𝑷</m:t>
                        </m:r>
                        <m:r>
                          <a:rPr lang="en-US" sz="1350" i="1" baseline="-25000" dirty="0">
                            <a:solidFill>
                              <a:srgbClr val="C00000"/>
                            </a:solidFill>
                            <a:latin typeface="Cambria Math" panose="02040503050406030204" pitchFamily="18" charset="0"/>
                          </a:rPr>
                          <m:t>1</m:t>
                        </m:r>
                      </m:oMath>
                    </m:oMathPara>
                  </a14:m>
                  <a:endParaRPr lang="en-US" sz="1350" i="1" baseline="-25000" dirty="0">
                    <a:solidFill>
                      <a:srgbClr val="C00000"/>
                    </a:solidFill>
                  </a:endParaRPr>
                </a:p>
              </p:txBody>
            </p:sp>
          </mc:Choice>
          <mc:Fallback xmlns="">
            <p:sp>
              <p:nvSpPr>
                <p:cNvPr id="28729" name="Rectangle 57">
                  <a:extLst>
                    <a:ext uri="{FF2B5EF4-FFF2-40B4-BE49-F238E27FC236}">
                      <a16:creationId xmlns:a16="http://schemas.microsoft.com/office/drawing/2014/main" id="{72F087BF-0E23-9545-3D6C-6BE2613516E2}"/>
                    </a:ext>
                  </a:extLst>
                </p:cNvPr>
                <p:cNvSpPr>
                  <a:spLocks noRot="1" noChangeAspect="1" noMove="1" noResize="1" noEditPoints="1" noAdjustHandles="1" noChangeArrowheads="1" noChangeShapeType="1" noTextEdit="1"/>
                </p:cNvSpPr>
                <p:nvPr/>
              </p:nvSpPr>
              <p:spPr bwMode="auto">
                <a:xfrm>
                  <a:off x="1296" y="3562"/>
                  <a:ext cx="294" cy="210"/>
                </a:xfrm>
                <a:prstGeom prst="rect">
                  <a:avLst/>
                </a:prstGeom>
                <a:blipFill>
                  <a:blip r:embed="rId8"/>
                  <a:stretch>
                    <a:fillRect/>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730" name="Rectangle 58">
                  <a:extLst>
                    <a:ext uri="{FF2B5EF4-FFF2-40B4-BE49-F238E27FC236}">
                      <a16:creationId xmlns:a16="http://schemas.microsoft.com/office/drawing/2014/main" id="{16D93D1C-5668-BBB6-AC8B-0D2B70512ADB}"/>
                    </a:ext>
                  </a:extLst>
                </p:cNvPr>
                <p:cNvSpPr>
                  <a:spLocks noChangeArrowheads="1"/>
                </p:cNvSpPr>
                <p:nvPr/>
              </p:nvSpPr>
              <p:spPr bwMode="auto">
                <a:xfrm>
                  <a:off x="2793" y="4009"/>
                  <a:ext cx="294" cy="210"/>
                </a:xfrm>
                <a:prstGeom prst="rect">
                  <a:avLst/>
                </a:prstGeom>
                <a:noFill/>
                <a:ln w="9525">
                  <a:noFill/>
                  <a:miter lim="800000"/>
                  <a:headEnd/>
                  <a:tailEnd/>
                </a:ln>
              </p:spPr>
              <p:txBody>
                <a:bodyPr wrap="none">
                  <a:spAutoFit/>
                </a:bodyPr>
                <a:lstStyle/>
                <a:p>
                  <a:pPr/>
                  <a14:m>
                    <m:oMathPara xmlns:m="http://schemas.openxmlformats.org/officeDocument/2006/math">
                      <m:oMathParaPr>
                        <m:jc m:val="centerGroup"/>
                      </m:oMathParaPr>
                      <m:oMath xmlns:m="http://schemas.openxmlformats.org/officeDocument/2006/math">
                        <m:r>
                          <a:rPr lang="en-US" sz="1350" b="1" i="1" dirty="0">
                            <a:solidFill>
                              <a:srgbClr val="C00000"/>
                            </a:solidFill>
                            <a:latin typeface="Cambria Math" panose="02040503050406030204" pitchFamily="18" charset="0"/>
                          </a:rPr>
                          <m:t>𝑷</m:t>
                        </m:r>
                        <m:r>
                          <a:rPr lang="en-US" sz="1350" i="1" baseline="-25000" dirty="0">
                            <a:solidFill>
                              <a:srgbClr val="C00000"/>
                            </a:solidFill>
                            <a:latin typeface="Cambria Math" panose="02040503050406030204" pitchFamily="18" charset="0"/>
                          </a:rPr>
                          <m:t>2</m:t>
                        </m:r>
                      </m:oMath>
                    </m:oMathPara>
                  </a14:m>
                  <a:endParaRPr lang="en-US" sz="1350" i="1" baseline="-25000" dirty="0">
                    <a:solidFill>
                      <a:srgbClr val="C00000"/>
                    </a:solidFill>
                  </a:endParaRPr>
                </a:p>
              </p:txBody>
            </p:sp>
          </mc:Choice>
          <mc:Fallback xmlns="">
            <p:sp>
              <p:nvSpPr>
                <p:cNvPr id="28730" name="Rectangle 58">
                  <a:extLst>
                    <a:ext uri="{FF2B5EF4-FFF2-40B4-BE49-F238E27FC236}">
                      <a16:creationId xmlns:a16="http://schemas.microsoft.com/office/drawing/2014/main" id="{16D93D1C-5668-BBB6-AC8B-0D2B70512ADB}"/>
                    </a:ext>
                  </a:extLst>
                </p:cNvPr>
                <p:cNvSpPr>
                  <a:spLocks noRot="1" noChangeAspect="1" noMove="1" noResize="1" noEditPoints="1" noAdjustHandles="1" noChangeArrowheads="1" noChangeShapeType="1" noTextEdit="1"/>
                </p:cNvSpPr>
                <p:nvPr/>
              </p:nvSpPr>
              <p:spPr bwMode="auto">
                <a:xfrm>
                  <a:off x="2793" y="4009"/>
                  <a:ext cx="294" cy="210"/>
                </a:xfrm>
                <a:prstGeom prst="rect">
                  <a:avLst/>
                </a:prstGeom>
                <a:blipFill>
                  <a:blip r:embed="rId9"/>
                  <a:stretch>
                    <a:fillRect/>
                  </a:stretch>
                </a:blipFill>
                <a:ln w="9525">
                  <a:no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731" name="Rectangle 59">
                  <a:extLst>
                    <a:ext uri="{FF2B5EF4-FFF2-40B4-BE49-F238E27FC236}">
                      <a16:creationId xmlns:a16="http://schemas.microsoft.com/office/drawing/2014/main" id="{35A92FEB-0D5B-EC52-389B-2D6881792AD0}"/>
                    </a:ext>
                  </a:extLst>
                </p:cNvPr>
                <p:cNvSpPr>
                  <a:spLocks noChangeArrowheads="1"/>
                </p:cNvSpPr>
                <p:nvPr/>
              </p:nvSpPr>
              <p:spPr bwMode="auto">
                <a:xfrm>
                  <a:off x="4169" y="3765"/>
                  <a:ext cx="294" cy="210"/>
                </a:xfrm>
                <a:prstGeom prst="rect">
                  <a:avLst/>
                </a:prstGeom>
                <a:noFill/>
                <a:ln w="9525">
                  <a:noFill/>
                  <a:miter lim="800000"/>
                  <a:headEnd/>
                  <a:tailEnd/>
                </a:ln>
              </p:spPr>
              <p:txBody>
                <a:bodyPr wrap="none">
                  <a:spAutoFit/>
                </a:bodyPr>
                <a:lstStyle/>
                <a:p>
                  <a:pPr/>
                  <a14:m>
                    <m:oMathPara xmlns:m="http://schemas.openxmlformats.org/officeDocument/2006/math">
                      <m:oMathParaPr>
                        <m:jc m:val="centerGroup"/>
                      </m:oMathParaPr>
                      <m:oMath xmlns:m="http://schemas.openxmlformats.org/officeDocument/2006/math">
                        <m:r>
                          <a:rPr lang="en-US" sz="1350" b="1" i="1" dirty="0">
                            <a:solidFill>
                              <a:srgbClr val="C00000"/>
                            </a:solidFill>
                            <a:latin typeface="Cambria Math" panose="02040503050406030204" pitchFamily="18" charset="0"/>
                          </a:rPr>
                          <m:t>𝑷</m:t>
                        </m:r>
                        <m:r>
                          <a:rPr lang="en-US" sz="1350" i="1" baseline="-25000" dirty="0">
                            <a:solidFill>
                              <a:srgbClr val="C00000"/>
                            </a:solidFill>
                            <a:latin typeface="Cambria Math" panose="02040503050406030204" pitchFamily="18" charset="0"/>
                          </a:rPr>
                          <m:t>3</m:t>
                        </m:r>
                      </m:oMath>
                    </m:oMathPara>
                  </a14:m>
                  <a:endParaRPr lang="en-US" sz="1350" i="1" baseline="-25000" dirty="0">
                    <a:solidFill>
                      <a:srgbClr val="C00000"/>
                    </a:solidFill>
                  </a:endParaRPr>
                </a:p>
              </p:txBody>
            </p:sp>
          </mc:Choice>
          <mc:Fallback xmlns="">
            <p:sp>
              <p:nvSpPr>
                <p:cNvPr id="28731" name="Rectangle 59">
                  <a:extLst>
                    <a:ext uri="{FF2B5EF4-FFF2-40B4-BE49-F238E27FC236}">
                      <a16:creationId xmlns:a16="http://schemas.microsoft.com/office/drawing/2014/main" id="{35A92FEB-0D5B-EC52-389B-2D6881792AD0}"/>
                    </a:ext>
                  </a:extLst>
                </p:cNvPr>
                <p:cNvSpPr>
                  <a:spLocks noRot="1" noChangeAspect="1" noMove="1" noResize="1" noEditPoints="1" noAdjustHandles="1" noChangeArrowheads="1" noChangeShapeType="1" noTextEdit="1"/>
                </p:cNvSpPr>
                <p:nvPr/>
              </p:nvSpPr>
              <p:spPr bwMode="auto">
                <a:xfrm>
                  <a:off x="4169" y="3765"/>
                  <a:ext cx="294" cy="210"/>
                </a:xfrm>
                <a:prstGeom prst="rect">
                  <a:avLst/>
                </a:prstGeom>
                <a:blipFill>
                  <a:blip r:embed="rId10"/>
                  <a:stretch>
                    <a:fillRect/>
                  </a:stretch>
                </a:blipFill>
                <a:ln w="9525">
                  <a:noFill/>
                  <a:miter lim="800000"/>
                  <a:headEnd/>
                  <a:tailEnd/>
                </a:ln>
              </p:spPr>
              <p:txBody>
                <a:bodyPr/>
                <a:lstStyle/>
                <a:p>
                  <a:r>
                    <a:rPr lang="en-US">
                      <a:noFill/>
                    </a:rPr>
                    <a:t> </a:t>
                  </a:r>
                </a:p>
              </p:txBody>
            </p:sp>
          </mc:Fallback>
        </mc:AlternateContent>
        <p:sp>
          <p:nvSpPr>
            <p:cNvPr id="28732" name="Line 61">
              <a:extLst>
                <a:ext uri="{FF2B5EF4-FFF2-40B4-BE49-F238E27FC236}">
                  <a16:creationId xmlns:a16="http://schemas.microsoft.com/office/drawing/2014/main" id="{A8D437D9-6A1A-525D-E239-F7B40F1E17E3}"/>
                </a:ext>
              </a:extLst>
            </p:cNvPr>
            <p:cNvSpPr>
              <a:spLocks noChangeShapeType="1"/>
            </p:cNvSpPr>
            <p:nvPr/>
          </p:nvSpPr>
          <p:spPr bwMode="auto">
            <a:xfrm flipH="1" flipV="1">
              <a:off x="3726" y="3354"/>
              <a:ext cx="405" cy="43"/>
            </a:xfrm>
            <a:prstGeom prst="line">
              <a:avLst/>
            </a:prstGeom>
            <a:noFill/>
            <a:ln w="9525">
              <a:solidFill>
                <a:schemeClr val="tx1"/>
              </a:solidFill>
              <a:round/>
              <a:headEnd/>
              <a:tailEnd type="triangle" w="med" len="med"/>
            </a:ln>
          </p:spPr>
          <p:txBody>
            <a:bodyPr/>
            <a:lstStyle/>
            <a:p>
              <a:endParaRPr lang="en-US" sz="1350"/>
            </a:p>
          </p:txBody>
        </p:sp>
      </p:grpSp>
    </p:spTree>
    <p:extLst>
      <p:ext uri="{BB962C8B-B14F-4D97-AF65-F5344CB8AC3E}">
        <p14:creationId xmlns:p14="http://schemas.microsoft.com/office/powerpoint/2010/main" val="3508872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105F8-8060-72C2-2C99-697866D22FCF}"/>
              </a:ext>
            </a:extLst>
          </p:cNvPr>
          <p:cNvSpPr>
            <a:spLocks noGrp="1"/>
          </p:cNvSpPr>
          <p:nvPr>
            <p:ph type="title"/>
          </p:nvPr>
        </p:nvSpPr>
        <p:spPr/>
        <p:txBody>
          <a:bodyPr/>
          <a:lstStyle/>
          <a:p>
            <a:r>
              <a:rPr lang="en-US" dirty="0"/>
              <a:t>Cases:</a:t>
            </a:r>
          </a:p>
        </p:txBody>
      </p:sp>
      <p:sp>
        <p:nvSpPr>
          <p:cNvPr id="3" name="Content Placeholder 2">
            <a:extLst>
              <a:ext uri="{FF2B5EF4-FFF2-40B4-BE49-F238E27FC236}">
                <a16:creationId xmlns:a16="http://schemas.microsoft.com/office/drawing/2014/main" id="{82454CF1-3314-A6CE-FFB5-465914633702}"/>
              </a:ext>
            </a:extLst>
          </p:cNvPr>
          <p:cNvSpPr>
            <a:spLocks noGrp="1"/>
          </p:cNvSpPr>
          <p:nvPr>
            <p:ph idx="1"/>
          </p:nvPr>
        </p:nvSpPr>
        <p:spPr/>
        <p:txBody>
          <a:bodyPr>
            <a:normAutofit fontScale="70000" lnSpcReduction="20000"/>
          </a:bodyPr>
          <a:lstStyle/>
          <a:p>
            <a:r>
              <a:rPr lang="en-US" dirty="0"/>
              <a:t>Offline</a:t>
            </a:r>
          </a:p>
          <a:p>
            <a:pPr lvl="1"/>
            <a:r>
              <a:rPr lang="en-US" dirty="0"/>
              <a:t>work with all images</a:t>
            </a:r>
          </a:p>
          <a:p>
            <a:pPr lvl="1"/>
            <a:r>
              <a:rPr lang="en-US" dirty="0"/>
              <a:t>structure from motion</a:t>
            </a:r>
          </a:p>
          <a:p>
            <a:pPr lvl="2"/>
            <a:r>
              <a:rPr lang="en-US" dirty="0"/>
              <a:t>underlying Q:</a:t>
            </a:r>
          </a:p>
          <a:p>
            <a:pPr lvl="3"/>
            <a:r>
              <a:rPr lang="en-US" dirty="0"/>
              <a:t>how to make best use of all information</a:t>
            </a:r>
          </a:p>
          <a:p>
            <a:pPr lvl="2"/>
            <a:r>
              <a:rPr lang="en-US" dirty="0"/>
              <a:t>roughly familiar structure</a:t>
            </a:r>
          </a:p>
          <a:p>
            <a:pPr lvl="3"/>
            <a:r>
              <a:rPr lang="en-US" dirty="0"/>
              <a:t>set up huge optimization problem by constructing start point</a:t>
            </a:r>
          </a:p>
          <a:p>
            <a:pPr lvl="3"/>
            <a:r>
              <a:rPr lang="en-US" dirty="0"/>
              <a:t>efficiency is now a serious issue		</a:t>
            </a:r>
          </a:p>
          <a:p>
            <a:r>
              <a:rPr lang="en-US" dirty="0"/>
              <a:t>Online</a:t>
            </a:r>
          </a:p>
          <a:p>
            <a:pPr lvl="1"/>
            <a:r>
              <a:rPr lang="en-US" dirty="0"/>
              <a:t>build best estimate available up to time t</a:t>
            </a:r>
          </a:p>
          <a:p>
            <a:pPr lvl="1"/>
            <a:r>
              <a:rPr lang="en-US" dirty="0"/>
              <a:t>SLAM </a:t>
            </a:r>
          </a:p>
          <a:p>
            <a:pPr lvl="2"/>
            <a:r>
              <a:rPr lang="en-US" dirty="0"/>
              <a:t>simultaneous localization and mapping</a:t>
            </a:r>
          </a:p>
          <a:p>
            <a:pPr lvl="2"/>
            <a:r>
              <a:rPr lang="en-US" dirty="0"/>
              <a:t>build a map at the same time as determining where you are</a:t>
            </a:r>
          </a:p>
          <a:p>
            <a:pPr lvl="2"/>
            <a:r>
              <a:rPr lang="en-US" dirty="0"/>
              <a:t>new Q: </a:t>
            </a:r>
          </a:p>
          <a:p>
            <a:pPr lvl="3"/>
            <a:r>
              <a:rPr lang="en-US" dirty="0"/>
              <a:t>how do you make best use of all information up to now </a:t>
            </a:r>
          </a:p>
          <a:p>
            <a:pPr lvl="3"/>
            <a:r>
              <a:rPr lang="en-US" dirty="0"/>
              <a:t>efficiency often crucial</a:t>
            </a:r>
          </a:p>
          <a:p>
            <a:r>
              <a:rPr lang="en-US" dirty="0"/>
              <a:t>Hybrids are quite usual, and important</a:t>
            </a:r>
          </a:p>
        </p:txBody>
      </p:sp>
    </p:spTree>
    <p:extLst>
      <p:ext uri="{BB962C8B-B14F-4D97-AF65-F5344CB8AC3E}">
        <p14:creationId xmlns:p14="http://schemas.microsoft.com/office/powerpoint/2010/main" val="917925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2213548" y="1816505"/>
            <a:ext cx="2923850" cy="3224993"/>
          </a:xfrm>
        </p:spPr>
        <p:txBody>
          <a:bodyPr>
            <a:normAutofit fontScale="92500" lnSpcReduction="20000"/>
          </a:bodyPr>
          <a:lstStyle/>
          <a:p>
            <a:pPr>
              <a:buFont typeface="Arial" panose="020B0604020202020204" pitchFamily="34" charset="0"/>
              <a:buChar char="•"/>
            </a:pPr>
            <a:r>
              <a:rPr lang="en-US" dirty="0"/>
              <a:t>Enable inspection in hard to reach areas with drone photos and 3D reconstruction</a:t>
            </a:r>
          </a:p>
          <a:p>
            <a:pPr>
              <a:buFont typeface="Arial" panose="020B0604020202020204" pitchFamily="34" charset="0"/>
              <a:buChar char="•"/>
            </a:pPr>
            <a:r>
              <a:rPr lang="en-US" sz="1800" dirty="0"/>
              <a:t>Create 3D model from images</a:t>
            </a:r>
          </a:p>
          <a:p>
            <a:pPr>
              <a:buFont typeface="Arial" panose="020B0604020202020204" pitchFamily="34" charset="0"/>
              <a:buChar char="•"/>
            </a:pPr>
            <a:r>
              <a:rPr lang="en-US" sz="1800" dirty="0"/>
              <a:t>Provide tools to inspect on images and map interactions to 3D</a:t>
            </a:r>
          </a:p>
          <a:p>
            <a:pPr>
              <a:buFont typeface="Arial" panose="020B0604020202020204" pitchFamily="34" charset="0"/>
              <a:buChar char="•"/>
            </a:pPr>
            <a:endParaRPr lang="en-US" dirty="0"/>
          </a:p>
        </p:txBody>
      </p:sp>
      <p:pic>
        <p:nvPicPr>
          <p:cNvPr id="4" name="Picture 3"/>
          <p:cNvPicPr>
            <a:picLocks noChangeAspect="1"/>
          </p:cNvPicPr>
          <p:nvPr/>
        </p:nvPicPr>
        <p:blipFill rotWithShape="1">
          <a:blip r:embed="rId2"/>
          <a:srcRect t="1688"/>
          <a:stretch/>
        </p:blipFill>
        <p:spPr>
          <a:xfrm>
            <a:off x="5763674" y="1604038"/>
            <a:ext cx="4218527" cy="4396712"/>
          </a:xfrm>
          <a:prstGeom prst="rect">
            <a:avLst/>
          </a:prstGeom>
        </p:spPr>
      </p:pic>
      <p:sp>
        <p:nvSpPr>
          <p:cNvPr id="5" name="Title 4">
            <a:extLst>
              <a:ext uri="{FF2B5EF4-FFF2-40B4-BE49-F238E27FC236}">
                <a16:creationId xmlns:a16="http://schemas.microsoft.com/office/drawing/2014/main" id="{F6E5F2F1-B082-E944-BC92-37A8B695CA8F}"/>
              </a:ext>
            </a:extLst>
          </p:cNvPr>
          <p:cNvSpPr>
            <a:spLocks noGrp="1"/>
          </p:cNvSpPr>
          <p:nvPr>
            <p:ph type="title"/>
          </p:nvPr>
        </p:nvSpPr>
        <p:spPr/>
        <p:txBody>
          <a:bodyPr/>
          <a:lstStyle/>
          <a:p>
            <a:r>
              <a:rPr lang="en-US" dirty="0"/>
              <a:t>Applications</a:t>
            </a:r>
          </a:p>
        </p:txBody>
      </p:sp>
      <p:sp>
        <p:nvSpPr>
          <p:cNvPr id="7" name="TextBox 6">
            <a:extLst>
              <a:ext uri="{FF2B5EF4-FFF2-40B4-BE49-F238E27FC236}">
                <a16:creationId xmlns:a16="http://schemas.microsoft.com/office/drawing/2014/main" id="{C14F2FE6-FE4B-9F4C-8748-3CB442251C35}"/>
              </a:ext>
            </a:extLst>
          </p:cNvPr>
          <p:cNvSpPr txBox="1"/>
          <p:nvPr/>
        </p:nvSpPr>
        <p:spPr>
          <a:xfrm>
            <a:off x="1709674" y="5543550"/>
            <a:ext cx="1207382" cy="253916"/>
          </a:xfrm>
          <a:prstGeom prst="rect">
            <a:avLst/>
          </a:prstGeom>
          <a:noFill/>
        </p:spPr>
        <p:txBody>
          <a:bodyPr wrap="none" rtlCol="0">
            <a:spAutoFit/>
          </a:bodyPr>
          <a:lstStyle/>
          <a:p>
            <a:r>
              <a:rPr lang="en-US" sz="1050" dirty="0"/>
              <a:t>Source: D. </a:t>
            </a:r>
            <a:r>
              <a:rPr lang="en-US" sz="1050" dirty="0" err="1"/>
              <a:t>Hoiem</a:t>
            </a:r>
            <a:endParaRPr lang="en-US" sz="1050" dirty="0"/>
          </a:p>
        </p:txBody>
      </p:sp>
    </p:spTree>
    <p:extLst>
      <p:ext uri="{BB962C8B-B14F-4D97-AF65-F5344CB8AC3E}">
        <p14:creationId xmlns:p14="http://schemas.microsoft.com/office/powerpoint/2010/main" val="18552865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8ACB-420E-254B-11D2-165DFA0D74BC}"/>
              </a:ext>
            </a:extLst>
          </p:cNvPr>
          <p:cNvSpPr>
            <a:spLocks noGrp="1"/>
          </p:cNvSpPr>
          <p:nvPr>
            <p:ph type="title"/>
          </p:nvPr>
        </p:nvSpPr>
        <p:spPr/>
        <p:txBody>
          <a:bodyPr/>
          <a:lstStyle/>
          <a:p>
            <a:r>
              <a:rPr lang="en-US" dirty="0"/>
              <a:t>Applications: where is my drone?</a:t>
            </a:r>
          </a:p>
        </p:txBody>
      </p:sp>
      <p:sp>
        <p:nvSpPr>
          <p:cNvPr id="3" name="Content Placeholder 2">
            <a:extLst>
              <a:ext uri="{FF2B5EF4-FFF2-40B4-BE49-F238E27FC236}">
                <a16:creationId xmlns:a16="http://schemas.microsoft.com/office/drawing/2014/main" id="{F94346F3-8481-B585-7296-61987642F72E}"/>
              </a:ext>
            </a:extLst>
          </p:cNvPr>
          <p:cNvSpPr>
            <a:spLocks noGrp="1"/>
          </p:cNvSpPr>
          <p:nvPr>
            <p:ph idx="1"/>
          </p:nvPr>
        </p:nvSpPr>
        <p:spPr/>
        <p:txBody>
          <a:bodyPr/>
          <a:lstStyle/>
          <a:p>
            <a:r>
              <a:rPr lang="en-US" dirty="0"/>
              <a:t>Highly relevant</a:t>
            </a:r>
          </a:p>
          <a:p>
            <a:endParaRPr lang="en-US" dirty="0"/>
          </a:p>
          <a:p>
            <a:r>
              <a:rPr lang="en-US" dirty="0"/>
              <a:t>Taste prevents the use of news pictures...</a:t>
            </a:r>
          </a:p>
        </p:txBody>
      </p:sp>
    </p:spTree>
    <p:extLst>
      <p:ext uri="{BB962C8B-B14F-4D97-AF65-F5344CB8AC3E}">
        <p14:creationId xmlns:p14="http://schemas.microsoft.com/office/powerpoint/2010/main" val="224132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3C812-A65F-3175-D768-CE6D0B2EBC47}"/>
              </a:ext>
            </a:extLst>
          </p:cNvPr>
          <p:cNvSpPr>
            <a:spLocks noGrp="1"/>
          </p:cNvSpPr>
          <p:nvPr>
            <p:ph type="title"/>
          </p:nvPr>
        </p:nvSpPr>
        <p:spPr/>
        <p:txBody>
          <a:bodyPr/>
          <a:lstStyle/>
          <a:p>
            <a:r>
              <a:rPr lang="en-US" dirty="0"/>
              <a:t>Reconstruct point from two views</a:t>
            </a:r>
          </a:p>
        </p:txBody>
      </p:sp>
      <p:sp>
        <p:nvSpPr>
          <p:cNvPr id="3" name="Content Placeholder 2">
            <a:extLst>
              <a:ext uri="{FF2B5EF4-FFF2-40B4-BE49-F238E27FC236}">
                <a16:creationId xmlns:a16="http://schemas.microsoft.com/office/drawing/2014/main" id="{67A2581F-81F8-1BFA-1AEA-541C424FE5B0}"/>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84B8D6F2-0263-69AD-EF3C-E1409D8F8999}"/>
              </a:ext>
            </a:extLst>
          </p:cNvPr>
          <p:cNvPicPr>
            <a:picLocks noChangeAspect="1"/>
          </p:cNvPicPr>
          <p:nvPr/>
        </p:nvPicPr>
        <p:blipFill>
          <a:blip r:embed="rId2"/>
          <a:stretch>
            <a:fillRect/>
          </a:stretch>
        </p:blipFill>
        <p:spPr>
          <a:xfrm>
            <a:off x="2152650" y="1696524"/>
            <a:ext cx="7772400" cy="4796351"/>
          </a:xfrm>
          <a:prstGeom prst="rect">
            <a:avLst/>
          </a:prstGeom>
        </p:spPr>
      </p:pic>
    </p:spTree>
    <p:extLst>
      <p:ext uri="{BB962C8B-B14F-4D97-AF65-F5344CB8AC3E}">
        <p14:creationId xmlns:p14="http://schemas.microsoft.com/office/powerpoint/2010/main" val="36792573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AE245-CDDA-832D-4E1C-A9398C343865}"/>
              </a:ext>
            </a:extLst>
          </p:cNvPr>
          <p:cNvSpPr>
            <a:spLocks noGrp="1"/>
          </p:cNvSpPr>
          <p:nvPr>
            <p:ph type="title"/>
          </p:nvPr>
        </p:nvSpPr>
        <p:spPr/>
        <p:txBody>
          <a:bodyPr/>
          <a:lstStyle/>
          <a:p>
            <a:r>
              <a:rPr lang="en-US" dirty="0"/>
              <a:t>Structure from motion ambiguity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B8EF62E-565D-FDD9-9897-A9F4348A93B6}"/>
                  </a:ext>
                </a:extLst>
              </p:cNvPr>
              <p:cNvSpPr>
                <a:spLocks noGrp="1"/>
              </p:cNvSpPr>
              <p:nvPr>
                <p:ph idx="1"/>
              </p:nvPr>
            </p:nvSpPr>
            <p:spPr/>
            <p:txBody>
              <a:bodyPr/>
              <a:lstStyle/>
              <a:p>
                <a:r>
                  <a:rPr lang="en-US" dirty="0"/>
                  <a:t>Transform the scene using a transformation </a:t>
                </a:r>
                <a14:m>
                  <m:oMath xmlns:m="http://schemas.openxmlformats.org/officeDocument/2006/math">
                    <m:r>
                      <a:rPr lang="en-US" b="1" i="1" dirty="0">
                        <a:solidFill>
                          <a:srgbClr val="C00000"/>
                        </a:solidFill>
                        <a:latin typeface="Cambria Math" panose="02040503050406030204" pitchFamily="18" charset="0"/>
                      </a:rPr>
                      <m:t>𝑸</m:t>
                    </m:r>
                  </m:oMath>
                </a14:m>
                <a:r>
                  <a:rPr lang="en-US" dirty="0"/>
                  <a:t> </a:t>
                </a:r>
              </a:p>
              <a:p>
                <a:r>
                  <a:rPr lang="en-US" dirty="0"/>
                  <a:t>Apply inverse to the camera matrices</a:t>
                </a:r>
              </a:p>
              <a:p>
                <a:r>
                  <a:rPr lang="en-US" dirty="0"/>
                  <a:t>The image observations do not change:</a:t>
                </a:r>
                <a:br>
                  <a:rPr lang="en-US" dirty="0"/>
                </a:br>
                <a:endParaRPr lang="en-US" sz="1000"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5B8EF62E-565D-FDD9-9897-A9F4348A93B6}"/>
                  </a:ext>
                </a:extLst>
              </p:cNvPr>
              <p:cNvSpPr>
                <a:spLocks noGrp="1" noRot="1" noChangeAspect="1" noMove="1" noResize="1" noEditPoints="1" noAdjustHandles="1" noChangeArrowheads="1" noChangeShapeType="1" noTextEdit="1"/>
              </p:cNvSpPr>
              <p:nvPr>
                <p:ph idx="1"/>
              </p:nvPr>
            </p:nvSpPr>
            <p:spPr>
              <a:blipFill>
                <a:blip r:embed="rId2"/>
                <a:stretch>
                  <a:fillRect l="-1447" t="-23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1A80A296-5CBA-4FDD-8EFF-16B832F1B6C6}"/>
                  </a:ext>
                </a:extLst>
              </p:cNvPr>
              <p:cNvSpPr txBox="1"/>
              <p:nvPr/>
            </p:nvSpPr>
            <p:spPr>
              <a:xfrm>
                <a:off x="3368566" y="4001294"/>
                <a:ext cx="4572000" cy="523220"/>
              </a:xfrm>
              <a:prstGeom prst="rect">
                <a:avLst/>
              </a:prstGeom>
              <a:noFill/>
            </p:spPr>
            <p:txBody>
              <a:bodyPr wrap="square">
                <a:spAutoFit/>
              </a:bodyPr>
              <a:lstStyle/>
              <a:p>
                <a:pPr lvl="1"/>
                <a14:m>
                  <m:oMathPara xmlns:m="http://schemas.openxmlformats.org/officeDocument/2006/math">
                    <m:oMathParaPr>
                      <m:jc m:val="centerGroup"/>
                    </m:oMathParaPr>
                    <m:oMath xmlns:m="http://schemas.openxmlformats.org/officeDocument/2006/math">
                      <m:r>
                        <a:rPr lang="en-US" sz="2800" b="1" i="1">
                          <a:solidFill>
                            <a:srgbClr val="7030A0"/>
                          </a:solidFill>
                          <a:latin typeface="Cambria Math" panose="02040503050406030204" pitchFamily="18" charset="0"/>
                        </a:rPr>
                        <m:t>𝒙</m:t>
                      </m:r>
                      <m:r>
                        <a:rPr lang="en-US" sz="2800" i="1">
                          <a:solidFill>
                            <a:srgbClr val="7030A0"/>
                          </a:solidFill>
                          <a:latin typeface="Cambria Math" panose="02040503050406030204" pitchFamily="18" charset="0"/>
                          <a:ea typeface="Cambria Math" panose="02040503050406030204" pitchFamily="18" charset="0"/>
                        </a:rPr>
                        <m:t>≅</m:t>
                      </m:r>
                      <m:r>
                        <a:rPr lang="en-US" sz="2800" b="1" i="1">
                          <a:solidFill>
                            <a:srgbClr val="7030A0"/>
                          </a:solidFill>
                          <a:latin typeface="Cambria Math" panose="02040503050406030204" pitchFamily="18" charset="0"/>
                          <a:ea typeface="Cambria Math" panose="02040503050406030204" pitchFamily="18" charset="0"/>
                        </a:rPr>
                        <m:t>𝑷𝑿</m:t>
                      </m:r>
                      <m:r>
                        <a:rPr lang="en-US" sz="2800" i="1">
                          <a:solidFill>
                            <a:srgbClr val="7030A0"/>
                          </a:solidFill>
                          <a:latin typeface="Cambria Math" panose="02040503050406030204" pitchFamily="18" charset="0"/>
                          <a:ea typeface="Cambria Math" panose="02040503050406030204" pitchFamily="18" charset="0"/>
                        </a:rPr>
                        <m:t>=</m:t>
                      </m:r>
                      <m:d>
                        <m:dPr>
                          <m:ctrlPr>
                            <a:rPr lang="en-US" sz="2800" i="1">
                              <a:solidFill>
                                <a:srgbClr val="7030A0"/>
                              </a:solidFill>
                              <a:latin typeface="Cambria Math" panose="02040503050406030204" pitchFamily="18" charset="0"/>
                              <a:ea typeface="Cambria Math" panose="02040503050406030204" pitchFamily="18" charset="0"/>
                            </a:rPr>
                          </m:ctrlPr>
                        </m:dPr>
                        <m:e>
                          <m:r>
                            <a:rPr lang="en-US" sz="2800" b="1" i="1">
                              <a:solidFill>
                                <a:srgbClr val="7030A0"/>
                              </a:solidFill>
                              <a:latin typeface="Cambria Math" panose="02040503050406030204" pitchFamily="18" charset="0"/>
                              <a:ea typeface="Cambria Math" panose="02040503050406030204" pitchFamily="18" charset="0"/>
                            </a:rPr>
                            <m:t>𝑷</m:t>
                          </m:r>
                          <m:sSup>
                            <m:sSupPr>
                              <m:ctrlPr>
                                <a:rPr lang="en-US" sz="2800" b="1" i="1">
                                  <a:solidFill>
                                    <a:srgbClr val="C00000"/>
                                  </a:solidFill>
                                  <a:latin typeface="Cambria Math" panose="02040503050406030204" pitchFamily="18" charset="0"/>
                                  <a:ea typeface="Cambria Math" panose="02040503050406030204" pitchFamily="18" charset="0"/>
                                </a:rPr>
                              </m:ctrlPr>
                            </m:sSupPr>
                            <m:e>
                              <m:r>
                                <a:rPr lang="en-US" sz="2800" b="1" i="1">
                                  <a:solidFill>
                                    <a:srgbClr val="C00000"/>
                                  </a:solidFill>
                                  <a:latin typeface="Cambria Math" panose="02040503050406030204" pitchFamily="18" charset="0"/>
                                  <a:ea typeface="Cambria Math" panose="02040503050406030204" pitchFamily="18" charset="0"/>
                                </a:rPr>
                                <m:t>𝑸</m:t>
                              </m:r>
                            </m:e>
                            <m:sup>
                              <m:r>
                                <a:rPr lang="en-US" sz="2800" i="1">
                                  <a:solidFill>
                                    <a:srgbClr val="C00000"/>
                                  </a:solidFill>
                                  <a:latin typeface="Cambria Math" panose="02040503050406030204" pitchFamily="18" charset="0"/>
                                  <a:ea typeface="Cambria Math" panose="02040503050406030204" pitchFamily="18" charset="0"/>
                                </a:rPr>
                                <m:t>−1</m:t>
                              </m:r>
                            </m:sup>
                          </m:sSup>
                        </m:e>
                      </m:d>
                      <m:r>
                        <a:rPr lang="en-US" sz="2800" i="1">
                          <a:solidFill>
                            <a:srgbClr val="7030A0"/>
                          </a:solidFill>
                          <a:latin typeface="Cambria Math" panose="02040503050406030204" pitchFamily="18" charset="0"/>
                          <a:ea typeface="Cambria Math" panose="02040503050406030204" pitchFamily="18" charset="0"/>
                        </a:rPr>
                        <m:t>(</m:t>
                      </m:r>
                      <m:r>
                        <a:rPr lang="en-US" sz="2800" b="1" i="1">
                          <a:solidFill>
                            <a:srgbClr val="C00000"/>
                          </a:solidFill>
                          <a:latin typeface="Cambria Math" panose="02040503050406030204" pitchFamily="18" charset="0"/>
                          <a:ea typeface="Cambria Math" panose="02040503050406030204" pitchFamily="18" charset="0"/>
                        </a:rPr>
                        <m:t>𝑸</m:t>
                      </m:r>
                      <m:r>
                        <a:rPr lang="en-US" sz="2800" b="1" i="1">
                          <a:solidFill>
                            <a:srgbClr val="7030A0"/>
                          </a:solidFill>
                          <a:latin typeface="Cambria Math" panose="02040503050406030204" pitchFamily="18" charset="0"/>
                          <a:ea typeface="Cambria Math" panose="02040503050406030204" pitchFamily="18" charset="0"/>
                        </a:rPr>
                        <m:t>𝑿</m:t>
                      </m:r>
                      <m:r>
                        <a:rPr lang="en-US" sz="2800" i="1">
                          <a:solidFill>
                            <a:srgbClr val="7030A0"/>
                          </a:solidFill>
                          <a:latin typeface="Cambria Math" panose="02040503050406030204" pitchFamily="18" charset="0"/>
                          <a:ea typeface="Cambria Math" panose="02040503050406030204" pitchFamily="18" charset="0"/>
                        </a:rPr>
                        <m:t>)</m:t>
                      </m:r>
                    </m:oMath>
                  </m:oMathPara>
                </a14:m>
                <a:endParaRPr lang="en-US" sz="2800" dirty="0">
                  <a:solidFill>
                    <a:srgbClr val="7030A0"/>
                  </a:solidFill>
                </a:endParaRPr>
              </a:p>
            </p:txBody>
          </p:sp>
        </mc:Choice>
        <mc:Fallback xmlns="">
          <p:sp>
            <p:nvSpPr>
              <p:cNvPr id="5" name="TextBox 4">
                <a:extLst>
                  <a:ext uri="{FF2B5EF4-FFF2-40B4-BE49-F238E27FC236}">
                    <a16:creationId xmlns:a16="http://schemas.microsoft.com/office/drawing/2014/main" id="{1A80A296-5CBA-4FDD-8EFF-16B832F1B6C6}"/>
                  </a:ext>
                </a:extLst>
              </p:cNvPr>
              <p:cNvSpPr txBox="1">
                <a:spLocks noRot="1" noChangeAspect="1" noMove="1" noResize="1" noEditPoints="1" noAdjustHandles="1" noChangeArrowheads="1" noChangeShapeType="1" noTextEdit="1"/>
              </p:cNvSpPr>
              <p:nvPr/>
            </p:nvSpPr>
            <p:spPr>
              <a:xfrm>
                <a:off x="3368566" y="4001294"/>
                <a:ext cx="4572000" cy="523220"/>
              </a:xfrm>
              <a:prstGeom prst="rect">
                <a:avLst/>
              </a:prstGeom>
              <a:blipFill>
                <a:blip r:embed="rId3"/>
                <a:stretch>
                  <a:fillRect b="-16279"/>
                </a:stretch>
              </a:blipFill>
            </p:spPr>
            <p:txBody>
              <a:bodyPr/>
              <a:lstStyle/>
              <a:p>
                <a:r>
                  <a:rPr lang="en-US">
                    <a:noFill/>
                  </a:rPr>
                  <a:t> </a:t>
                </a:r>
              </a:p>
            </p:txBody>
          </p:sp>
        </mc:Fallback>
      </mc:AlternateContent>
    </p:spTree>
    <p:extLst>
      <p:ext uri="{BB962C8B-B14F-4D97-AF65-F5344CB8AC3E}">
        <p14:creationId xmlns:p14="http://schemas.microsoft.com/office/powerpoint/2010/main" val="994324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7A378-B901-AF92-7871-DA47E365CF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093FC4-AD67-8022-8399-A5F86F970FF9}"/>
              </a:ext>
            </a:extLst>
          </p:cNvPr>
          <p:cNvSpPr>
            <a:spLocks noGrp="1"/>
          </p:cNvSpPr>
          <p:nvPr>
            <p:ph type="title"/>
          </p:nvPr>
        </p:nvSpPr>
        <p:spPr/>
        <p:txBody>
          <a:bodyPr/>
          <a:lstStyle/>
          <a:p>
            <a:r>
              <a:rPr lang="en-US" dirty="0"/>
              <a:t>Structure from motion ambiguity</a:t>
            </a:r>
          </a:p>
        </p:txBody>
      </p:sp>
      <p:sp>
        <p:nvSpPr>
          <p:cNvPr id="3" name="Content Placeholder 2">
            <a:extLst>
              <a:ext uri="{FF2B5EF4-FFF2-40B4-BE49-F238E27FC236}">
                <a16:creationId xmlns:a16="http://schemas.microsoft.com/office/drawing/2014/main" id="{5CD42024-5DE9-066A-54DB-406170DF2CB4}"/>
              </a:ext>
            </a:extLst>
          </p:cNvPr>
          <p:cNvSpPr>
            <a:spLocks noGrp="1"/>
          </p:cNvSpPr>
          <p:nvPr>
            <p:ph idx="1"/>
          </p:nvPr>
        </p:nvSpPr>
        <p:spPr/>
        <p:txBody>
          <a:bodyPr/>
          <a:lstStyle/>
          <a:p>
            <a:r>
              <a:rPr lang="en-US" dirty="0"/>
              <a:t>Cases:</a:t>
            </a:r>
          </a:p>
          <a:p>
            <a:pPr lvl="1"/>
            <a:r>
              <a:rPr lang="en-US" dirty="0"/>
              <a:t>nothing is known about cameras – Q is projective </a:t>
            </a:r>
            <a:r>
              <a:rPr lang="en-US" dirty="0" err="1"/>
              <a:t>tx</a:t>
            </a:r>
            <a:endParaRPr lang="en-US" dirty="0"/>
          </a:p>
          <a:p>
            <a:pPr lvl="1"/>
            <a:r>
              <a:rPr lang="en-US" dirty="0"/>
              <a:t>camera calibrations known – Q is scaled Euclidean</a:t>
            </a:r>
            <a:br>
              <a:rPr lang="en-US" dirty="0"/>
            </a:br>
            <a:endParaRPr lang="en-US" sz="600" dirty="0"/>
          </a:p>
          <a:p>
            <a:pPr marL="0" indent="0">
              <a:buNone/>
            </a:pPr>
            <a:endParaRPr lang="en-US" dirty="0"/>
          </a:p>
        </p:txBody>
      </p:sp>
    </p:spTree>
    <p:extLst>
      <p:ext uri="{BB962C8B-B14F-4D97-AF65-F5344CB8AC3E}">
        <p14:creationId xmlns:p14="http://schemas.microsoft.com/office/powerpoint/2010/main" val="4437061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9B528-3D3C-AB22-E329-317F84BF52D5}"/>
              </a:ext>
            </a:extLst>
          </p:cNvPr>
          <p:cNvSpPr>
            <a:spLocks noGrp="1"/>
          </p:cNvSpPr>
          <p:nvPr>
            <p:ph type="title"/>
          </p:nvPr>
        </p:nvSpPr>
        <p:spPr/>
        <p:txBody>
          <a:bodyPr/>
          <a:lstStyle/>
          <a:p>
            <a:r>
              <a:rPr lang="en-US" dirty="0"/>
              <a:t>Recall: Two calibrated cameras</a:t>
            </a:r>
          </a:p>
        </p:txBody>
      </p:sp>
      <p:sp>
        <p:nvSpPr>
          <p:cNvPr id="3" name="Content Placeholder 2">
            <a:extLst>
              <a:ext uri="{FF2B5EF4-FFF2-40B4-BE49-F238E27FC236}">
                <a16:creationId xmlns:a16="http://schemas.microsoft.com/office/drawing/2014/main" id="{4565EFF8-E813-873E-1628-60F9D655DCCF}"/>
              </a:ext>
            </a:extLst>
          </p:cNvPr>
          <p:cNvSpPr>
            <a:spLocks noGrp="1"/>
          </p:cNvSpPr>
          <p:nvPr>
            <p:ph idx="1"/>
          </p:nvPr>
        </p:nvSpPr>
        <p:spPr/>
        <p:txBody>
          <a:bodyPr/>
          <a:lstStyle/>
          <a:p>
            <a:r>
              <a:rPr lang="en-US" dirty="0"/>
              <a:t>Obtain interest points and some matches</a:t>
            </a:r>
          </a:p>
          <a:p>
            <a:r>
              <a:rPr lang="en-US" dirty="0"/>
              <a:t>Obtain fundamental matrix</a:t>
            </a:r>
          </a:p>
          <a:p>
            <a:pPr lvl="1"/>
            <a:r>
              <a:rPr lang="en-US" dirty="0"/>
              <a:t>as before, using matches</a:t>
            </a:r>
          </a:p>
          <a:p>
            <a:r>
              <a:rPr lang="en-US" dirty="0"/>
              <a:t>Obtain essential matrix</a:t>
            </a:r>
          </a:p>
          <a:p>
            <a:pPr lvl="1"/>
            <a:r>
              <a:rPr lang="en-US" dirty="0"/>
              <a:t>as before, using calibration</a:t>
            </a:r>
          </a:p>
          <a:p>
            <a:r>
              <a:rPr lang="en-US" dirty="0"/>
              <a:t>Obtain rotation, translation up to scale</a:t>
            </a:r>
          </a:p>
          <a:p>
            <a:pPr lvl="1"/>
            <a:r>
              <a:rPr lang="en-US" dirty="0"/>
              <a:t>as before, using odometry</a:t>
            </a:r>
          </a:p>
          <a:p>
            <a:r>
              <a:rPr lang="en-US" dirty="0"/>
              <a:t>Triangulate</a:t>
            </a:r>
          </a:p>
        </p:txBody>
      </p:sp>
    </p:spTree>
    <p:extLst>
      <p:ext uri="{BB962C8B-B14F-4D97-AF65-F5344CB8AC3E}">
        <p14:creationId xmlns:p14="http://schemas.microsoft.com/office/powerpoint/2010/main" val="27747654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13DFC-FB0A-748B-AA18-824C2C59DE7B}"/>
              </a:ext>
            </a:extLst>
          </p:cNvPr>
          <p:cNvSpPr>
            <a:spLocks noGrp="1"/>
          </p:cNvSpPr>
          <p:nvPr>
            <p:ph type="title"/>
          </p:nvPr>
        </p:nvSpPr>
        <p:spPr/>
        <p:txBody>
          <a:bodyPr/>
          <a:lstStyle/>
          <a:p>
            <a:r>
              <a:rPr lang="en-US" dirty="0"/>
              <a:t>Three calibrated cameras</a:t>
            </a:r>
          </a:p>
        </p:txBody>
      </p:sp>
      <p:sp>
        <p:nvSpPr>
          <p:cNvPr id="3" name="Content Placeholder 2">
            <a:extLst>
              <a:ext uri="{FF2B5EF4-FFF2-40B4-BE49-F238E27FC236}">
                <a16:creationId xmlns:a16="http://schemas.microsoft.com/office/drawing/2014/main" id="{9969B3D1-8338-0BC3-9BEA-E13374084CED}"/>
              </a:ext>
            </a:extLst>
          </p:cNvPr>
          <p:cNvSpPr>
            <a:spLocks noGrp="1"/>
          </p:cNvSpPr>
          <p:nvPr>
            <p:ph idx="1"/>
          </p:nvPr>
        </p:nvSpPr>
        <p:spPr/>
        <p:txBody>
          <a:bodyPr>
            <a:normAutofit/>
          </a:bodyPr>
          <a:lstStyle/>
          <a:p>
            <a:r>
              <a:rPr lang="en-US" dirty="0"/>
              <a:t>Do two cameras for c1, c2</a:t>
            </a:r>
          </a:p>
          <a:p>
            <a:pPr lvl="1"/>
            <a:r>
              <a:rPr lang="en-US" dirty="0"/>
              <a:t>reconstruct all points in both c1 and c2</a:t>
            </a:r>
          </a:p>
          <a:p>
            <a:r>
              <a:rPr lang="en-US" dirty="0"/>
              <a:t>Now figure out c3</a:t>
            </a:r>
          </a:p>
          <a:p>
            <a:pPr lvl="1"/>
            <a:r>
              <a:rPr lang="en-US" dirty="0"/>
              <a:t>using reconstructions - calibration</a:t>
            </a:r>
          </a:p>
          <a:p>
            <a:pPr lvl="1"/>
            <a:r>
              <a:rPr lang="en-US" dirty="0"/>
              <a:t>There is only one missing scale!</a:t>
            </a:r>
          </a:p>
          <a:p>
            <a:r>
              <a:rPr lang="en-US" dirty="0"/>
              <a:t>You can now insert more points into 3D!</a:t>
            </a:r>
          </a:p>
          <a:p>
            <a:pPr lvl="1"/>
            <a:r>
              <a:rPr lang="en-US" dirty="0"/>
              <a:t>anything in c1 and c3 but not c2</a:t>
            </a:r>
          </a:p>
          <a:p>
            <a:pPr lvl="1"/>
            <a:r>
              <a:rPr lang="en-US" dirty="0"/>
              <a:t>anything in c2 and c3 but not c1</a:t>
            </a:r>
          </a:p>
          <a:p>
            <a:pPr lvl="1"/>
            <a:r>
              <a:rPr lang="en-US" dirty="0"/>
              <a:t>just more triangulation</a:t>
            </a:r>
          </a:p>
          <a:p>
            <a:pPr lvl="1"/>
            <a:endParaRPr lang="en-US" dirty="0"/>
          </a:p>
        </p:txBody>
      </p:sp>
    </p:spTree>
    <p:extLst>
      <p:ext uri="{BB962C8B-B14F-4D97-AF65-F5344CB8AC3E}">
        <p14:creationId xmlns:p14="http://schemas.microsoft.com/office/powerpoint/2010/main" val="319209824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4B447-BB24-EEFB-CAB2-2ABC54EB3C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F384A8-35ED-5232-35EA-AA226946941C}"/>
              </a:ext>
            </a:extLst>
          </p:cNvPr>
          <p:cNvSpPr>
            <a:spLocks noGrp="1"/>
          </p:cNvSpPr>
          <p:nvPr>
            <p:ph type="title"/>
          </p:nvPr>
        </p:nvSpPr>
        <p:spPr/>
        <p:txBody>
          <a:bodyPr/>
          <a:lstStyle/>
          <a:p>
            <a:r>
              <a:rPr lang="en-US" dirty="0"/>
              <a:t>Three calibrated cameras</a:t>
            </a:r>
          </a:p>
        </p:txBody>
      </p:sp>
      <p:sp>
        <p:nvSpPr>
          <p:cNvPr id="3" name="Content Placeholder 2">
            <a:extLst>
              <a:ext uri="{FF2B5EF4-FFF2-40B4-BE49-F238E27FC236}">
                <a16:creationId xmlns:a16="http://schemas.microsoft.com/office/drawing/2014/main" id="{65E99512-562F-A884-2811-E448C6629E30}"/>
              </a:ext>
            </a:extLst>
          </p:cNvPr>
          <p:cNvSpPr>
            <a:spLocks noGrp="1"/>
          </p:cNvSpPr>
          <p:nvPr>
            <p:ph idx="1"/>
          </p:nvPr>
        </p:nvSpPr>
        <p:spPr/>
        <p:txBody>
          <a:bodyPr>
            <a:normAutofit/>
          </a:bodyPr>
          <a:lstStyle/>
          <a:p>
            <a:r>
              <a:rPr lang="en-US" dirty="0"/>
              <a:t>You can now insert more points into 3D!</a:t>
            </a:r>
          </a:p>
          <a:p>
            <a:pPr lvl="1"/>
            <a:r>
              <a:rPr lang="en-US" dirty="0"/>
              <a:t>anything in c1 and c3 but not c2</a:t>
            </a:r>
          </a:p>
          <a:p>
            <a:pPr lvl="1"/>
            <a:r>
              <a:rPr lang="en-US" dirty="0"/>
              <a:t>anything in c2 and c3 but not c1</a:t>
            </a:r>
          </a:p>
          <a:p>
            <a:pPr lvl="1"/>
            <a:r>
              <a:rPr lang="en-US" dirty="0"/>
              <a:t>just more triangulation</a:t>
            </a:r>
          </a:p>
          <a:p>
            <a:pPr lvl="1"/>
            <a:endParaRPr lang="en-US" dirty="0"/>
          </a:p>
        </p:txBody>
      </p:sp>
    </p:spTree>
    <p:extLst>
      <p:ext uri="{BB962C8B-B14F-4D97-AF65-F5344CB8AC3E}">
        <p14:creationId xmlns:p14="http://schemas.microsoft.com/office/powerpoint/2010/main" val="26905697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BDC4F-DDAD-B098-2969-7576219132E6}"/>
              </a:ext>
            </a:extLst>
          </p:cNvPr>
          <p:cNvSpPr>
            <a:spLocks noGrp="1"/>
          </p:cNvSpPr>
          <p:nvPr>
            <p:ph type="title"/>
          </p:nvPr>
        </p:nvSpPr>
        <p:spPr/>
        <p:txBody>
          <a:bodyPr/>
          <a:lstStyle/>
          <a:p>
            <a:r>
              <a:rPr lang="en-US" dirty="0"/>
              <a:t>3 or more calibrated cameras</a:t>
            </a:r>
          </a:p>
        </p:txBody>
      </p:sp>
      <p:sp>
        <p:nvSpPr>
          <p:cNvPr id="3" name="Content Placeholder 2">
            <a:extLst>
              <a:ext uri="{FF2B5EF4-FFF2-40B4-BE49-F238E27FC236}">
                <a16:creationId xmlns:a16="http://schemas.microsoft.com/office/drawing/2014/main" id="{CECE86AA-3420-047F-B400-D99B749FEE10}"/>
              </a:ext>
            </a:extLst>
          </p:cNvPr>
          <p:cNvSpPr>
            <a:spLocks noGrp="1"/>
          </p:cNvSpPr>
          <p:nvPr>
            <p:ph idx="1"/>
          </p:nvPr>
        </p:nvSpPr>
        <p:spPr/>
        <p:txBody>
          <a:bodyPr/>
          <a:lstStyle/>
          <a:p>
            <a:r>
              <a:rPr lang="en-US" dirty="0"/>
              <a:t>Issue:</a:t>
            </a:r>
          </a:p>
          <a:p>
            <a:pPr lvl="1"/>
            <a:r>
              <a:rPr lang="en-US" dirty="0"/>
              <a:t>in what order should you insert cameras?</a:t>
            </a:r>
          </a:p>
          <a:p>
            <a:pPr lvl="1"/>
            <a:endParaRPr lang="en-US" dirty="0"/>
          </a:p>
          <a:p>
            <a:r>
              <a:rPr lang="en-US" dirty="0"/>
              <a:t>Online:</a:t>
            </a:r>
          </a:p>
          <a:p>
            <a:pPr lvl="1"/>
            <a:r>
              <a:rPr lang="en-US" dirty="0"/>
              <a:t>no issue</a:t>
            </a:r>
          </a:p>
          <a:p>
            <a:pPr lvl="2"/>
            <a:r>
              <a:rPr lang="en-US" dirty="0"/>
              <a:t>in the order you get them, BUT</a:t>
            </a:r>
          </a:p>
          <a:p>
            <a:pPr lvl="3"/>
            <a:r>
              <a:rPr lang="en-US" dirty="0"/>
              <a:t>how do you get best estimate of points, cameras from data?</a:t>
            </a:r>
          </a:p>
          <a:p>
            <a:r>
              <a:rPr lang="en-US" dirty="0"/>
              <a:t>Offline</a:t>
            </a:r>
          </a:p>
          <a:p>
            <a:pPr lvl="1"/>
            <a:r>
              <a:rPr lang="en-US" dirty="0"/>
              <a:t>major issue</a:t>
            </a:r>
          </a:p>
          <a:p>
            <a:pPr lvl="1"/>
            <a:endParaRPr lang="en-US" dirty="0"/>
          </a:p>
          <a:p>
            <a:endParaRPr lang="en-US" dirty="0"/>
          </a:p>
        </p:txBody>
      </p:sp>
    </p:spTree>
    <p:extLst>
      <p:ext uri="{BB962C8B-B14F-4D97-AF65-F5344CB8AC3E}">
        <p14:creationId xmlns:p14="http://schemas.microsoft.com/office/powerpoint/2010/main" val="33544666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a:t>Representative </a:t>
            </a:r>
            <a:r>
              <a:rPr lang="en-US" altLang="en-US" dirty="0"/>
              <a:t>SFM pipeline</a:t>
            </a:r>
          </a:p>
        </p:txBody>
      </p:sp>
      <p:sp>
        <p:nvSpPr>
          <p:cNvPr id="2" name="Rectangle 1"/>
          <p:cNvSpPr/>
          <p:nvPr/>
        </p:nvSpPr>
        <p:spPr>
          <a:xfrm>
            <a:off x="1524000" y="5447870"/>
            <a:ext cx="9029700" cy="461665"/>
          </a:xfrm>
          <a:prstGeom prst="rect">
            <a:avLst/>
          </a:prstGeom>
        </p:spPr>
        <p:txBody>
          <a:bodyPr wrap="square">
            <a:spAutoFit/>
          </a:bodyPr>
          <a:lstStyle/>
          <a:p>
            <a:pPr algn="ctr"/>
            <a:r>
              <a:rPr lang="en-US" sz="1200" dirty="0"/>
              <a:t>N. </a:t>
            </a:r>
            <a:r>
              <a:rPr lang="en-US" sz="1200" dirty="0" err="1"/>
              <a:t>Snavely</a:t>
            </a:r>
            <a:r>
              <a:rPr lang="en-US" sz="1200" dirty="0"/>
              <a:t>, S. Seitz, and R. </a:t>
            </a:r>
            <a:r>
              <a:rPr lang="en-US" sz="1200" dirty="0" err="1"/>
              <a:t>Szeliski</a:t>
            </a:r>
            <a:r>
              <a:rPr lang="en-US" sz="1200" dirty="0"/>
              <a:t>. </a:t>
            </a:r>
            <a:r>
              <a:rPr lang="en-US" sz="1200" dirty="0">
                <a:hlinkClick r:id="rId3"/>
              </a:rPr>
              <a:t>Photo tourism: Exploring photo collections in 3D</a:t>
            </a:r>
            <a:r>
              <a:rPr lang="en-US" sz="1200" dirty="0"/>
              <a:t>. SIGGRAPH 2006</a:t>
            </a:r>
          </a:p>
          <a:p>
            <a:pPr algn="ctr"/>
            <a:r>
              <a:rPr lang="en-US" sz="1200" dirty="0">
                <a:hlinkClick r:id="rId3"/>
              </a:rPr>
              <a:t>http://</a:t>
            </a:r>
            <a:r>
              <a:rPr lang="en-US" sz="1200" dirty="0" err="1">
                <a:hlinkClick r:id="rId3"/>
              </a:rPr>
              <a:t>phototour.cs.washington.edu</a:t>
            </a:r>
            <a:r>
              <a:rPr lang="en-US" sz="1200" dirty="0">
                <a:hlinkClick r:id="rId3"/>
              </a:rPr>
              <a:t>/</a:t>
            </a:r>
            <a:endParaRPr lang="en-US" sz="1200" dirty="0"/>
          </a:p>
        </p:txBody>
      </p:sp>
      <p:pic>
        <p:nvPicPr>
          <p:cNvPr id="3" name="Picture 2"/>
          <p:cNvPicPr>
            <a:picLocks noChangeAspect="1"/>
          </p:cNvPicPr>
          <p:nvPr/>
        </p:nvPicPr>
        <p:blipFill>
          <a:blip r:embed="rId4"/>
          <a:stretch>
            <a:fillRect/>
          </a:stretch>
        </p:blipFill>
        <p:spPr>
          <a:xfrm>
            <a:off x="2762250" y="2266951"/>
            <a:ext cx="6667500" cy="2314575"/>
          </a:xfrm>
          <a:prstGeom prst="rect">
            <a:avLst/>
          </a:prstGeom>
        </p:spPr>
      </p:pic>
    </p:spTree>
    <p:extLst>
      <p:ext uri="{BB962C8B-B14F-4D97-AF65-F5344CB8AC3E}">
        <p14:creationId xmlns:p14="http://schemas.microsoft.com/office/powerpoint/2010/main" val="32571143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E4135-F461-FC2E-F66C-D756844F12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04A8E3-6CE0-871C-7397-B3D51D1F29B0}"/>
              </a:ext>
            </a:extLst>
          </p:cNvPr>
          <p:cNvSpPr>
            <a:spLocks noGrp="1"/>
          </p:cNvSpPr>
          <p:nvPr>
            <p:ph type="title"/>
          </p:nvPr>
        </p:nvSpPr>
        <p:spPr/>
        <p:txBody>
          <a:bodyPr/>
          <a:lstStyle/>
          <a:p>
            <a:r>
              <a:rPr lang="en-US" dirty="0"/>
              <a:t>SFM software</a:t>
            </a:r>
          </a:p>
        </p:txBody>
      </p:sp>
      <p:sp>
        <p:nvSpPr>
          <p:cNvPr id="3" name="Content Placeholder 2">
            <a:extLst>
              <a:ext uri="{FF2B5EF4-FFF2-40B4-BE49-F238E27FC236}">
                <a16:creationId xmlns:a16="http://schemas.microsoft.com/office/drawing/2014/main" id="{47160F8D-326D-FA5F-73F0-1F4FBA799C4A}"/>
              </a:ext>
            </a:extLst>
          </p:cNvPr>
          <p:cNvSpPr>
            <a:spLocks noGrp="1"/>
          </p:cNvSpPr>
          <p:nvPr>
            <p:ph idx="1"/>
          </p:nvPr>
        </p:nvSpPr>
        <p:spPr/>
        <p:txBody>
          <a:bodyPr/>
          <a:lstStyle/>
          <a:p>
            <a:pPr>
              <a:buFont typeface="Arial"/>
              <a:buChar char="•"/>
            </a:pPr>
            <a:r>
              <a:rPr lang="en-US" sz="2100" dirty="0">
                <a:hlinkClick r:id="rId2"/>
              </a:rPr>
              <a:t>Bundler</a:t>
            </a:r>
            <a:endParaRPr lang="en-US" sz="2100" dirty="0"/>
          </a:p>
          <a:p>
            <a:pPr>
              <a:buFont typeface="Arial"/>
              <a:buChar char="•"/>
            </a:pPr>
            <a:r>
              <a:rPr lang="en-US" sz="2100" dirty="0">
                <a:hlinkClick r:id="rId3"/>
              </a:rPr>
              <a:t>OpenSfM</a:t>
            </a:r>
            <a:endParaRPr lang="en-US" sz="2100" dirty="0"/>
          </a:p>
          <a:p>
            <a:pPr>
              <a:buFont typeface="Arial"/>
              <a:buChar char="•"/>
            </a:pPr>
            <a:r>
              <a:rPr lang="en-US" sz="2100" dirty="0">
                <a:hlinkClick r:id="rId4"/>
              </a:rPr>
              <a:t>OpenMVG</a:t>
            </a:r>
            <a:endParaRPr lang="en-US" sz="2100" dirty="0"/>
          </a:p>
          <a:p>
            <a:pPr>
              <a:buFont typeface="Arial"/>
              <a:buChar char="•"/>
            </a:pPr>
            <a:r>
              <a:rPr lang="en-US" sz="2100" dirty="0">
                <a:hlinkClick r:id="rId5"/>
              </a:rPr>
              <a:t>VisualSFM</a:t>
            </a:r>
            <a:endParaRPr lang="en-US" sz="2100" dirty="0"/>
          </a:p>
          <a:p>
            <a:pPr>
              <a:buFont typeface="Arial"/>
              <a:buChar char="•"/>
            </a:pPr>
            <a:r>
              <a:rPr lang="en-US" sz="2100" dirty="0">
                <a:hlinkClick r:id="rId6"/>
              </a:rPr>
              <a:t>COLMAP</a:t>
            </a:r>
            <a:endParaRPr lang="en-US" sz="2100" dirty="0"/>
          </a:p>
          <a:p>
            <a:pPr>
              <a:buFont typeface="Arial"/>
              <a:buChar char="•"/>
            </a:pPr>
            <a:r>
              <a:rPr lang="en-US" sz="2100" dirty="0"/>
              <a:t>See also </a:t>
            </a:r>
            <a:r>
              <a:rPr lang="en-US" sz="2100" dirty="0">
                <a:hlinkClick r:id="rId7"/>
              </a:rPr>
              <a:t>Wikipedia’s list of toolboxes</a:t>
            </a:r>
            <a:endParaRPr lang="en-US" sz="2100" dirty="0"/>
          </a:p>
        </p:txBody>
      </p:sp>
    </p:spTree>
    <p:extLst>
      <p:ext uri="{BB962C8B-B14F-4D97-AF65-F5344CB8AC3E}">
        <p14:creationId xmlns:p14="http://schemas.microsoft.com/office/powerpoint/2010/main" val="32258565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50690-00E9-A85D-9285-238C72B32182}"/>
              </a:ext>
            </a:extLst>
          </p:cNvPr>
          <p:cNvSpPr>
            <a:spLocks noGrp="1"/>
          </p:cNvSpPr>
          <p:nvPr>
            <p:ph type="title"/>
          </p:nvPr>
        </p:nvSpPr>
        <p:spPr/>
        <p:txBody>
          <a:bodyPr/>
          <a:lstStyle/>
          <a:p>
            <a:r>
              <a:rPr lang="en-US" dirty="0"/>
              <a:t>Core idea</a:t>
            </a:r>
          </a:p>
        </p:txBody>
      </p:sp>
      <p:sp>
        <p:nvSpPr>
          <p:cNvPr id="3" name="Content Placeholder 2">
            <a:extLst>
              <a:ext uri="{FF2B5EF4-FFF2-40B4-BE49-F238E27FC236}">
                <a16:creationId xmlns:a16="http://schemas.microsoft.com/office/drawing/2014/main" id="{C896C7F9-B779-00A4-7C26-CC3A051699F3}"/>
              </a:ext>
            </a:extLst>
          </p:cNvPr>
          <p:cNvSpPr>
            <a:spLocks noGrp="1"/>
          </p:cNvSpPr>
          <p:nvPr>
            <p:ph idx="1"/>
          </p:nvPr>
        </p:nvSpPr>
        <p:spPr/>
        <p:txBody>
          <a:bodyPr>
            <a:normAutofit/>
          </a:bodyPr>
          <a:lstStyle/>
          <a:p>
            <a:r>
              <a:rPr lang="en-US" dirty="0"/>
              <a:t>Observe the world from a moving platform</a:t>
            </a:r>
          </a:p>
          <a:p>
            <a:r>
              <a:rPr lang="en-US" dirty="0"/>
              <a:t>Build:</a:t>
            </a:r>
          </a:p>
          <a:p>
            <a:pPr lvl="1"/>
            <a:r>
              <a:rPr lang="en-US" dirty="0"/>
              <a:t>a map of the world</a:t>
            </a:r>
          </a:p>
          <a:p>
            <a:pPr lvl="1"/>
            <a:r>
              <a:rPr lang="en-US" dirty="0"/>
              <a:t>an estimate of pose in that map</a:t>
            </a:r>
          </a:p>
          <a:p>
            <a:r>
              <a:rPr lang="en-US" dirty="0"/>
              <a:t>Online:</a:t>
            </a:r>
          </a:p>
          <a:p>
            <a:pPr lvl="1"/>
            <a:r>
              <a:rPr lang="en-US" dirty="0"/>
              <a:t>notice that new observations update:</a:t>
            </a:r>
          </a:p>
          <a:p>
            <a:pPr lvl="2"/>
            <a:r>
              <a:rPr lang="en-US" dirty="0"/>
              <a:t>estimate of pose</a:t>
            </a:r>
          </a:p>
          <a:p>
            <a:pPr lvl="2"/>
            <a:r>
              <a:rPr lang="en-US" dirty="0"/>
              <a:t>estimate of map</a:t>
            </a:r>
          </a:p>
          <a:p>
            <a:pPr lvl="2"/>
            <a:endParaRPr lang="en-US" dirty="0"/>
          </a:p>
          <a:p>
            <a:r>
              <a:rPr lang="en-US" dirty="0"/>
              <a:t>Filtering problem</a:t>
            </a:r>
          </a:p>
        </p:txBody>
      </p:sp>
    </p:spTree>
    <p:extLst>
      <p:ext uri="{BB962C8B-B14F-4D97-AF65-F5344CB8AC3E}">
        <p14:creationId xmlns:p14="http://schemas.microsoft.com/office/powerpoint/2010/main" val="37825481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3E612-68B9-4AE7-C6FF-07B28A46FE74}"/>
              </a:ext>
            </a:extLst>
          </p:cNvPr>
          <p:cNvSpPr>
            <a:spLocks noGrp="1"/>
          </p:cNvSpPr>
          <p:nvPr>
            <p:ph type="title"/>
          </p:nvPr>
        </p:nvSpPr>
        <p:spPr/>
        <p:txBody>
          <a:bodyPr/>
          <a:lstStyle/>
          <a:p>
            <a:r>
              <a:rPr lang="en-US" dirty="0"/>
              <a:t>Some more details</a:t>
            </a:r>
          </a:p>
        </p:txBody>
      </p:sp>
      <p:sp>
        <p:nvSpPr>
          <p:cNvPr id="3" name="Content Placeholder 2">
            <a:extLst>
              <a:ext uri="{FF2B5EF4-FFF2-40B4-BE49-F238E27FC236}">
                <a16:creationId xmlns:a16="http://schemas.microsoft.com/office/drawing/2014/main" id="{4BF8F011-DDA0-D9D4-0119-D13708CE0D7C}"/>
              </a:ext>
            </a:extLst>
          </p:cNvPr>
          <p:cNvSpPr>
            <a:spLocks noGrp="1"/>
          </p:cNvSpPr>
          <p:nvPr>
            <p:ph idx="1"/>
          </p:nvPr>
        </p:nvSpPr>
        <p:spPr/>
        <p:txBody>
          <a:bodyPr>
            <a:normAutofit lnSpcReduction="10000"/>
          </a:bodyPr>
          <a:lstStyle/>
          <a:p>
            <a:r>
              <a:rPr lang="en-US" dirty="0"/>
              <a:t>With two cameras and some calibration:</a:t>
            </a:r>
          </a:p>
          <a:p>
            <a:pPr lvl="1"/>
            <a:r>
              <a:rPr lang="en-US" dirty="0"/>
              <a:t>we can recover the position of 3D points</a:t>
            </a:r>
          </a:p>
          <a:p>
            <a:pPr lvl="2"/>
            <a:r>
              <a:rPr lang="en-US" dirty="0"/>
              <a:t>in the vehicle’s coordinate system</a:t>
            </a:r>
          </a:p>
          <a:p>
            <a:pPr lvl="3"/>
            <a:r>
              <a:rPr lang="en-US" dirty="0"/>
              <a:t>see triangulation movie, etc.</a:t>
            </a:r>
          </a:p>
          <a:p>
            <a:endParaRPr lang="en-US" dirty="0"/>
          </a:p>
          <a:p>
            <a:r>
              <a:rPr lang="en-US" dirty="0"/>
              <a:t>Together with an EKF, we can use this to recover</a:t>
            </a:r>
          </a:p>
          <a:p>
            <a:pPr lvl="1"/>
            <a:r>
              <a:rPr lang="en-US" dirty="0"/>
              <a:t>points in world coordinates (a map)</a:t>
            </a:r>
          </a:p>
          <a:p>
            <a:pPr lvl="1"/>
            <a:r>
              <a:rPr lang="en-US" dirty="0"/>
              <a:t>vehicle location</a:t>
            </a:r>
          </a:p>
          <a:p>
            <a:pPr lvl="1"/>
            <a:endParaRPr lang="en-US" dirty="0"/>
          </a:p>
          <a:p>
            <a:r>
              <a:rPr lang="en-US" dirty="0"/>
              <a:t>In fact, we can do all this with one camera</a:t>
            </a:r>
          </a:p>
          <a:p>
            <a:pPr lvl="1"/>
            <a:r>
              <a:rPr lang="en-US" dirty="0"/>
              <a:t>with some minor care</a:t>
            </a:r>
          </a:p>
          <a:p>
            <a:pPr marL="0" indent="0">
              <a:buNone/>
            </a:pPr>
            <a:endParaRPr lang="en-US" dirty="0"/>
          </a:p>
        </p:txBody>
      </p:sp>
    </p:spTree>
    <p:extLst>
      <p:ext uri="{BB962C8B-B14F-4D97-AF65-F5344CB8AC3E}">
        <p14:creationId xmlns:p14="http://schemas.microsoft.com/office/powerpoint/2010/main" val="2951935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72206-DB4E-5645-7D82-93A8FC9F3F7B}"/>
              </a:ext>
            </a:extLst>
          </p:cNvPr>
          <p:cNvSpPr>
            <a:spLocks noGrp="1"/>
          </p:cNvSpPr>
          <p:nvPr>
            <p:ph type="title"/>
          </p:nvPr>
        </p:nvSpPr>
        <p:spPr/>
        <p:txBody>
          <a:bodyPr/>
          <a:lstStyle/>
          <a:p>
            <a:r>
              <a:rPr lang="en-US" dirty="0"/>
              <a:t>Triangulation</a:t>
            </a:r>
          </a:p>
        </p:txBody>
      </p:sp>
      <p:sp>
        <p:nvSpPr>
          <p:cNvPr id="3" name="Content Placeholder 2">
            <a:extLst>
              <a:ext uri="{FF2B5EF4-FFF2-40B4-BE49-F238E27FC236}">
                <a16:creationId xmlns:a16="http://schemas.microsoft.com/office/drawing/2014/main" id="{A5562DCC-D2E0-6424-01AA-45BBF3EE2491}"/>
              </a:ext>
            </a:extLst>
          </p:cNvPr>
          <p:cNvSpPr>
            <a:spLocks noGrp="1"/>
          </p:cNvSpPr>
          <p:nvPr>
            <p:ph idx="1"/>
          </p:nvPr>
        </p:nvSpPr>
        <p:spPr/>
        <p:txBody>
          <a:bodyPr/>
          <a:lstStyle/>
          <a:p>
            <a:r>
              <a:rPr lang="en-US" dirty="0"/>
              <a:t>Have m, m’, R, t</a:t>
            </a:r>
          </a:p>
          <a:p>
            <a:r>
              <a:rPr lang="en-US" dirty="0"/>
              <a:t>Compute reprojection error</a:t>
            </a:r>
          </a:p>
          <a:p>
            <a:pPr lvl="1"/>
            <a:r>
              <a:rPr lang="en-US" dirty="0"/>
              <a:t>sum:</a:t>
            </a:r>
          </a:p>
          <a:p>
            <a:pPr lvl="2"/>
            <a:r>
              <a:rPr lang="en-US" dirty="0"/>
              <a:t>residual between X projected into 1 and m</a:t>
            </a:r>
          </a:p>
          <a:p>
            <a:pPr lvl="2"/>
            <a:r>
              <a:rPr lang="en-US" dirty="0"/>
              <a:t>residual between X projected into 2 and m’</a:t>
            </a:r>
          </a:p>
          <a:p>
            <a:r>
              <a:rPr lang="en-US" dirty="0"/>
              <a:t>Choose X that minimizes</a:t>
            </a:r>
          </a:p>
          <a:p>
            <a:pPr lvl="2"/>
            <a:endParaRPr lang="en-US" dirty="0"/>
          </a:p>
          <a:p>
            <a:pPr lvl="1"/>
            <a:endParaRPr lang="en-US" dirty="0"/>
          </a:p>
        </p:txBody>
      </p:sp>
      <p:pic>
        <p:nvPicPr>
          <p:cNvPr id="4" name="Picture 3">
            <a:extLst>
              <a:ext uri="{FF2B5EF4-FFF2-40B4-BE49-F238E27FC236}">
                <a16:creationId xmlns:a16="http://schemas.microsoft.com/office/drawing/2014/main" id="{BFBD57F0-FB00-C8A3-9125-721CF860EAC4}"/>
              </a:ext>
            </a:extLst>
          </p:cNvPr>
          <p:cNvPicPr>
            <a:picLocks noChangeAspect="1"/>
          </p:cNvPicPr>
          <p:nvPr/>
        </p:nvPicPr>
        <p:blipFill>
          <a:blip r:embed="rId2"/>
          <a:stretch>
            <a:fillRect/>
          </a:stretch>
        </p:blipFill>
        <p:spPr>
          <a:xfrm>
            <a:off x="2457450" y="4276396"/>
            <a:ext cx="7277100" cy="2362200"/>
          </a:xfrm>
          <a:prstGeom prst="rect">
            <a:avLst/>
          </a:prstGeom>
        </p:spPr>
      </p:pic>
    </p:spTree>
    <p:extLst>
      <p:ext uri="{BB962C8B-B14F-4D97-AF65-F5344CB8AC3E}">
        <p14:creationId xmlns:p14="http://schemas.microsoft.com/office/powerpoint/2010/main" val="27660301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85CB4-0241-A07B-E674-A90BE7534E2C}"/>
              </a:ext>
            </a:extLst>
          </p:cNvPr>
          <p:cNvSpPr>
            <a:spLocks noGrp="1"/>
          </p:cNvSpPr>
          <p:nvPr>
            <p:ph type="title"/>
          </p:nvPr>
        </p:nvSpPr>
        <p:spPr/>
        <p:txBody>
          <a:bodyPr/>
          <a:lstStyle/>
          <a:p>
            <a:r>
              <a:rPr lang="en-US" dirty="0"/>
              <a:t>Variants</a:t>
            </a:r>
          </a:p>
        </p:txBody>
      </p:sp>
      <p:sp>
        <p:nvSpPr>
          <p:cNvPr id="3" name="Content Placeholder 2">
            <a:extLst>
              <a:ext uri="{FF2B5EF4-FFF2-40B4-BE49-F238E27FC236}">
                <a16:creationId xmlns:a16="http://schemas.microsoft.com/office/drawing/2014/main" id="{8EDB0F20-1EE6-0A73-B857-B20CDD288B52}"/>
              </a:ext>
            </a:extLst>
          </p:cNvPr>
          <p:cNvSpPr>
            <a:spLocks noGrp="1"/>
          </p:cNvSpPr>
          <p:nvPr>
            <p:ph idx="1"/>
          </p:nvPr>
        </p:nvSpPr>
        <p:spPr/>
        <p:txBody>
          <a:bodyPr>
            <a:normAutofit fontScale="85000" lnSpcReduction="20000"/>
          </a:bodyPr>
          <a:lstStyle/>
          <a:p>
            <a:r>
              <a:rPr lang="en-US" dirty="0"/>
              <a:t>More complex vehicle dynamics</a:t>
            </a:r>
          </a:p>
          <a:p>
            <a:endParaRPr lang="en-US" dirty="0"/>
          </a:p>
          <a:p>
            <a:r>
              <a:rPr lang="en-US" dirty="0"/>
              <a:t>Different measurement process</a:t>
            </a:r>
          </a:p>
          <a:p>
            <a:pPr lvl="1"/>
            <a:r>
              <a:rPr lang="en-US" dirty="0"/>
              <a:t>one camera</a:t>
            </a:r>
          </a:p>
          <a:p>
            <a:pPr lvl="1"/>
            <a:r>
              <a:rPr lang="en-US" dirty="0"/>
              <a:t>LIDAR</a:t>
            </a:r>
          </a:p>
          <a:p>
            <a:pPr lvl="1"/>
            <a:r>
              <a:rPr lang="en-US" dirty="0"/>
              <a:t>SONAR (v. hard)</a:t>
            </a:r>
          </a:p>
          <a:p>
            <a:pPr lvl="1"/>
            <a:r>
              <a:rPr lang="en-US" dirty="0"/>
              <a:t>photo-consistency constraints (direct methods)</a:t>
            </a:r>
          </a:p>
          <a:p>
            <a:endParaRPr lang="en-US" dirty="0"/>
          </a:p>
          <a:p>
            <a:r>
              <a:rPr lang="en-US" dirty="0"/>
              <a:t>Multiple processes at different timescales</a:t>
            </a:r>
          </a:p>
          <a:p>
            <a:pPr lvl="1"/>
            <a:r>
              <a:rPr lang="en-US" dirty="0"/>
              <a:t>fast: </a:t>
            </a:r>
          </a:p>
          <a:p>
            <a:pPr lvl="2"/>
            <a:r>
              <a:rPr lang="en-US" dirty="0"/>
              <a:t>estimate configuration, landmarks</a:t>
            </a:r>
          </a:p>
          <a:p>
            <a:pPr lvl="1"/>
            <a:r>
              <a:rPr lang="en-US" dirty="0"/>
              <a:t>slow:</a:t>
            </a:r>
          </a:p>
          <a:p>
            <a:pPr lvl="2"/>
            <a:r>
              <a:rPr lang="en-US" dirty="0"/>
              <a:t>refine estimates (something like bundle adjustment)</a:t>
            </a:r>
          </a:p>
          <a:p>
            <a:pPr lvl="2"/>
            <a:r>
              <a:rPr lang="en-US" dirty="0"/>
              <a:t>take more local image data into account</a:t>
            </a:r>
          </a:p>
        </p:txBody>
      </p:sp>
    </p:spTree>
    <p:extLst>
      <p:ext uri="{BB962C8B-B14F-4D97-AF65-F5344CB8AC3E}">
        <p14:creationId xmlns:p14="http://schemas.microsoft.com/office/powerpoint/2010/main" val="35914829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FC0B7-426A-0EEF-D40D-3ECF9E61AD81}"/>
              </a:ext>
            </a:extLst>
          </p:cNvPr>
          <p:cNvSpPr>
            <a:spLocks noGrp="1"/>
          </p:cNvSpPr>
          <p:nvPr>
            <p:ph type="title"/>
          </p:nvPr>
        </p:nvSpPr>
        <p:spPr/>
        <p:txBody>
          <a:bodyPr/>
          <a:lstStyle/>
          <a:p>
            <a:r>
              <a:rPr lang="en-US" dirty="0"/>
              <a:t>SFM is about scattered points</a:t>
            </a:r>
          </a:p>
        </p:txBody>
      </p:sp>
      <p:sp>
        <p:nvSpPr>
          <p:cNvPr id="3" name="Content Placeholder 2">
            <a:extLst>
              <a:ext uri="{FF2B5EF4-FFF2-40B4-BE49-F238E27FC236}">
                <a16:creationId xmlns:a16="http://schemas.microsoft.com/office/drawing/2014/main" id="{C1C4FB5A-3094-37AB-FC92-8612DD631E10}"/>
              </a:ext>
            </a:extLst>
          </p:cNvPr>
          <p:cNvSpPr>
            <a:spLocks noGrp="1"/>
          </p:cNvSpPr>
          <p:nvPr>
            <p:ph idx="1"/>
          </p:nvPr>
        </p:nvSpPr>
        <p:spPr/>
        <p:txBody>
          <a:bodyPr>
            <a:normAutofit fontScale="85000" lnSpcReduction="20000"/>
          </a:bodyPr>
          <a:lstStyle/>
          <a:p>
            <a:r>
              <a:rPr lang="en-US" dirty="0"/>
              <a:t>Reconstruct a denser representation</a:t>
            </a:r>
          </a:p>
          <a:p>
            <a:pPr lvl="1"/>
            <a:r>
              <a:rPr lang="en-US" dirty="0"/>
              <a:t>from many pix</a:t>
            </a:r>
          </a:p>
          <a:p>
            <a:pPr lvl="2"/>
            <a:r>
              <a:rPr lang="en-US" dirty="0"/>
              <a:t>(or other stuff)</a:t>
            </a:r>
          </a:p>
          <a:p>
            <a:r>
              <a:rPr lang="en-US" dirty="0"/>
              <a:t>Q:</a:t>
            </a:r>
          </a:p>
          <a:p>
            <a:pPr lvl="1"/>
            <a:r>
              <a:rPr lang="en-US" dirty="0"/>
              <a:t>in what form?</a:t>
            </a:r>
          </a:p>
          <a:p>
            <a:r>
              <a:rPr lang="en-US" dirty="0"/>
              <a:t>Here:</a:t>
            </a:r>
          </a:p>
          <a:p>
            <a:pPr lvl="1"/>
            <a:r>
              <a:rPr lang="en-US" dirty="0"/>
              <a:t>Multiple depth maps, Point clouds</a:t>
            </a:r>
          </a:p>
          <a:p>
            <a:r>
              <a:rPr lang="en-US" dirty="0"/>
              <a:t>Notes:</a:t>
            </a:r>
          </a:p>
          <a:p>
            <a:pPr lvl="1"/>
            <a:r>
              <a:rPr lang="en-US" dirty="0"/>
              <a:t>Voxel grids, Implicit functions, Density functions, Primitives</a:t>
            </a:r>
          </a:p>
          <a:p>
            <a:r>
              <a:rPr lang="en-US" dirty="0"/>
              <a:t>Others</a:t>
            </a:r>
          </a:p>
          <a:p>
            <a:pPr lvl="1"/>
            <a:r>
              <a:rPr lang="en-US" dirty="0"/>
              <a:t>CSG </a:t>
            </a:r>
            <a:r>
              <a:rPr lang="en-US" dirty="0" err="1"/>
              <a:t>rep’ns</a:t>
            </a:r>
            <a:endParaRPr lang="en-US" dirty="0"/>
          </a:p>
          <a:p>
            <a:pPr lvl="1"/>
            <a:r>
              <a:rPr lang="en-US" dirty="0"/>
              <a:t>NURBS</a:t>
            </a:r>
          </a:p>
          <a:p>
            <a:pPr lvl="1"/>
            <a:r>
              <a:rPr lang="en-US" dirty="0"/>
              <a:t>etc.</a:t>
            </a:r>
          </a:p>
          <a:p>
            <a:endParaRPr lang="en-US" dirty="0"/>
          </a:p>
          <a:p>
            <a:endParaRPr lang="en-US" dirty="0"/>
          </a:p>
        </p:txBody>
      </p:sp>
    </p:spTree>
    <p:extLst>
      <p:ext uri="{BB962C8B-B14F-4D97-AF65-F5344CB8AC3E}">
        <p14:creationId xmlns:p14="http://schemas.microsoft.com/office/powerpoint/2010/main" val="224438084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75ADA-1080-3027-8DBE-69909DAB730B}"/>
              </a:ext>
            </a:extLst>
          </p:cNvPr>
          <p:cNvSpPr>
            <a:spLocks noGrp="1"/>
          </p:cNvSpPr>
          <p:nvPr>
            <p:ph type="title"/>
          </p:nvPr>
        </p:nvSpPr>
        <p:spPr/>
        <p:txBody>
          <a:bodyPr/>
          <a:lstStyle/>
          <a:p>
            <a:r>
              <a:rPr lang="en-US" dirty="0"/>
              <a:t>Options</a:t>
            </a:r>
          </a:p>
        </p:txBody>
      </p:sp>
      <p:sp>
        <p:nvSpPr>
          <p:cNvPr id="3" name="Content Placeholder 2">
            <a:extLst>
              <a:ext uri="{FF2B5EF4-FFF2-40B4-BE49-F238E27FC236}">
                <a16:creationId xmlns:a16="http://schemas.microsoft.com/office/drawing/2014/main" id="{8D9CDDD7-6350-C08C-F1ED-9728401C4A74}"/>
              </a:ext>
            </a:extLst>
          </p:cNvPr>
          <p:cNvSpPr>
            <a:spLocks noGrp="1"/>
          </p:cNvSpPr>
          <p:nvPr>
            <p:ph idx="1"/>
          </p:nvPr>
        </p:nvSpPr>
        <p:spPr/>
        <p:txBody>
          <a:bodyPr>
            <a:normAutofit fontScale="92500" lnSpcReduction="10000"/>
          </a:bodyPr>
          <a:lstStyle/>
          <a:p>
            <a:r>
              <a:rPr lang="en-US" dirty="0"/>
              <a:t>Here:</a:t>
            </a:r>
          </a:p>
          <a:p>
            <a:pPr lvl="1"/>
            <a:r>
              <a:rPr lang="en-US" dirty="0"/>
              <a:t>Multiple depth maps</a:t>
            </a:r>
          </a:p>
          <a:p>
            <a:pPr lvl="1"/>
            <a:r>
              <a:rPr lang="en-US" dirty="0"/>
              <a:t>Point clouds</a:t>
            </a:r>
          </a:p>
          <a:p>
            <a:r>
              <a:rPr lang="en-US" dirty="0"/>
              <a:t>Notes:</a:t>
            </a:r>
          </a:p>
          <a:p>
            <a:pPr lvl="1"/>
            <a:r>
              <a:rPr lang="en-US" dirty="0"/>
              <a:t>Voxel grids </a:t>
            </a:r>
          </a:p>
          <a:p>
            <a:pPr lvl="1"/>
            <a:r>
              <a:rPr lang="en-US" dirty="0"/>
              <a:t>Implicit functions</a:t>
            </a:r>
          </a:p>
          <a:p>
            <a:pPr lvl="1"/>
            <a:r>
              <a:rPr lang="en-US" dirty="0"/>
              <a:t>Density functions</a:t>
            </a:r>
          </a:p>
          <a:p>
            <a:pPr lvl="1"/>
            <a:r>
              <a:rPr lang="en-US" dirty="0"/>
              <a:t>Primitives</a:t>
            </a:r>
          </a:p>
          <a:p>
            <a:r>
              <a:rPr lang="en-US" dirty="0"/>
              <a:t>Others</a:t>
            </a:r>
          </a:p>
          <a:p>
            <a:pPr lvl="1"/>
            <a:r>
              <a:rPr lang="en-US" dirty="0"/>
              <a:t>CSG </a:t>
            </a:r>
            <a:r>
              <a:rPr lang="en-US" dirty="0" err="1"/>
              <a:t>rep’ns</a:t>
            </a:r>
            <a:endParaRPr lang="en-US" dirty="0"/>
          </a:p>
          <a:p>
            <a:pPr lvl="1"/>
            <a:r>
              <a:rPr lang="en-US" dirty="0"/>
              <a:t>NURBS</a:t>
            </a:r>
          </a:p>
          <a:p>
            <a:pPr lvl="1"/>
            <a:r>
              <a:rPr lang="en-US" dirty="0"/>
              <a:t>etc.</a:t>
            </a:r>
          </a:p>
          <a:p>
            <a:pPr lvl="1"/>
            <a:endParaRPr lang="en-US" dirty="0"/>
          </a:p>
        </p:txBody>
      </p:sp>
    </p:spTree>
    <p:extLst>
      <p:ext uri="{BB962C8B-B14F-4D97-AF65-F5344CB8AC3E}">
        <p14:creationId xmlns:p14="http://schemas.microsoft.com/office/powerpoint/2010/main" val="37072749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2437A-EF85-8BF9-0586-55DC3B4E0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915C04-8FA3-8C3F-C0A3-65BDE872F346}"/>
              </a:ext>
            </a:extLst>
          </p:cNvPr>
          <p:cNvSpPr>
            <a:spLocks noGrp="1"/>
          </p:cNvSpPr>
          <p:nvPr>
            <p:ph type="title"/>
          </p:nvPr>
        </p:nvSpPr>
        <p:spPr/>
        <p:txBody>
          <a:bodyPr/>
          <a:lstStyle/>
          <a:p>
            <a:r>
              <a:rPr lang="en-US" dirty="0"/>
              <a:t>Multi-view stereo: Basic idea</a:t>
            </a:r>
          </a:p>
        </p:txBody>
      </p:sp>
      <p:pic>
        <p:nvPicPr>
          <p:cNvPr id="10242" name="Picture 2">
            <a:extLst>
              <a:ext uri="{FF2B5EF4-FFF2-40B4-BE49-F238E27FC236}">
                <a16:creationId xmlns:a16="http://schemas.microsoft.com/office/drawing/2014/main" id="{778F9C86-24B0-BF43-6AB5-3FDEAB5B3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3076" y="3124200"/>
            <a:ext cx="1857375" cy="2476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3" name="Picture 3">
            <a:extLst>
              <a:ext uri="{FF2B5EF4-FFF2-40B4-BE49-F238E27FC236}">
                <a16:creationId xmlns:a16="http://schemas.microsoft.com/office/drawing/2014/main" id="{5B6E4D5B-D070-7032-7182-AB6E060573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26" y="2400300"/>
            <a:ext cx="1857375" cy="2476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4" name="Picture 4">
            <a:extLst>
              <a:ext uri="{FF2B5EF4-FFF2-40B4-BE49-F238E27FC236}">
                <a16:creationId xmlns:a16="http://schemas.microsoft.com/office/drawing/2014/main" id="{BC1195C7-F7F8-30BB-B33D-BCD2519127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9026" y="1809750"/>
            <a:ext cx="1857375" cy="2476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45" name="Picture 5">
            <a:extLst>
              <a:ext uri="{FF2B5EF4-FFF2-40B4-BE49-F238E27FC236}">
                <a16:creationId xmlns:a16="http://schemas.microsoft.com/office/drawing/2014/main" id="{7F8D63CB-1F79-A6C9-8C42-670F0AB385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2751" y="3124200"/>
            <a:ext cx="1857375" cy="24765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cxnSp>
        <p:nvCxnSpPr>
          <p:cNvPr id="5" name="Straight Connector 4">
            <a:extLst>
              <a:ext uri="{FF2B5EF4-FFF2-40B4-BE49-F238E27FC236}">
                <a16:creationId xmlns:a16="http://schemas.microsoft.com/office/drawing/2014/main" id="{7C0D2808-1602-8560-07D8-9FEAB4FC6C9A}"/>
              </a:ext>
            </a:extLst>
          </p:cNvPr>
          <p:cNvCxnSpPr/>
          <p:nvPr/>
        </p:nvCxnSpPr>
        <p:spPr bwMode="auto">
          <a:xfrm flipH="1">
            <a:off x="2667000" y="3886200"/>
            <a:ext cx="1214438" cy="1543050"/>
          </a:xfrm>
          <a:prstGeom prst="line">
            <a:avLst/>
          </a:prstGeom>
          <a:solidFill>
            <a:schemeClr val="accent1"/>
          </a:solidFill>
          <a:ln w="38100" cap="flat" cmpd="sng" algn="ctr">
            <a:solidFill>
              <a:schemeClr val="accent6">
                <a:lumMod val="60000"/>
                <a:lumOff val="40000"/>
              </a:schemeClr>
            </a:solidFill>
            <a:prstDash val="solid"/>
            <a:round/>
            <a:headEnd type="none" w="med" len="med"/>
            <a:tailEnd type="none" w="med" len="med"/>
          </a:ln>
          <a:effectLst/>
        </p:spPr>
      </p:cxnSp>
      <p:cxnSp>
        <p:nvCxnSpPr>
          <p:cNvPr id="11" name="Straight Connector 10">
            <a:extLst>
              <a:ext uri="{FF2B5EF4-FFF2-40B4-BE49-F238E27FC236}">
                <a16:creationId xmlns:a16="http://schemas.microsoft.com/office/drawing/2014/main" id="{724A4AC9-78E2-FCFC-2EC3-1795E63639EF}"/>
              </a:ext>
            </a:extLst>
          </p:cNvPr>
          <p:cNvCxnSpPr/>
          <p:nvPr/>
        </p:nvCxnSpPr>
        <p:spPr bwMode="auto">
          <a:xfrm flipH="1">
            <a:off x="3881437" y="2343150"/>
            <a:ext cx="1214438" cy="1543050"/>
          </a:xfrm>
          <a:prstGeom prst="line">
            <a:avLst/>
          </a:prstGeom>
          <a:solidFill>
            <a:schemeClr val="accent1"/>
          </a:solidFill>
          <a:ln w="38100" cap="flat" cmpd="sng" algn="ctr">
            <a:solidFill>
              <a:schemeClr val="accent6">
                <a:lumMod val="60000"/>
                <a:lumOff val="40000"/>
              </a:schemeClr>
            </a:solidFill>
            <a:prstDash val="dash"/>
            <a:round/>
            <a:headEnd type="none" w="med" len="med"/>
            <a:tailEnd type="none" w="med" len="med"/>
          </a:ln>
          <a:effectLst/>
        </p:spPr>
      </p:cxnSp>
      <p:sp>
        <p:nvSpPr>
          <p:cNvPr id="7" name="Oval 6">
            <a:extLst>
              <a:ext uri="{FF2B5EF4-FFF2-40B4-BE49-F238E27FC236}">
                <a16:creationId xmlns:a16="http://schemas.microsoft.com/office/drawing/2014/main" id="{FAD75A05-45E5-72E5-02A3-248BF10518B6}"/>
              </a:ext>
            </a:extLst>
          </p:cNvPr>
          <p:cNvSpPr/>
          <p:nvPr/>
        </p:nvSpPr>
        <p:spPr bwMode="auto">
          <a:xfrm>
            <a:off x="3824288" y="3824081"/>
            <a:ext cx="114300" cy="1143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8" name="Rectangle 7">
            <a:extLst>
              <a:ext uri="{FF2B5EF4-FFF2-40B4-BE49-F238E27FC236}">
                <a16:creationId xmlns:a16="http://schemas.microsoft.com/office/drawing/2014/main" id="{05BA33B4-2A1A-AAF7-4F28-871A6460DAFB}"/>
              </a:ext>
            </a:extLst>
          </p:cNvPr>
          <p:cNvSpPr/>
          <p:nvPr/>
        </p:nvSpPr>
        <p:spPr bwMode="auto">
          <a:xfrm>
            <a:off x="3738563" y="3743325"/>
            <a:ext cx="285750" cy="285750"/>
          </a:xfrm>
          <a:prstGeom prst="rect">
            <a:avLst/>
          </a:prstGeom>
          <a:noFill/>
          <a:ln w="381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cxnSp>
        <p:nvCxnSpPr>
          <p:cNvPr id="24" name="Straight Connector 23">
            <a:extLst>
              <a:ext uri="{FF2B5EF4-FFF2-40B4-BE49-F238E27FC236}">
                <a16:creationId xmlns:a16="http://schemas.microsoft.com/office/drawing/2014/main" id="{047004BC-CDDD-5D2C-3F8E-374AE265E5C3}"/>
              </a:ext>
            </a:extLst>
          </p:cNvPr>
          <p:cNvCxnSpPr>
            <a:stCxn id="23" idx="1"/>
          </p:cNvCxnSpPr>
          <p:nvPr/>
        </p:nvCxnSpPr>
        <p:spPr bwMode="auto">
          <a:xfrm>
            <a:off x="4569688" y="2931389"/>
            <a:ext cx="1526312" cy="1097687"/>
          </a:xfrm>
          <a:prstGeom prst="line">
            <a:avLst/>
          </a:prstGeom>
          <a:solidFill>
            <a:schemeClr val="accent1"/>
          </a:solidFill>
          <a:ln w="38100" cap="flat" cmpd="sng" algn="ctr">
            <a:solidFill>
              <a:schemeClr val="accent6">
                <a:lumMod val="60000"/>
                <a:lumOff val="40000"/>
              </a:schemeClr>
            </a:solidFill>
            <a:prstDash val="dash"/>
            <a:round/>
            <a:headEnd type="none" w="med" len="med"/>
            <a:tailEnd type="none" w="med" len="med"/>
          </a:ln>
          <a:effectLst/>
        </p:spPr>
      </p:cxnSp>
      <p:cxnSp>
        <p:nvCxnSpPr>
          <p:cNvPr id="30" name="Straight Connector 29">
            <a:extLst>
              <a:ext uri="{FF2B5EF4-FFF2-40B4-BE49-F238E27FC236}">
                <a16:creationId xmlns:a16="http://schemas.microsoft.com/office/drawing/2014/main" id="{8EA6D869-0DF1-ABDD-47F5-8A93824F1313}"/>
              </a:ext>
            </a:extLst>
          </p:cNvPr>
          <p:cNvCxnSpPr>
            <a:stCxn id="23" idx="1"/>
          </p:cNvCxnSpPr>
          <p:nvPr/>
        </p:nvCxnSpPr>
        <p:spPr bwMode="auto">
          <a:xfrm>
            <a:off x="4569688" y="2931391"/>
            <a:ext cx="2612162" cy="548843"/>
          </a:xfrm>
          <a:prstGeom prst="line">
            <a:avLst/>
          </a:prstGeom>
          <a:solidFill>
            <a:schemeClr val="accent1"/>
          </a:solidFill>
          <a:ln w="38100" cap="flat" cmpd="sng" algn="ctr">
            <a:solidFill>
              <a:schemeClr val="accent6">
                <a:lumMod val="60000"/>
                <a:lumOff val="40000"/>
              </a:schemeClr>
            </a:solidFill>
            <a:prstDash val="dash"/>
            <a:round/>
            <a:headEnd type="none" w="med" len="med"/>
            <a:tailEnd type="none" w="med" len="med"/>
          </a:ln>
          <a:effectLst/>
        </p:spPr>
      </p:cxnSp>
      <p:cxnSp>
        <p:nvCxnSpPr>
          <p:cNvPr id="33" name="Straight Connector 32">
            <a:extLst>
              <a:ext uri="{FF2B5EF4-FFF2-40B4-BE49-F238E27FC236}">
                <a16:creationId xmlns:a16="http://schemas.microsoft.com/office/drawing/2014/main" id="{D5F717A2-517B-6379-FD46-B4FD50E2D90D}"/>
              </a:ext>
            </a:extLst>
          </p:cNvPr>
          <p:cNvCxnSpPr>
            <a:stCxn id="23" idx="1"/>
          </p:cNvCxnSpPr>
          <p:nvPr/>
        </p:nvCxnSpPr>
        <p:spPr bwMode="auto">
          <a:xfrm flipV="1">
            <a:off x="4569689" y="2743201"/>
            <a:ext cx="3798024" cy="188189"/>
          </a:xfrm>
          <a:prstGeom prst="line">
            <a:avLst/>
          </a:prstGeom>
          <a:solidFill>
            <a:schemeClr val="accent1"/>
          </a:solidFill>
          <a:ln w="38100" cap="flat" cmpd="sng" algn="ctr">
            <a:solidFill>
              <a:schemeClr val="accent6">
                <a:lumMod val="60000"/>
                <a:lumOff val="40000"/>
              </a:schemeClr>
            </a:solidFill>
            <a:prstDash val="dash"/>
            <a:round/>
            <a:headEnd type="none" w="med" len="med"/>
            <a:tailEnd type="none" w="med" len="med"/>
          </a:ln>
          <a:effectLst/>
        </p:spPr>
      </p:cxnSp>
      <p:sp>
        <p:nvSpPr>
          <p:cNvPr id="23" name="Oval 22">
            <a:extLst>
              <a:ext uri="{FF2B5EF4-FFF2-40B4-BE49-F238E27FC236}">
                <a16:creationId xmlns:a16="http://schemas.microsoft.com/office/drawing/2014/main" id="{5554FD5A-DEA7-9989-1AB8-EEA4447A3DD6}"/>
              </a:ext>
            </a:extLst>
          </p:cNvPr>
          <p:cNvSpPr/>
          <p:nvPr/>
        </p:nvSpPr>
        <p:spPr bwMode="auto">
          <a:xfrm>
            <a:off x="4552950" y="2914650"/>
            <a:ext cx="114300" cy="1143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36" name="Oval 35">
            <a:extLst>
              <a:ext uri="{FF2B5EF4-FFF2-40B4-BE49-F238E27FC236}">
                <a16:creationId xmlns:a16="http://schemas.microsoft.com/office/drawing/2014/main" id="{A681138A-291E-174B-16A8-B425BB50AFAB}"/>
              </a:ext>
            </a:extLst>
          </p:cNvPr>
          <p:cNvSpPr/>
          <p:nvPr/>
        </p:nvSpPr>
        <p:spPr bwMode="auto">
          <a:xfrm>
            <a:off x="5953125" y="3938381"/>
            <a:ext cx="114300" cy="1143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37" name="Rectangle 36">
            <a:extLst>
              <a:ext uri="{FF2B5EF4-FFF2-40B4-BE49-F238E27FC236}">
                <a16:creationId xmlns:a16="http://schemas.microsoft.com/office/drawing/2014/main" id="{057F8424-7243-BBFD-6DEE-B79E79C8577E}"/>
              </a:ext>
            </a:extLst>
          </p:cNvPr>
          <p:cNvSpPr/>
          <p:nvPr/>
        </p:nvSpPr>
        <p:spPr bwMode="auto">
          <a:xfrm>
            <a:off x="5867400" y="3857625"/>
            <a:ext cx="285750" cy="285750"/>
          </a:xfrm>
          <a:prstGeom prst="rect">
            <a:avLst/>
          </a:prstGeom>
          <a:noFill/>
          <a:ln w="381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38" name="Oval 37">
            <a:extLst>
              <a:ext uri="{FF2B5EF4-FFF2-40B4-BE49-F238E27FC236}">
                <a16:creationId xmlns:a16="http://schemas.microsoft.com/office/drawing/2014/main" id="{AC2E7D9B-3271-0676-49EE-BBFB2FB17C09}"/>
              </a:ext>
            </a:extLst>
          </p:cNvPr>
          <p:cNvSpPr/>
          <p:nvPr/>
        </p:nvSpPr>
        <p:spPr bwMode="auto">
          <a:xfrm>
            <a:off x="7096125" y="3452606"/>
            <a:ext cx="114300" cy="1143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39" name="Rectangle 38">
            <a:extLst>
              <a:ext uri="{FF2B5EF4-FFF2-40B4-BE49-F238E27FC236}">
                <a16:creationId xmlns:a16="http://schemas.microsoft.com/office/drawing/2014/main" id="{6B5C9758-B0F1-C8DB-D784-4622E132B7B6}"/>
              </a:ext>
            </a:extLst>
          </p:cNvPr>
          <p:cNvSpPr/>
          <p:nvPr/>
        </p:nvSpPr>
        <p:spPr bwMode="auto">
          <a:xfrm>
            <a:off x="7010400" y="3371850"/>
            <a:ext cx="285750" cy="285750"/>
          </a:xfrm>
          <a:prstGeom prst="rect">
            <a:avLst/>
          </a:prstGeom>
          <a:noFill/>
          <a:ln w="381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40" name="Oval 39">
            <a:extLst>
              <a:ext uri="{FF2B5EF4-FFF2-40B4-BE49-F238E27FC236}">
                <a16:creationId xmlns:a16="http://schemas.microsoft.com/office/drawing/2014/main" id="{0FF44AC8-7E44-BD0D-B65D-3514123B8EC9}"/>
              </a:ext>
            </a:extLst>
          </p:cNvPr>
          <p:cNvSpPr/>
          <p:nvPr/>
        </p:nvSpPr>
        <p:spPr bwMode="auto">
          <a:xfrm>
            <a:off x="8410575" y="2652506"/>
            <a:ext cx="114300" cy="1143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41" name="Rectangle 40">
            <a:extLst>
              <a:ext uri="{FF2B5EF4-FFF2-40B4-BE49-F238E27FC236}">
                <a16:creationId xmlns:a16="http://schemas.microsoft.com/office/drawing/2014/main" id="{974208F1-99D8-7E84-D808-A883825EEF53}"/>
              </a:ext>
            </a:extLst>
          </p:cNvPr>
          <p:cNvSpPr/>
          <p:nvPr/>
        </p:nvSpPr>
        <p:spPr bwMode="auto">
          <a:xfrm>
            <a:off x="8324850" y="2571750"/>
            <a:ext cx="285750" cy="285750"/>
          </a:xfrm>
          <a:prstGeom prst="rect">
            <a:avLst/>
          </a:prstGeom>
          <a:noFill/>
          <a:ln w="38100" cap="flat" cmpd="sng" algn="ctr">
            <a:solidFill>
              <a:srgbClr val="FF0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43" name="TextBox 42">
            <a:extLst>
              <a:ext uri="{FF2B5EF4-FFF2-40B4-BE49-F238E27FC236}">
                <a16:creationId xmlns:a16="http://schemas.microsoft.com/office/drawing/2014/main" id="{E1DABBDD-A1E0-02C9-F14A-84E5706539FD}"/>
              </a:ext>
            </a:extLst>
          </p:cNvPr>
          <p:cNvSpPr txBox="1"/>
          <p:nvPr/>
        </p:nvSpPr>
        <p:spPr>
          <a:xfrm>
            <a:off x="8152365" y="5769918"/>
            <a:ext cx="1374094" cy="253916"/>
          </a:xfrm>
          <a:prstGeom prst="rect">
            <a:avLst/>
          </a:prstGeom>
          <a:noFill/>
        </p:spPr>
        <p:txBody>
          <a:bodyPr wrap="none" rtlCol="0">
            <a:spAutoFit/>
          </a:bodyPr>
          <a:lstStyle/>
          <a:p>
            <a:r>
              <a:rPr lang="en-US" sz="1050" dirty="0"/>
              <a:t>Source: Y. Furukawa</a:t>
            </a:r>
          </a:p>
        </p:txBody>
      </p:sp>
    </p:spTree>
    <p:extLst>
      <p:ext uri="{BB962C8B-B14F-4D97-AF65-F5344CB8AC3E}">
        <p14:creationId xmlns:p14="http://schemas.microsoft.com/office/powerpoint/2010/main" val="17480130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D78F4-D6EE-33A5-2B70-98C32D2A25D4}"/>
              </a:ext>
            </a:extLst>
          </p:cNvPr>
          <p:cNvSpPr>
            <a:spLocks noGrp="1"/>
          </p:cNvSpPr>
          <p:nvPr>
            <p:ph type="title"/>
          </p:nvPr>
        </p:nvSpPr>
        <p:spPr/>
        <p:txBody>
          <a:bodyPr/>
          <a:lstStyle/>
          <a:p>
            <a:r>
              <a:rPr lang="en-US" dirty="0"/>
              <a:t>Improved error estimates</a:t>
            </a:r>
          </a:p>
        </p:txBody>
      </p:sp>
      <p:sp>
        <p:nvSpPr>
          <p:cNvPr id="3" name="Content Placeholder 2">
            <a:extLst>
              <a:ext uri="{FF2B5EF4-FFF2-40B4-BE49-F238E27FC236}">
                <a16:creationId xmlns:a16="http://schemas.microsoft.com/office/drawing/2014/main" id="{C958605F-6F5C-9CD4-30BE-B051D475A61C}"/>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5F1FEDD-E9EC-FA2E-4E5B-8EB0CC2A8602}"/>
              </a:ext>
            </a:extLst>
          </p:cNvPr>
          <p:cNvPicPr>
            <a:picLocks noChangeAspect="1"/>
          </p:cNvPicPr>
          <p:nvPr/>
        </p:nvPicPr>
        <p:blipFill>
          <a:blip r:embed="rId2"/>
          <a:stretch>
            <a:fillRect/>
          </a:stretch>
        </p:blipFill>
        <p:spPr>
          <a:xfrm>
            <a:off x="2152650" y="2288216"/>
            <a:ext cx="7772400" cy="3615069"/>
          </a:xfrm>
          <a:prstGeom prst="rect">
            <a:avLst/>
          </a:prstGeom>
        </p:spPr>
      </p:pic>
    </p:spTree>
    <p:extLst>
      <p:ext uri="{BB962C8B-B14F-4D97-AF65-F5344CB8AC3E}">
        <p14:creationId xmlns:p14="http://schemas.microsoft.com/office/powerpoint/2010/main" val="311111349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5CDF4-A489-DC6E-EC4A-5F717286543A}"/>
              </a:ext>
            </a:extLst>
          </p:cNvPr>
          <p:cNvSpPr>
            <a:spLocks noGrp="1"/>
          </p:cNvSpPr>
          <p:nvPr>
            <p:ph type="title"/>
          </p:nvPr>
        </p:nvSpPr>
        <p:spPr/>
        <p:txBody>
          <a:bodyPr/>
          <a:lstStyle/>
          <a:p>
            <a:r>
              <a:rPr lang="en-US" dirty="0" err="1"/>
              <a:t>Rep’n</a:t>
            </a:r>
            <a:r>
              <a:rPr lang="en-US" dirty="0"/>
              <a:t>:  Multiple depth maps</a:t>
            </a:r>
          </a:p>
        </p:txBody>
      </p:sp>
      <p:sp>
        <p:nvSpPr>
          <p:cNvPr id="3" name="Content Placeholder 2">
            <a:extLst>
              <a:ext uri="{FF2B5EF4-FFF2-40B4-BE49-F238E27FC236}">
                <a16:creationId xmlns:a16="http://schemas.microsoft.com/office/drawing/2014/main" id="{EFE2F87F-2853-5AAF-7265-D5D0254A26DD}"/>
              </a:ext>
            </a:extLst>
          </p:cNvPr>
          <p:cNvSpPr>
            <a:spLocks noGrp="1"/>
          </p:cNvSpPr>
          <p:nvPr>
            <p:ph idx="1"/>
          </p:nvPr>
        </p:nvSpPr>
        <p:spPr/>
        <p:txBody>
          <a:bodyPr>
            <a:normAutofit fontScale="92500" lnSpcReduction="10000"/>
          </a:bodyPr>
          <a:lstStyle/>
          <a:p>
            <a:r>
              <a:rPr lang="en-US" dirty="0"/>
              <a:t>One per image</a:t>
            </a:r>
          </a:p>
          <a:p>
            <a:pPr lvl="1"/>
            <a:r>
              <a:rPr lang="en-US" dirty="0"/>
              <a:t>or per cluster of images</a:t>
            </a:r>
          </a:p>
          <a:p>
            <a:pPr lvl="1"/>
            <a:r>
              <a:rPr lang="en-US" dirty="0"/>
              <a:t>consistent</a:t>
            </a:r>
          </a:p>
          <a:p>
            <a:pPr lvl="1"/>
            <a:endParaRPr lang="en-US" dirty="0"/>
          </a:p>
          <a:p>
            <a:r>
              <a:rPr lang="en-US" dirty="0"/>
              <a:t>Advantages</a:t>
            </a:r>
          </a:p>
          <a:p>
            <a:pPr lvl="1"/>
            <a:r>
              <a:rPr lang="en-US" dirty="0"/>
              <a:t>straightforward to get</a:t>
            </a:r>
          </a:p>
          <a:p>
            <a:pPr lvl="1"/>
            <a:r>
              <a:rPr lang="en-US" dirty="0"/>
              <a:t>known how to pass to a triangle mesh (if dense enough)</a:t>
            </a:r>
          </a:p>
          <a:p>
            <a:r>
              <a:rPr lang="en-US" dirty="0"/>
              <a:t>Disadvantages</a:t>
            </a:r>
          </a:p>
          <a:p>
            <a:pPr lvl="1"/>
            <a:r>
              <a:rPr lang="en-US" dirty="0"/>
              <a:t>resolution issues (</a:t>
            </a:r>
            <a:r>
              <a:rPr lang="en-US" dirty="0" err="1"/>
              <a:t>eg</a:t>
            </a:r>
            <a:r>
              <a:rPr lang="en-US" dirty="0"/>
              <a:t> zooming camera)</a:t>
            </a:r>
          </a:p>
          <a:p>
            <a:pPr lvl="1"/>
            <a:r>
              <a:rPr lang="en-US" dirty="0"/>
              <a:t>can be tricky to render cleanly</a:t>
            </a:r>
          </a:p>
          <a:p>
            <a:pPr lvl="1"/>
            <a:r>
              <a:rPr lang="en-US" dirty="0"/>
              <a:t>some geometric calculations are hard</a:t>
            </a:r>
          </a:p>
          <a:p>
            <a:pPr lvl="2"/>
            <a:r>
              <a:rPr lang="en-US" dirty="0"/>
              <a:t>volume</a:t>
            </a:r>
          </a:p>
        </p:txBody>
      </p:sp>
    </p:spTree>
    <p:extLst>
      <p:ext uri="{BB962C8B-B14F-4D97-AF65-F5344CB8AC3E}">
        <p14:creationId xmlns:p14="http://schemas.microsoft.com/office/powerpoint/2010/main" val="12771474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8960E-CBC3-B35B-7F91-2E97235B2F54}"/>
            </a:ext>
          </a:extLst>
        </p:cNvPr>
        <p:cNvGrpSpPr/>
        <p:nvPr/>
      </p:nvGrpSpPr>
      <p:grpSpPr>
        <a:xfrm>
          <a:off x="0" y="0"/>
          <a:ext cx="0" cy="0"/>
          <a:chOff x="0" y="0"/>
          <a:chExt cx="0" cy="0"/>
        </a:xfrm>
      </p:grpSpPr>
      <p:sp>
        <p:nvSpPr>
          <p:cNvPr id="45" name="Oval 44">
            <a:extLst>
              <a:ext uri="{FF2B5EF4-FFF2-40B4-BE49-F238E27FC236}">
                <a16:creationId xmlns:a16="http://schemas.microsoft.com/office/drawing/2014/main" id="{46B53DE8-0E4A-E7D1-66DF-6EBCE013E0E9}"/>
              </a:ext>
            </a:extLst>
          </p:cNvPr>
          <p:cNvSpPr/>
          <p:nvPr/>
        </p:nvSpPr>
        <p:spPr bwMode="auto">
          <a:xfrm>
            <a:off x="4895850" y="1616308"/>
            <a:ext cx="2400300" cy="1816817"/>
          </a:xfrm>
          <a:prstGeom prst="ellipse">
            <a:avLst/>
          </a:prstGeom>
          <a:gradFill>
            <a:gsLst>
              <a:gs pos="0">
                <a:srgbClr val="FF0000"/>
              </a:gs>
              <a:gs pos="17000">
                <a:srgbClr val="FF9900"/>
              </a:gs>
              <a:gs pos="34000">
                <a:srgbClr val="FFFF00"/>
              </a:gs>
              <a:gs pos="49000">
                <a:srgbClr val="009900"/>
              </a:gs>
              <a:gs pos="83000">
                <a:schemeClr val="accent2"/>
              </a:gs>
              <a:gs pos="68000">
                <a:srgbClr val="0070C0"/>
              </a:gs>
              <a:gs pos="100000">
                <a:srgbClr val="FF40FF"/>
              </a:gs>
            </a:gsLst>
            <a:lin ang="0" scaled="0"/>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a:latin typeface="Arial" charset="0"/>
            </a:endParaRPr>
          </a:p>
        </p:txBody>
      </p:sp>
      <p:sp>
        <p:nvSpPr>
          <p:cNvPr id="2" name="Title 1">
            <a:extLst>
              <a:ext uri="{FF2B5EF4-FFF2-40B4-BE49-F238E27FC236}">
                <a16:creationId xmlns:a16="http://schemas.microsoft.com/office/drawing/2014/main" id="{ECDD0B05-08A2-7F4B-C113-BE63A2426722}"/>
              </a:ext>
            </a:extLst>
          </p:cNvPr>
          <p:cNvSpPr>
            <a:spLocks noGrp="1"/>
          </p:cNvSpPr>
          <p:nvPr>
            <p:ph type="title"/>
          </p:nvPr>
        </p:nvSpPr>
        <p:spPr/>
        <p:txBody>
          <a:bodyPr/>
          <a:lstStyle/>
          <a:p>
            <a:r>
              <a:rPr lang="en-US" dirty="0"/>
              <a:t>Plane </a:t>
            </a:r>
            <a:r>
              <a:rPr lang="en-US"/>
              <a:t>sweep stereo: Key idea</a:t>
            </a:r>
            <a:endParaRPr lang="en-US" dirty="0"/>
          </a:p>
        </p:txBody>
      </p:sp>
      <p:cxnSp>
        <p:nvCxnSpPr>
          <p:cNvPr id="5" name="Straight Connector 4">
            <a:extLst>
              <a:ext uri="{FF2B5EF4-FFF2-40B4-BE49-F238E27FC236}">
                <a16:creationId xmlns:a16="http://schemas.microsoft.com/office/drawing/2014/main" id="{105666AB-2FA0-C4C1-E660-6806F51B294B}"/>
              </a:ext>
            </a:extLst>
          </p:cNvPr>
          <p:cNvCxnSpPr>
            <a:cxnSpLocks/>
          </p:cNvCxnSpPr>
          <p:nvPr/>
        </p:nvCxnSpPr>
        <p:spPr bwMode="auto">
          <a:xfrm>
            <a:off x="3549677" y="4514852"/>
            <a:ext cx="906588" cy="820103"/>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73608BED-72BD-739C-5C77-9B9DA15F750D}"/>
              </a:ext>
            </a:extLst>
          </p:cNvPr>
          <p:cNvCxnSpPr>
            <a:cxnSpLocks/>
          </p:cNvCxnSpPr>
          <p:nvPr/>
        </p:nvCxnSpPr>
        <p:spPr bwMode="auto">
          <a:xfrm flipV="1">
            <a:off x="7341125" y="4392978"/>
            <a:ext cx="812276" cy="863149"/>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3218E761-6795-9A47-7FE0-031658D4BC1B}"/>
              </a:ext>
            </a:extLst>
          </p:cNvPr>
          <p:cNvCxnSpPr>
            <a:cxnSpLocks/>
          </p:cNvCxnSpPr>
          <p:nvPr/>
        </p:nvCxnSpPr>
        <p:spPr bwMode="auto">
          <a:xfrm flipV="1">
            <a:off x="4238626" y="3657601"/>
            <a:ext cx="3143251" cy="1"/>
          </a:xfrm>
          <a:prstGeom prst="straightConnector1">
            <a:avLst/>
          </a:prstGeom>
          <a:solidFill>
            <a:schemeClr val="accent1"/>
          </a:solidFill>
          <a:ln w="25400" cap="flat" cmpd="sng" algn="ctr">
            <a:solidFill>
              <a:schemeClr val="tx1"/>
            </a:solidFill>
            <a:prstDash val="solid"/>
            <a:round/>
            <a:headEnd type="none" w="med" len="med"/>
            <a:tailEnd type="none" w="med" len="med"/>
          </a:ln>
          <a:effectLst/>
        </p:spPr>
      </p:cxnSp>
      <p:sp>
        <p:nvSpPr>
          <p:cNvPr id="50" name="TextBox 49">
            <a:extLst>
              <a:ext uri="{FF2B5EF4-FFF2-40B4-BE49-F238E27FC236}">
                <a16:creationId xmlns:a16="http://schemas.microsoft.com/office/drawing/2014/main" id="{1672A943-0FCC-CBF5-7E54-71C2362AF257}"/>
              </a:ext>
            </a:extLst>
          </p:cNvPr>
          <p:cNvSpPr txBox="1"/>
          <p:nvPr/>
        </p:nvSpPr>
        <p:spPr>
          <a:xfrm>
            <a:off x="2422059" y="5370901"/>
            <a:ext cx="770083" cy="300082"/>
          </a:xfrm>
          <a:prstGeom prst="rect">
            <a:avLst/>
          </a:prstGeom>
          <a:noFill/>
        </p:spPr>
        <p:txBody>
          <a:bodyPr wrap="none" rtlCol="0">
            <a:spAutoFit/>
          </a:bodyPr>
          <a:lstStyle/>
          <a:p>
            <a:r>
              <a:rPr lang="en-US" sz="1350" dirty="0"/>
              <a:t>Image 1</a:t>
            </a:r>
          </a:p>
        </p:txBody>
      </p:sp>
      <p:sp>
        <p:nvSpPr>
          <p:cNvPr id="51" name="TextBox 50">
            <a:extLst>
              <a:ext uri="{FF2B5EF4-FFF2-40B4-BE49-F238E27FC236}">
                <a16:creationId xmlns:a16="http://schemas.microsoft.com/office/drawing/2014/main" id="{86833947-BA11-300E-58ED-DB4591E132D6}"/>
              </a:ext>
            </a:extLst>
          </p:cNvPr>
          <p:cNvSpPr txBox="1"/>
          <p:nvPr/>
        </p:nvSpPr>
        <p:spPr>
          <a:xfrm>
            <a:off x="8570504" y="5366543"/>
            <a:ext cx="770083" cy="300082"/>
          </a:xfrm>
          <a:prstGeom prst="rect">
            <a:avLst/>
          </a:prstGeom>
          <a:noFill/>
        </p:spPr>
        <p:txBody>
          <a:bodyPr wrap="none" rtlCol="0">
            <a:spAutoFit/>
          </a:bodyPr>
          <a:lstStyle/>
          <a:p>
            <a:r>
              <a:rPr lang="en-US" sz="1350" dirty="0"/>
              <a:t>Image 2</a:t>
            </a:r>
          </a:p>
        </p:txBody>
      </p:sp>
      <p:sp>
        <p:nvSpPr>
          <p:cNvPr id="54" name="Oval 53">
            <a:extLst>
              <a:ext uri="{FF2B5EF4-FFF2-40B4-BE49-F238E27FC236}">
                <a16:creationId xmlns:a16="http://schemas.microsoft.com/office/drawing/2014/main" id="{2821FA66-BD07-3C9E-7CDE-B9771EFB56BB}"/>
              </a:ext>
            </a:extLst>
          </p:cNvPr>
          <p:cNvSpPr/>
          <p:nvPr/>
        </p:nvSpPr>
        <p:spPr bwMode="auto">
          <a:xfrm>
            <a:off x="3381375" y="5389314"/>
            <a:ext cx="114300" cy="11430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55" name="Oval 54">
            <a:extLst>
              <a:ext uri="{FF2B5EF4-FFF2-40B4-BE49-F238E27FC236}">
                <a16:creationId xmlns:a16="http://schemas.microsoft.com/office/drawing/2014/main" id="{4825916F-93A2-F36C-AA15-4CA5EBC429B3}"/>
              </a:ext>
            </a:extLst>
          </p:cNvPr>
          <p:cNvSpPr/>
          <p:nvPr/>
        </p:nvSpPr>
        <p:spPr bwMode="auto">
          <a:xfrm>
            <a:off x="8390354" y="5441645"/>
            <a:ext cx="114300" cy="11430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cxnSp>
        <p:nvCxnSpPr>
          <p:cNvPr id="42" name="Straight Connector 9">
            <a:extLst>
              <a:ext uri="{FF2B5EF4-FFF2-40B4-BE49-F238E27FC236}">
                <a16:creationId xmlns:a16="http://schemas.microsoft.com/office/drawing/2014/main" id="{86025009-3172-4E28-ED76-31273A4BE3B9}"/>
              </a:ext>
            </a:extLst>
          </p:cNvPr>
          <p:cNvCxnSpPr>
            <a:cxnSpLocks/>
          </p:cNvCxnSpPr>
          <p:nvPr/>
        </p:nvCxnSpPr>
        <p:spPr bwMode="auto">
          <a:xfrm>
            <a:off x="5035245" y="5350826"/>
            <a:ext cx="1485894" cy="1"/>
          </a:xfrm>
          <a:prstGeom prst="straightConnector1">
            <a:avLst/>
          </a:prstGeom>
          <a:solidFill>
            <a:schemeClr val="accent1"/>
          </a:solidFill>
          <a:ln w="25400" cap="flat" cmpd="sng" algn="ctr">
            <a:solidFill>
              <a:schemeClr val="tx1"/>
            </a:solidFill>
            <a:prstDash val="solid"/>
            <a:round/>
            <a:headEnd type="none" w="med" len="med"/>
            <a:tailEnd type="none" w="med" len="med"/>
          </a:ln>
          <a:effectLst/>
        </p:spPr>
      </p:cxnSp>
      <p:sp>
        <p:nvSpPr>
          <p:cNvPr id="43" name="Oval 42">
            <a:extLst>
              <a:ext uri="{FF2B5EF4-FFF2-40B4-BE49-F238E27FC236}">
                <a16:creationId xmlns:a16="http://schemas.microsoft.com/office/drawing/2014/main" id="{4A4D8275-C7BF-692B-B441-14033AE07C15}"/>
              </a:ext>
            </a:extLst>
          </p:cNvPr>
          <p:cNvSpPr/>
          <p:nvPr/>
        </p:nvSpPr>
        <p:spPr bwMode="auto">
          <a:xfrm>
            <a:off x="5753100" y="5829300"/>
            <a:ext cx="114300" cy="114300"/>
          </a:xfrm>
          <a:prstGeom prst="ellipse">
            <a:avLst/>
          </a:prstGeom>
          <a:solidFill>
            <a:schemeClr val="tx1"/>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cxnSp>
        <p:nvCxnSpPr>
          <p:cNvPr id="48" name="Straight Connector 47">
            <a:extLst>
              <a:ext uri="{FF2B5EF4-FFF2-40B4-BE49-F238E27FC236}">
                <a16:creationId xmlns:a16="http://schemas.microsoft.com/office/drawing/2014/main" id="{F1119317-ADDE-B3A2-42B7-4785D7795748}"/>
              </a:ext>
            </a:extLst>
          </p:cNvPr>
          <p:cNvCxnSpPr>
            <a:cxnSpLocks/>
          </p:cNvCxnSpPr>
          <p:nvPr/>
        </p:nvCxnSpPr>
        <p:spPr bwMode="auto">
          <a:xfrm flipH="1" flipV="1">
            <a:off x="5353050" y="1543050"/>
            <a:ext cx="457200" cy="4346846"/>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57" name="Straight Connector 9">
            <a:extLst>
              <a:ext uri="{FF2B5EF4-FFF2-40B4-BE49-F238E27FC236}">
                <a16:creationId xmlns:a16="http://schemas.microsoft.com/office/drawing/2014/main" id="{6E81CF9A-6419-527D-31F3-5BD723B13723}"/>
              </a:ext>
            </a:extLst>
          </p:cNvPr>
          <p:cNvCxnSpPr>
            <a:cxnSpLocks/>
          </p:cNvCxnSpPr>
          <p:nvPr/>
        </p:nvCxnSpPr>
        <p:spPr bwMode="auto">
          <a:xfrm flipV="1">
            <a:off x="4238625" y="3318420"/>
            <a:ext cx="3143251" cy="1"/>
          </a:xfrm>
          <a:prstGeom prst="straightConnector1">
            <a:avLst/>
          </a:prstGeom>
          <a:solidFill>
            <a:schemeClr val="accent1"/>
          </a:solidFill>
          <a:ln w="63500" cap="flat" cmpd="sng" algn="ctr">
            <a:solidFill>
              <a:schemeClr val="tx1"/>
            </a:solidFill>
            <a:prstDash val="solid"/>
            <a:round/>
            <a:headEnd type="none" w="med" len="med"/>
            <a:tailEnd type="none" w="med" len="med"/>
          </a:ln>
          <a:effectLst/>
        </p:spPr>
      </p:cxnSp>
      <p:cxnSp>
        <p:nvCxnSpPr>
          <p:cNvPr id="58" name="Straight Connector 9">
            <a:extLst>
              <a:ext uri="{FF2B5EF4-FFF2-40B4-BE49-F238E27FC236}">
                <a16:creationId xmlns:a16="http://schemas.microsoft.com/office/drawing/2014/main" id="{0C2ACF54-A2C5-D087-BE3B-2501A3CA05C1}"/>
              </a:ext>
            </a:extLst>
          </p:cNvPr>
          <p:cNvCxnSpPr>
            <a:cxnSpLocks/>
          </p:cNvCxnSpPr>
          <p:nvPr/>
        </p:nvCxnSpPr>
        <p:spPr bwMode="auto">
          <a:xfrm flipV="1">
            <a:off x="4238623" y="2966908"/>
            <a:ext cx="3143251" cy="1"/>
          </a:xfrm>
          <a:prstGeom prst="straightConnector1">
            <a:avLst/>
          </a:prstGeom>
          <a:solidFill>
            <a:schemeClr val="accent1"/>
          </a:solidFill>
          <a:ln w="25400" cap="flat" cmpd="sng" algn="ctr">
            <a:solidFill>
              <a:schemeClr val="tx1"/>
            </a:solidFill>
            <a:prstDash val="solid"/>
            <a:round/>
            <a:headEnd type="none" w="med" len="med"/>
            <a:tailEnd type="none" w="med" len="med"/>
          </a:ln>
          <a:effectLst/>
        </p:spPr>
      </p:cxnSp>
      <p:cxnSp>
        <p:nvCxnSpPr>
          <p:cNvPr id="59" name="Straight Connector 9">
            <a:extLst>
              <a:ext uri="{FF2B5EF4-FFF2-40B4-BE49-F238E27FC236}">
                <a16:creationId xmlns:a16="http://schemas.microsoft.com/office/drawing/2014/main" id="{0468CEEA-1095-2F6B-E7BF-58CA84497D27}"/>
              </a:ext>
            </a:extLst>
          </p:cNvPr>
          <p:cNvCxnSpPr>
            <a:cxnSpLocks/>
          </p:cNvCxnSpPr>
          <p:nvPr/>
        </p:nvCxnSpPr>
        <p:spPr bwMode="auto">
          <a:xfrm flipV="1">
            <a:off x="4238623" y="2615396"/>
            <a:ext cx="3143251" cy="1"/>
          </a:xfrm>
          <a:prstGeom prst="straightConnector1">
            <a:avLst/>
          </a:prstGeom>
          <a:solidFill>
            <a:schemeClr val="accent1"/>
          </a:solidFill>
          <a:ln w="25400" cap="flat" cmpd="sng" algn="ctr">
            <a:solidFill>
              <a:schemeClr val="tx1"/>
            </a:solidFill>
            <a:prstDash val="solid"/>
            <a:round/>
            <a:headEnd type="none" w="med" len="med"/>
            <a:tailEnd type="none" w="med" len="med"/>
          </a:ln>
          <a:effectLst/>
        </p:spPr>
      </p:cxnSp>
      <p:cxnSp>
        <p:nvCxnSpPr>
          <p:cNvPr id="60" name="Straight Connector 9">
            <a:extLst>
              <a:ext uri="{FF2B5EF4-FFF2-40B4-BE49-F238E27FC236}">
                <a16:creationId xmlns:a16="http://schemas.microsoft.com/office/drawing/2014/main" id="{FA4882B4-F9AC-ABA0-27B1-D39DA8FEB2B0}"/>
              </a:ext>
            </a:extLst>
          </p:cNvPr>
          <p:cNvCxnSpPr>
            <a:cxnSpLocks/>
          </p:cNvCxnSpPr>
          <p:nvPr/>
        </p:nvCxnSpPr>
        <p:spPr bwMode="auto">
          <a:xfrm flipV="1">
            <a:off x="4237811" y="2268183"/>
            <a:ext cx="3143251" cy="1"/>
          </a:xfrm>
          <a:prstGeom prst="straightConnector1">
            <a:avLst/>
          </a:prstGeom>
          <a:solidFill>
            <a:schemeClr val="accent1"/>
          </a:solidFill>
          <a:ln w="25400" cap="flat" cmpd="sng" algn="ctr">
            <a:solidFill>
              <a:schemeClr val="tx1"/>
            </a:solidFill>
            <a:prstDash val="solid"/>
            <a:round/>
            <a:headEnd type="none" w="med" len="med"/>
            <a:tailEnd type="none" w="med" len="med"/>
          </a:ln>
          <a:effectLst/>
        </p:spPr>
      </p:cxnSp>
      <p:sp>
        <p:nvSpPr>
          <p:cNvPr id="33" name="Oval 32">
            <a:extLst>
              <a:ext uri="{FF2B5EF4-FFF2-40B4-BE49-F238E27FC236}">
                <a16:creationId xmlns:a16="http://schemas.microsoft.com/office/drawing/2014/main" id="{1E9240D6-B600-F87B-EFB4-7AAE975BF4D9}"/>
              </a:ext>
            </a:extLst>
          </p:cNvPr>
          <p:cNvSpPr/>
          <p:nvPr/>
        </p:nvSpPr>
        <p:spPr bwMode="auto">
          <a:xfrm>
            <a:off x="5695950" y="5277803"/>
            <a:ext cx="114300" cy="114300"/>
          </a:xfrm>
          <a:prstGeom prst="ellipse">
            <a:avLst/>
          </a:prstGeom>
          <a:solidFill>
            <a:srgbClr val="FFC000"/>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40" name="Oval 39">
            <a:extLst>
              <a:ext uri="{FF2B5EF4-FFF2-40B4-BE49-F238E27FC236}">
                <a16:creationId xmlns:a16="http://schemas.microsoft.com/office/drawing/2014/main" id="{C5094C85-91E0-0B0C-2935-46C4DA169830}"/>
              </a:ext>
            </a:extLst>
          </p:cNvPr>
          <p:cNvSpPr/>
          <p:nvPr/>
        </p:nvSpPr>
        <p:spPr bwMode="auto">
          <a:xfrm>
            <a:off x="5524500" y="3600449"/>
            <a:ext cx="114300" cy="1143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83" name="Oval 82">
            <a:extLst>
              <a:ext uri="{FF2B5EF4-FFF2-40B4-BE49-F238E27FC236}">
                <a16:creationId xmlns:a16="http://schemas.microsoft.com/office/drawing/2014/main" id="{D14C2C5A-E68B-27E6-B8E4-6C795D4A3F65}"/>
              </a:ext>
            </a:extLst>
          </p:cNvPr>
          <p:cNvSpPr/>
          <p:nvPr/>
        </p:nvSpPr>
        <p:spPr bwMode="auto">
          <a:xfrm>
            <a:off x="5496332" y="3271055"/>
            <a:ext cx="114300" cy="1143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84" name="Oval 83">
            <a:extLst>
              <a:ext uri="{FF2B5EF4-FFF2-40B4-BE49-F238E27FC236}">
                <a16:creationId xmlns:a16="http://schemas.microsoft.com/office/drawing/2014/main" id="{617068EC-88BA-0D84-9EC8-2914AE101F2D}"/>
              </a:ext>
            </a:extLst>
          </p:cNvPr>
          <p:cNvSpPr/>
          <p:nvPr/>
        </p:nvSpPr>
        <p:spPr bwMode="auto">
          <a:xfrm>
            <a:off x="5450612" y="2914650"/>
            <a:ext cx="114300" cy="1143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85" name="Oval 84">
            <a:extLst>
              <a:ext uri="{FF2B5EF4-FFF2-40B4-BE49-F238E27FC236}">
                <a16:creationId xmlns:a16="http://schemas.microsoft.com/office/drawing/2014/main" id="{791C2472-5B5A-E0CC-5CEE-6AE3B97EA3A9}"/>
              </a:ext>
            </a:extLst>
          </p:cNvPr>
          <p:cNvSpPr/>
          <p:nvPr/>
        </p:nvSpPr>
        <p:spPr bwMode="auto">
          <a:xfrm>
            <a:off x="5410200" y="2552924"/>
            <a:ext cx="114300" cy="1143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sp>
        <p:nvSpPr>
          <p:cNvPr id="87" name="TextBox 86">
            <a:extLst>
              <a:ext uri="{FF2B5EF4-FFF2-40B4-BE49-F238E27FC236}">
                <a16:creationId xmlns:a16="http://schemas.microsoft.com/office/drawing/2014/main" id="{19A9AC7E-8D5C-4EFA-CAFC-0D64BB48D61F}"/>
              </a:ext>
            </a:extLst>
          </p:cNvPr>
          <p:cNvSpPr txBox="1"/>
          <p:nvPr/>
        </p:nvSpPr>
        <p:spPr>
          <a:xfrm>
            <a:off x="5952114" y="5656175"/>
            <a:ext cx="1437188" cy="300082"/>
          </a:xfrm>
          <a:prstGeom prst="rect">
            <a:avLst/>
          </a:prstGeom>
          <a:noFill/>
        </p:spPr>
        <p:txBody>
          <a:bodyPr wrap="none" rtlCol="0">
            <a:spAutoFit/>
          </a:bodyPr>
          <a:lstStyle/>
          <a:p>
            <a:r>
              <a:rPr lang="en-US" sz="1350" dirty="0"/>
              <a:t>Reference image</a:t>
            </a:r>
          </a:p>
        </p:txBody>
      </p:sp>
      <p:cxnSp>
        <p:nvCxnSpPr>
          <p:cNvPr id="30" name="Straight Connector 29">
            <a:extLst>
              <a:ext uri="{FF2B5EF4-FFF2-40B4-BE49-F238E27FC236}">
                <a16:creationId xmlns:a16="http://schemas.microsoft.com/office/drawing/2014/main" id="{D4FA3395-A4C9-48FA-DF35-45C2F8AB4015}"/>
              </a:ext>
            </a:extLst>
          </p:cNvPr>
          <p:cNvCxnSpPr>
            <a:cxnSpLocks/>
          </p:cNvCxnSpPr>
          <p:nvPr/>
        </p:nvCxnSpPr>
        <p:spPr bwMode="auto">
          <a:xfrm flipV="1">
            <a:off x="3443032" y="2268183"/>
            <a:ext cx="1967169" cy="3173465"/>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31" name="Straight Connector 30">
            <a:extLst>
              <a:ext uri="{FF2B5EF4-FFF2-40B4-BE49-F238E27FC236}">
                <a16:creationId xmlns:a16="http://schemas.microsoft.com/office/drawing/2014/main" id="{A449776F-4279-FFD1-5EEE-013625AF34DD}"/>
              </a:ext>
            </a:extLst>
          </p:cNvPr>
          <p:cNvCxnSpPr>
            <a:cxnSpLocks/>
          </p:cNvCxnSpPr>
          <p:nvPr/>
        </p:nvCxnSpPr>
        <p:spPr bwMode="auto">
          <a:xfrm>
            <a:off x="5410200" y="2268182"/>
            <a:ext cx="3077716" cy="3271025"/>
          </a:xfrm>
          <a:prstGeom prst="line">
            <a:avLst/>
          </a:prstGeom>
          <a:solidFill>
            <a:schemeClr val="accent1"/>
          </a:solidFill>
          <a:ln w="9525" cap="flat" cmpd="sng" algn="ctr">
            <a:solidFill>
              <a:schemeClr val="tx1"/>
            </a:solidFill>
            <a:prstDash val="dash"/>
            <a:round/>
            <a:headEnd type="none" w="med" len="med"/>
            <a:tailEnd type="none" w="med" len="med"/>
          </a:ln>
          <a:effectLst/>
        </p:spPr>
      </p:cxnSp>
      <p:sp>
        <p:nvSpPr>
          <p:cNvPr id="86" name="Oval 85">
            <a:extLst>
              <a:ext uri="{FF2B5EF4-FFF2-40B4-BE49-F238E27FC236}">
                <a16:creationId xmlns:a16="http://schemas.microsoft.com/office/drawing/2014/main" id="{B2E25337-2297-3949-A722-E57EDD982F62}"/>
              </a:ext>
            </a:extLst>
          </p:cNvPr>
          <p:cNvSpPr/>
          <p:nvPr/>
        </p:nvSpPr>
        <p:spPr bwMode="auto">
          <a:xfrm>
            <a:off x="5364887" y="2203799"/>
            <a:ext cx="114300" cy="114300"/>
          </a:xfrm>
          <a:prstGeom prst="ellipse">
            <a:avLst/>
          </a:prstGeom>
          <a:solidFill>
            <a:schemeClr val="bg1"/>
          </a:solidFill>
          <a:ln w="9525"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endParaRPr lang="en-US" sz="1350"/>
          </a:p>
        </p:txBody>
      </p:sp>
      <p:cxnSp>
        <p:nvCxnSpPr>
          <p:cNvPr id="32" name="Straight Connector 31">
            <a:extLst>
              <a:ext uri="{FF2B5EF4-FFF2-40B4-BE49-F238E27FC236}">
                <a16:creationId xmlns:a16="http://schemas.microsoft.com/office/drawing/2014/main" id="{96C10BB5-3548-DCEF-8244-8453F271DE02}"/>
              </a:ext>
            </a:extLst>
          </p:cNvPr>
          <p:cNvCxnSpPr>
            <a:cxnSpLocks/>
            <a:stCxn id="54" idx="4"/>
            <a:endCxn id="85" idx="3"/>
          </p:cNvCxnSpPr>
          <p:nvPr/>
        </p:nvCxnSpPr>
        <p:spPr bwMode="auto">
          <a:xfrm flipV="1">
            <a:off x="3438525" y="2650486"/>
            <a:ext cx="1988414" cy="2853129"/>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34" name="Straight Connector 33">
            <a:extLst>
              <a:ext uri="{FF2B5EF4-FFF2-40B4-BE49-F238E27FC236}">
                <a16:creationId xmlns:a16="http://schemas.microsoft.com/office/drawing/2014/main" id="{2BC2D52C-E018-174B-6FFD-3F36B64E5B1D}"/>
              </a:ext>
            </a:extLst>
          </p:cNvPr>
          <p:cNvCxnSpPr>
            <a:cxnSpLocks/>
            <a:stCxn id="55" idx="5"/>
            <a:endCxn id="85" idx="5"/>
          </p:cNvCxnSpPr>
          <p:nvPr/>
        </p:nvCxnSpPr>
        <p:spPr bwMode="auto">
          <a:xfrm flipH="1" flipV="1">
            <a:off x="5507762" y="2650486"/>
            <a:ext cx="2980154" cy="2888721"/>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44" name="Straight Connector 43">
            <a:extLst>
              <a:ext uri="{FF2B5EF4-FFF2-40B4-BE49-F238E27FC236}">
                <a16:creationId xmlns:a16="http://schemas.microsoft.com/office/drawing/2014/main" id="{F912D433-CCF4-7FA4-C3EC-8447E1F9467C}"/>
              </a:ext>
            </a:extLst>
          </p:cNvPr>
          <p:cNvCxnSpPr>
            <a:cxnSpLocks/>
            <a:stCxn id="54" idx="5"/>
            <a:endCxn id="84" idx="4"/>
          </p:cNvCxnSpPr>
          <p:nvPr/>
        </p:nvCxnSpPr>
        <p:spPr bwMode="auto">
          <a:xfrm flipV="1">
            <a:off x="3478938" y="3028950"/>
            <a:ext cx="2028825" cy="2457926"/>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46" name="Straight Connector 45">
            <a:extLst>
              <a:ext uri="{FF2B5EF4-FFF2-40B4-BE49-F238E27FC236}">
                <a16:creationId xmlns:a16="http://schemas.microsoft.com/office/drawing/2014/main" id="{82852CAE-85CD-6DC0-8380-1C1C2479AA4E}"/>
              </a:ext>
            </a:extLst>
          </p:cNvPr>
          <p:cNvCxnSpPr>
            <a:cxnSpLocks/>
            <a:stCxn id="55" idx="5"/>
            <a:endCxn id="84" idx="4"/>
          </p:cNvCxnSpPr>
          <p:nvPr/>
        </p:nvCxnSpPr>
        <p:spPr bwMode="auto">
          <a:xfrm flipH="1" flipV="1">
            <a:off x="5507762" y="3028950"/>
            <a:ext cx="2980154" cy="2510256"/>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56" name="Straight Connector 55">
            <a:extLst>
              <a:ext uri="{FF2B5EF4-FFF2-40B4-BE49-F238E27FC236}">
                <a16:creationId xmlns:a16="http://schemas.microsoft.com/office/drawing/2014/main" id="{A31AAD78-64A3-B5FE-3285-3590CFB609B2}"/>
              </a:ext>
            </a:extLst>
          </p:cNvPr>
          <p:cNvCxnSpPr>
            <a:cxnSpLocks/>
            <a:stCxn id="55" idx="5"/>
            <a:endCxn id="83" idx="5"/>
          </p:cNvCxnSpPr>
          <p:nvPr/>
        </p:nvCxnSpPr>
        <p:spPr bwMode="auto">
          <a:xfrm flipH="1" flipV="1">
            <a:off x="5593894" y="3368616"/>
            <a:ext cx="2894023" cy="217059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61" name="Straight Connector 60">
            <a:extLst>
              <a:ext uri="{FF2B5EF4-FFF2-40B4-BE49-F238E27FC236}">
                <a16:creationId xmlns:a16="http://schemas.microsoft.com/office/drawing/2014/main" id="{1390907D-3932-919C-D9A8-42DB556A6C69}"/>
              </a:ext>
            </a:extLst>
          </p:cNvPr>
          <p:cNvCxnSpPr>
            <a:cxnSpLocks/>
            <a:stCxn id="54" idx="5"/>
            <a:endCxn id="83" idx="3"/>
          </p:cNvCxnSpPr>
          <p:nvPr/>
        </p:nvCxnSpPr>
        <p:spPr bwMode="auto">
          <a:xfrm flipV="1">
            <a:off x="3478936" y="3368616"/>
            <a:ext cx="2034134" cy="2118260"/>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62" name="Straight Connector 61">
            <a:extLst>
              <a:ext uri="{FF2B5EF4-FFF2-40B4-BE49-F238E27FC236}">
                <a16:creationId xmlns:a16="http://schemas.microsoft.com/office/drawing/2014/main" id="{D4479958-826B-0A24-570F-1C3A376420E0}"/>
              </a:ext>
            </a:extLst>
          </p:cNvPr>
          <p:cNvCxnSpPr>
            <a:cxnSpLocks/>
            <a:stCxn id="54" idx="5"/>
            <a:endCxn id="40" idx="3"/>
          </p:cNvCxnSpPr>
          <p:nvPr/>
        </p:nvCxnSpPr>
        <p:spPr bwMode="auto">
          <a:xfrm flipV="1">
            <a:off x="3478937" y="3698012"/>
            <a:ext cx="2062302" cy="1788865"/>
          </a:xfrm>
          <a:prstGeom prst="line">
            <a:avLst/>
          </a:prstGeom>
          <a:solidFill>
            <a:schemeClr val="accent1"/>
          </a:solidFill>
          <a:ln w="9525" cap="flat" cmpd="sng" algn="ctr">
            <a:solidFill>
              <a:schemeClr val="tx1"/>
            </a:solidFill>
            <a:prstDash val="dash"/>
            <a:round/>
            <a:headEnd type="none" w="med" len="med"/>
            <a:tailEnd type="none" w="med" len="med"/>
          </a:ln>
          <a:effectLst/>
        </p:spPr>
      </p:cxnSp>
      <p:cxnSp>
        <p:nvCxnSpPr>
          <p:cNvPr id="63" name="Straight Connector 62">
            <a:extLst>
              <a:ext uri="{FF2B5EF4-FFF2-40B4-BE49-F238E27FC236}">
                <a16:creationId xmlns:a16="http://schemas.microsoft.com/office/drawing/2014/main" id="{F2861915-8566-A0AA-3D48-5203EBA1FDBA}"/>
              </a:ext>
            </a:extLst>
          </p:cNvPr>
          <p:cNvCxnSpPr>
            <a:cxnSpLocks/>
            <a:stCxn id="55" idx="1"/>
            <a:endCxn id="40" idx="5"/>
          </p:cNvCxnSpPr>
          <p:nvPr/>
        </p:nvCxnSpPr>
        <p:spPr bwMode="auto">
          <a:xfrm flipH="1" flipV="1">
            <a:off x="5622063" y="3698011"/>
            <a:ext cx="2785031" cy="1760372"/>
          </a:xfrm>
          <a:prstGeom prst="line">
            <a:avLst/>
          </a:prstGeom>
          <a:solidFill>
            <a:schemeClr val="accent1"/>
          </a:solidFill>
          <a:ln w="9525" cap="flat" cmpd="sng" algn="ctr">
            <a:solidFill>
              <a:schemeClr val="tx1"/>
            </a:solidFill>
            <a:prstDash val="dash"/>
            <a:round/>
            <a:headEnd type="none" w="med" len="med"/>
            <a:tailEnd type="none" w="med" len="med"/>
          </a:ln>
          <a:effectLst/>
        </p:spPr>
      </p:cxnSp>
      <p:sp>
        <p:nvSpPr>
          <p:cNvPr id="38" name="TextBox 37">
            <a:extLst>
              <a:ext uri="{FF2B5EF4-FFF2-40B4-BE49-F238E27FC236}">
                <a16:creationId xmlns:a16="http://schemas.microsoft.com/office/drawing/2014/main" id="{116D6E0C-FD53-26E5-753B-E6FA47EA0DBC}"/>
              </a:ext>
            </a:extLst>
          </p:cNvPr>
          <p:cNvSpPr txBox="1"/>
          <p:nvPr/>
        </p:nvSpPr>
        <p:spPr>
          <a:xfrm>
            <a:off x="7524750" y="3139901"/>
            <a:ext cx="314510" cy="300082"/>
          </a:xfrm>
          <a:prstGeom prst="rect">
            <a:avLst/>
          </a:prstGeom>
          <a:noFill/>
        </p:spPr>
        <p:txBody>
          <a:bodyPr wrap="none" rtlCol="0">
            <a:spAutoFit/>
          </a:bodyPr>
          <a:lstStyle/>
          <a:p>
            <a:r>
              <a:rPr lang="en-US" sz="1350" b="1" dirty="0"/>
              <a:t>✓</a:t>
            </a:r>
          </a:p>
        </p:txBody>
      </p:sp>
    </p:spTree>
    <p:extLst>
      <p:ext uri="{BB962C8B-B14F-4D97-AF65-F5344CB8AC3E}">
        <p14:creationId xmlns:p14="http://schemas.microsoft.com/office/powerpoint/2010/main" val="14098824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D19F3-F7D0-13EA-2B97-F7FBA1E84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E03BE9-CF13-A565-3194-2DC34545F0EC}"/>
              </a:ext>
            </a:extLst>
          </p:cNvPr>
          <p:cNvSpPr>
            <a:spLocks noGrp="1"/>
          </p:cNvSpPr>
          <p:nvPr>
            <p:ph type="title"/>
          </p:nvPr>
        </p:nvSpPr>
        <p:spPr/>
        <p:txBody>
          <a:bodyPr/>
          <a:lstStyle/>
          <a:p>
            <a:r>
              <a:rPr lang="en-US" dirty="0" err="1"/>
              <a:t>DepthAnything</a:t>
            </a:r>
            <a:r>
              <a:rPr lang="en-US" dirty="0"/>
              <a:t> V3 depth maps</a:t>
            </a:r>
          </a:p>
        </p:txBody>
      </p:sp>
      <p:sp>
        <p:nvSpPr>
          <p:cNvPr id="3" name="Content Placeholder 2">
            <a:extLst>
              <a:ext uri="{FF2B5EF4-FFF2-40B4-BE49-F238E27FC236}">
                <a16:creationId xmlns:a16="http://schemas.microsoft.com/office/drawing/2014/main" id="{D1D08152-57E7-F283-2D78-170FE6CEBFF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E12ED6FF-E2C8-B26C-901F-413A986240B4}"/>
              </a:ext>
            </a:extLst>
          </p:cNvPr>
          <p:cNvPicPr>
            <a:picLocks noChangeAspect="1"/>
          </p:cNvPicPr>
          <p:nvPr/>
        </p:nvPicPr>
        <p:blipFill>
          <a:blip r:embed="rId2"/>
          <a:stretch>
            <a:fillRect/>
          </a:stretch>
        </p:blipFill>
        <p:spPr>
          <a:xfrm>
            <a:off x="2152650" y="1384683"/>
            <a:ext cx="7829550" cy="4431999"/>
          </a:xfrm>
          <a:prstGeom prst="rect">
            <a:avLst/>
          </a:prstGeom>
        </p:spPr>
      </p:pic>
      <p:sp>
        <p:nvSpPr>
          <p:cNvPr id="5" name="TextBox 4">
            <a:extLst>
              <a:ext uri="{FF2B5EF4-FFF2-40B4-BE49-F238E27FC236}">
                <a16:creationId xmlns:a16="http://schemas.microsoft.com/office/drawing/2014/main" id="{58A700F8-E216-4BF5-ED92-0FE2756DD0B2}"/>
              </a:ext>
            </a:extLst>
          </p:cNvPr>
          <p:cNvSpPr txBox="1"/>
          <p:nvPr/>
        </p:nvSpPr>
        <p:spPr>
          <a:xfrm>
            <a:off x="5035210" y="5669650"/>
            <a:ext cx="4272195" cy="300082"/>
          </a:xfrm>
          <a:prstGeom prst="rect">
            <a:avLst/>
          </a:prstGeom>
          <a:noFill/>
        </p:spPr>
        <p:txBody>
          <a:bodyPr wrap="none" rtlCol="0">
            <a:spAutoFit/>
          </a:bodyPr>
          <a:lstStyle/>
          <a:p>
            <a:r>
              <a:rPr lang="en-US" sz="1350" dirty="0"/>
              <a:t>https://</a:t>
            </a:r>
            <a:r>
              <a:rPr lang="en-US" sz="1350" dirty="0" err="1"/>
              <a:t>github.com</a:t>
            </a:r>
            <a:r>
              <a:rPr lang="en-US" sz="1350" dirty="0"/>
              <a:t>/ByteDance-Seed/Depth-Anything-3</a:t>
            </a:r>
          </a:p>
        </p:txBody>
      </p:sp>
    </p:spTree>
    <p:extLst>
      <p:ext uri="{BB962C8B-B14F-4D97-AF65-F5344CB8AC3E}">
        <p14:creationId xmlns:p14="http://schemas.microsoft.com/office/powerpoint/2010/main" val="1375248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D7F9A-A76C-A8A1-35BA-EAD1C16D667F}"/>
              </a:ext>
            </a:extLst>
          </p:cNvPr>
          <p:cNvSpPr>
            <a:spLocks noGrp="1"/>
          </p:cNvSpPr>
          <p:nvPr>
            <p:ph type="title"/>
          </p:nvPr>
        </p:nvSpPr>
        <p:spPr/>
        <p:txBody>
          <a:bodyPr/>
          <a:lstStyle/>
          <a:p>
            <a:r>
              <a:rPr lang="en-US" dirty="0"/>
              <a:t>DUST3R – I</a:t>
            </a:r>
          </a:p>
        </p:txBody>
      </p:sp>
      <p:sp>
        <p:nvSpPr>
          <p:cNvPr id="3" name="Content Placeholder 2">
            <a:extLst>
              <a:ext uri="{FF2B5EF4-FFF2-40B4-BE49-F238E27FC236}">
                <a16:creationId xmlns:a16="http://schemas.microsoft.com/office/drawing/2014/main" id="{A4ACE7FE-9AA8-841C-7128-022DDDEFE5B2}"/>
              </a:ext>
            </a:extLst>
          </p:cNvPr>
          <p:cNvSpPr>
            <a:spLocks noGrp="1"/>
          </p:cNvSpPr>
          <p:nvPr>
            <p:ph idx="1"/>
          </p:nvPr>
        </p:nvSpPr>
        <p:spPr/>
        <p:txBody>
          <a:bodyPr/>
          <a:lstStyle/>
          <a:p>
            <a:r>
              <a:rPr lang="en-US" dirty="0"/>
              <a:t>Accept two images, make a point map for each</a:t>
            </a:r>
          </a:p>
          <a:p>
            <a:pPr lvl="2"/>
            <a:endParaRPr lang="en-US" dirty="0"/>
          </a:p>
        </p:txBody>
      </p:sp>
      <p:pic>
        <p:nvPicPr>
          <p:cNvPr id="4" name="Picture 3">
            <a:extLst>
              <a:ext uri="{FF2B5EF4-FFF2-40B4-BE49-F238E27FC236}">
                <a16:creationId xmlns:a16="http://schemas.microsoft.com/office/drawing/2014/main" id="{21F80464-FEEA-0523-EC37-840C53E09D1A}"/>
              </a:ext>
            </a:extLst>
          </p:cNvPr>
          <p:cNvPicPr>
            <a:picLocks noChangeAspect="1"/>
          </p:cNvPicPr>
          <p:nvPr/>
        </p:nvPicPr>
        <p:blipFill>
          <a:blip r:embed="rId2"/>
          <a:stretch>
            <a:fillRect/>
          </a:stretch>
        </p:blipFill>
        <p:spPr>
          <a:xfrm>
            <a:off x="1625012" y="3429000"/>
            <a:ext cx="9042989" cy="2415208"/>
          </a:xfrm>
          <a:prstGeom prst="rect">
            <a:avLst/>
          </a:prstGeom>
        </p:spPr>
      </p:pic>
      <p:sp>
        <p:nvSpPr>
          <p:cNvPr id="6" name="TextBox 5">
            <a:extLst>
              <a:ext uri="{FF2B5EF4-FFF2-40B4-BE49-F238E27FC236}">
                <a16:creationId xmlns:a16="http://schemas.microsoft.com/office/drawing/2014/main" id="{9E25F0E9-9672-0E99-F32F-B013D451D275}"/>
              </a:ext>
            </a:extLst>
          </p:cNvPr>
          <p:cNvSpPr txBox="1"/>
          <p:nvPr/>
        </p:nvSpPr>
        <p:spPr>
          <a:xfrm>
            <a:off x="1625011" y="6311899"/>
            <a:ext cx="9042988" cy="369332"/>
          </a:xfrm>
          <a:prstGeom prst="rect">
            <a:avLst/>
          </a:prstGeom>
          <a:noFill/>
        </p:spPr>
        <p:txBody>
          <a:bodyPr wrap="square">
            <a:spAutoFit/>
          </a:bodyPr>
          <a:lstStyle/>
          <a:p>
            <a:r>
              <a:rPr lang="en-US" i="1" dirty="0">
                <a:latin typeface="Helvetica" pitchFamily="2" charset="0"/>
              </a:rPr>
              <a:t>DUSt3R: Geometric 3D Vision Made Easy, Wang et al,  2024</a:t>
            </a:r>
            <a:endParaRPr lang="en-US" dirty="0">
              <a:latin typeface="Helvetica" pitchFamily="2" charset="0"/>
            </a:endParaRPr>
          </a:p>
        </p:txBody>
      </p:sp>
    </p:spTree>
    <p:extLst>
      <p:ext uri="{BB962C8B-B14F-4D97-AF65-F5344CB8AC3E}">
        <p14:creationId xmlns:p14="http://schemas.microsoft.com/office/powerpoint/2010/main" val="10601336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781DD-510C-BF08-F08F-3D8B82D9E636}"/>
              </a:ext>
            </a:extLst>
          </p:cNvPr>
          <p:cNvSpPr>
            <a:spLocks noGrp="1"/>
          </p:cNvSpPr>
          <p:nvPr>
            <p:ph type="title"/>
          </p:nvPr>
        </p:nvSpPr>
        <p:spPr/>
        <p:txBody>
          <a:bodyPr/>
          <a:lstStyle/>
          <a:p>
            <a:r>
              <a:rPr lang="en-US" dirty="0"/>
              <a:t>Point maps</a:t>
            </a:r>
          </a:p>
        </p:txBody>
      </p:sp>
      <p:sp>
        <p:nvSpPr>
          <p:cNvPr id="3" name="Content Placeholder 2">
            <a:extLst>
              <a:ext uri="{FF2B5EF4-FFF2-40B4-BE49-F238E27FC236}">
                <a16:creationId xmlns:a16="http://schemas.microsoft.com/office/drawing/2014/main" id="{C6261075-0841-8E72-A6A9-1BDD371A179B}"/>
              </a:ext>
            </a:extLst>
          </p:cNvPr>
          <p:cNvSpPr>
            <a:spLocks noGrp="1"/>
          </p:cNvSpPr>
          <p:nvPr>
            <p:ph idx="1"/>
          </p:nvPr>
        </p:nvSpPr>
        <p:spPr/>
        <p:txBody>
          <a:bodyPr/>
          <a:lstStyle/>
          <a:p>
            <a:r>
              <a:rPr lang="en-US" dirty="0"/>
              <a:t>one (3D) point per pixel</a:t>
            </a:r>
          </a:p>
          <a:p>
            <a:pPr lvl="1"/>
            <a:r>
              <a:rPr lang="en-US" dirty="0"/>
              <a:t>so WxHx3</a:t>
            </a:r>
          </a:p>
          <a:p>
            <a:r>
              <a:rPr lang="en-US" dirty="0"/>
              <a:t>I1 is in canonical frame, both calibrated</a:t>
            </a:r>
          </a:p>
          <a:p>
            <a:pPr lvl="1"/>
            <a:r>
              <a:rPr lang="en-US" dirty="0"/>
              <a:t>point map at (</a:t>
            </a:r>
            <a:r>
              <a:rPr lang="en-US" dirty="0" err="1"/>
              <a:t>i</a:t>
            </a:r>
            <a:r>
              <a:rPr lang="en-US" dirty="0"/>
              <a:t>, j) with depth z(</a:t>
            </a:r>
            <a:r>
              <a:rPr lang="en-US" dirty="0" err="1"/>
              <a:t>i</a:t>
            </a:r>
            <a:r>
              <a:rPr lang="en-US" dirty="0"/>
              <a:t>, j) contains</a:t>
            </a:r>
          </a:p>
          <a:p>
            <a:pPr lvl="1"/>
            <a:endParaRPr lang="en-US" dirty="0"/>
          </a:p>
          <a:p>
            <a:pPr lvl="1"/>
            <a:endParaRPr lang="en-US" dirty="0"/>
          </a:p>
          <a:p>
            <a:pPr lvl="1"/>
            <a:endParaRPr lang="en-US" dirty="0"/>
          </a:p>
          <a:p>
            <a:endParaRPr lang="en-US" dirty="0"/>
          </a:p>
          <a:p>
            <a:r>
              <a:rPr lang="en-US" dirty="0"/>
              <a:t>point map for I2 is in I1 frame</a:t>
            </a:r>
          </a:p>
          <a:p>
            <a:endParaRPr lang="en-US" dirty="0"/>
          </a:p>
        </p:txBody>
      </p:sp>
      <p:pic>
        <p:nvPicPr>
          <p:cNvPr id="31" name="Picture 30">
            <a:extLst>
              <a:ext uri="{FF2B5EF4-FFF2-40B4-BE49-F238E27FC236}">
                <a16:creationId xmlns:a16="http://schemas.microsoft.com/office/drawing/2014/main" id="{0B4857E4-B203-1E98-2387-36311B791633}"/>
              </a:ext>
            </a:extLst>
          </p:cNvPr>
          <p:cNvPicPr>
            <a:picLocks noChangeAspect="1"/>
          </p:cNvPicPr>
          <p:nvPr/>
        </p:nvPicPr>
        <p:blipFill>
          <a:blip r:embed="rId2"/>
          <a:stretch>
            <a:fillRect/>
          </a:stretch>
        </p:blipFill>
        <p:spPr>
          <a:xfrm>
            <a:off x="7285202" y="3622675"/>
            <a:ext cx="3213100" cy="1651000"/>
          </a:xfrm>
          <a:prstGeom prst="rect">
            <a:avLst/>
          </a:prstGeom>
        </p:spPr>
      </p:pic>
    </p:spTree>
    <p:extLst>
      <p:ext uri="{BB962C8B-B14F-4D97-AF65-F5344CB8AC3E}">
        <p14:creationId xmlns:p14="http://schemas.microsoft.com/office/powerpoint/2010/main" val="2322637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1E979-55B7-DC7B-77EA-8EC16AE6738E}"/>
              </a:ext>
            </a:extLst>
          </p:cNvPr>
          <p:cNvSpPr>
            <a:spLocks noGrp="1"/>
          </p:cNvSpPr>
          <p:nvPr>
            <p:ph type="title"/>
          </p:nvPr>
        </p:nvSpPr>
        <p:spPr/>
        <p:txBody>
          <a:bodyPr/>
          <a:lstStyle/>
          <a:p>
            <a:r>
              <a:rPr lang="en-US" dirty="0"/>
              <a:t>Stereo</a:t>
            </a:r>
          </a:p>
        </p:txBody>
      </p:sp>
      <p:sp>
        <p:nvSpPr>
          <p:cNvPr id="3" name="Content Placeholder 2">
            <a:extLst>
              <a:ext uri="{FF2B5EF4-FFF2-40B4-BE49-F238E27FC236}">
                <a16:creationId xmlns:a16="http://schemas.microsoft.com/office/drawing/2014/main" id="{A9AD7E46-098D-8C11-B847-F14B955BBBE7}"/>
              </a:ext>
            </a:extLst>
          </p:cNvPr>
          <p:cNvSpPr>
            <a:spLocks noGrp="1"/>
          </p:cNvSpPr>
          <p:nvPr>
            <p:ph idx="1"/>
          </p:nvPr>
        </p:nvSpPr>
        <p:spPr/>
        <p:txBody>
          <a:bodyPr/>
          <a:lstStyle/>
          <a:p>
            <a:r>
              <a:rPr lang="en-US" dirty="0"/>
              <a:t>Given two images of a static scene</a:t>
            </a:r>
          </a:p>
          <a:p>
            <a:pPr lvl="1"/>
            <a:r>
              <a:rPr lang="en-US" dirty="0"/>
              <a:t>construct a depth map by:</a:t>
            </a:r>
          </a:p>
          <a:p>
            <a:pPr lvl="2"/>
            <a:r>
              <a:rPr lang="en-US" dirty="0"/>
              <a:t>correspondence</a:t>
            </a:r>
          </a:p>
          <a:p>
            <a:pPr lvl="2"/>
            <a:r>
              <a:rPr lang="en-US" dirty="0"/>
              <a:t>triangulation</a:t>
            </a:r>
          </a:p>
          <a:p>
            <a:pPr lvl="1"/>
            <a:endParaRPr lang="en-US" dirty="0"/>
          </a:p>
          <a:p>
            <a:r>
              <a:rPr lang="en-US" dirty="0"/>
              <a:t>Photometric consistency</a:t>
            </a:r>
          </a:p>
          <a:p>
            <a:pPr lvl="1"/>
            <a:r>
              <a:rPr lang="en-US" dirty="0"/>
              <a:t>points that match will have same color (intensity)</a:t>
            </a:r>
          </a:p>
          <a:p>
            <a:pPr lvl="1"/>
            <a:r>
              <a:rPr lang="en-US" dirty="0"/>
              <a:t>largely, but not wholly, true</a:t>
            </a:r>
          </a:p>
          <a:p>
            <a:pPr lvl="2"/>
            <a:r>
              <a:rPr lang="en-US" dirty="0"/>
              <a:t>specular surfaces, glossy surfaces, etc.</a:t>
            </a:r>
          </a:p>
        </p:txBody>
      </p:sp>
    </p:spTree>
    <p:extLst>
      <p:ext uri="{BB962C8B-B14F-4D97-AF65-F5344CB8AC3E}">
        <p14:creationId xmlns:p14="http://schemas.microsoft.com/office/powerpoint/2010/main" val="355478459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699EE-471C-BE2C-22DE-E1AD9ED25AE1}"/>
              </a:ext>
            </a:extLst>
          </p:cNvPr>
          <p:cNvSpPr>
            <a:spLocks noGrp="1"/>
          </p:cNvSpPr>
          <p:nvPr>
            <p:ph type="title"/>
          </p:nvPr>
        </p:nvSpPr>
        <p:spPr/>
        <p:txBody>
          <a:bodyPr/>
          <a:lstStyle/>
          <a:p>
            <a:r>
              <a:rPr lang="en-US" dirty="0"/>
              <a:t>Now train</a:t>
            </a:r>
          </a:p>
        </p:txBody>
      </p:sp>
      <p:sp>
        <p:nvSpPr>
          <p:cNvPr id="3" name="Content Placeholder 2">
            <a:extLst>
              <a:ext uri="{FF2B5EF4-FFF2-40B4-BE49-F238E27FC236}">
                <a16:creationId xmlns:a16="http://schemas.microsoft.com/office/drawing/2014/main" id="{4481CED3-977B-6894-9F6D-859503B0647A}"/>
              </a:ext>
            </a:extLst>
          </p:cNvPr>
          <p:cNvSpPr>
            <a:spLocks noGrp="1"/>
          </p:cNvSpPr>
          <p:nvPr>
            <p:ph idx="1"/>
          </p:nvPr>
        </p:nvSpPr>
        <p:spPr/>
        <p:txBody>
          <a:bodyPr/>
          <a:lstStyle/>
          <a:p>
            <a:r>
              <a:rPr lang="en-US" dirty="0"/>
              <a:t>Simplest </a:t>
            </a:r>
          </a:p>
          <a:p>
            <a:pPr lvl="1"/>
            <a:r>
              <a:rPr lang="en-US" dirty="0"/>
              <a:t>accept image pair</a:t>
            </a:r>
          </a:p>
          <a:p>
            <a:pPr lvl="1"/>
            <a:r>
              <a:rPr lang="en-US" dirty="0"/>
              <a:t>produce </a:t>
            </a:r>
            <a:r>
              <a:rPr lang="en-US" dirty="0" err="1"/>
              <a:t>pointmap</a:t>
            </a:r>
            <a:endParaRPr lang="en-US" dirty="0"/>
          </a:p>
          <a:p>
            <a:r>
              <a:rPr lang="en-US" dirty="0"/>
              <a:t>Train w/ ground truth</a:t>
            </a:r>
          </a:p>
          <a:p>
            <a:pPr lvl="1"/>
            <a:r>
              <a:rPr lang="en-US" dirty="0"/>
              <a:t>recalling I2 </a:t>
            </a:r>
            <a:r>
              <a:rPr lang="en-US" dirty="0" err="1"/>
              <a:t>pointmap</a:t>
            </a:r>
            <a:r>
              <a:rPr lang="en-US" dirty="0"/>
              <a:t> is in I1’s frame</a:t>
            </a:r>
          </a:p>
          <a:p>
            <a:pPr lvl="1"/>
            <a:r>
              <a:rPr lang="en-US" dirty="0"/>
              <a:t>lots of data of form (image pair, </a:t>
            </a:r>
            <a:r>
              <a:rPr lang="en-US" dirty="0" err="1"/>
              <a:t>depthmap</a:t>
            </a:r>
            <a:r>
              <a:rPr lang="en-US" dirty="0"/>
              <a:t> pair)</a:t>
            </a:r>
          </a:p>
          <a:p>
            <a:r>
              <a:rPr lang="en-US" dirty="0"/>
              <a:t>Loss:</a:t>
            </a:r>
          </a:p>
          <a:p>
            <a:pPr lvl="1"/>
            <a:r>
              <a:rPr lang="en-US" dirty="0"/>
              <a:t>scaled L2 regression loss between prediction, </a:t>
            </a:r>
            <a:r>
              <a:rPr lang="en-US" dirty="0" err="1"/>
              <a:t>g.t.</a:t>
            </a:r>
            <a:endParaRPr lang="en-US" dirty="0"/>
          </a:p>
          <a:p>
            <a:pPr lvl="1"/>
            <a:r>
              <a:rPr lang="en-US" dirty="0"/>
              <a:t>weighted by confidence term</a:t>
            </a:r>
          </a:p>
          <a:p>
            <a:pPr marL="0" indent="0">
              <a:buNone/>
            </a:pPr>
            <a:endParaRPr lang="en-US" dirty="0"/>
          </a:p>
        </p:txBody>
      </p:sp>
    </p:spTree>
    <p:extLst>
      <p:ext uri="{BB962C8B-B14F-4D97-AF65-F5344CB8AC3E}">
        <p14:creationId xmlns:p14="http://schemas.microsoft.com/office/powerpoint/2010/main" val="672161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04D57-0930-ED08-A09D-856BB664510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0E97E0E9-39B8-478E-525C-2428F4D4C33A}"/>
              </a:ext>
            </a:extLst>
          </p:cNvPr>
          <p:cNvPicPr>
            <a:picLocks noChangeAspect="1"/>
          </p:cNvPicPr>
          <p:nvPr/>
        </p:nvPicPr>
        <p:blipFill>
          <a:blip r:embed="rId2"/>
          <a:stretch>
            <a:fillRect/>
          </a:stretch>
        </p:blipFill>
        <p:spPr>
          <a:xfrm>
            <a:off x="1642241" y="200086"/>
            <a:ext cx="9015610" cy="2784852"/>
          </a:xfrm>
          <a:prstGeom prst="rect">
            <a:avLst/>
          </a:prstGeom>
        </p:spPr>
      </p:pic>
      <p:sp>
        <p:nvSpPr>
          <p:cNvPr id="7" name="TextBox 6">
            <a:extLst>
              <a:ext uri="{FF2B5EF4-FFF2-40B4-BE49-F238E27FC236}">
                <a16:creationId xmlns:a16="http://schemas.microsoft.com/office/drawing/2014/main" id="{D6B3F9C1-50FF-527C-1F8C-820933D1B228}"/>
              </a:ext>
            </a:extLst>
          </p:cNvPr>
          <p:cNvSpPr txBox="1"/>
          <p:nvPr/>
        </p:nvSpPr>
        <p:spPr>
          <a:xfrm>
            <a:off x="1754176" y="3094561"/>
            <a:ext cx="796949" cy="369332"/>
          </a:xfrm>
          <a:prstGeom prst="rect">
            <a:avLst/>
          </a:prstGeom>
          <a:noFill/>
        </p:spPr>
        <p:txBody>
          <a:bodyPr wrap="none" rtlCol="0">
            <a:spAutoFit/>
          </a:bodyPr>
          <a:lstStyle/>
          <a:p>
            <a:r>
              <a:rPr lang="en-US" dirty="0"/>
              <a:t>Image</a:t>
            </a:r>
          </a:p>
        </p:txBody>
      </p:sp>
      <p:sp>
        <p:nvSpPr>
          <p:cNvPr id="8" name="TextBox 7">
            <a:extLst>
              <a:ext uri="{FF2B5EF4-FFF2-40B4-BE49-F238E27FC236}">
                <a16:creationId xmlns:a16="http://schemas.microsoft.com/office/drawing/2014/main" id="{F2C23361-F363-3BC6-65E9-7ADBFBB6FFCA}"/>
              </a:ext>
            </a:extLst>
          </p:cNvPr>
          <p:cNvSpPr txBox="1"/>
          <p:nvPr/>
        </p:nvSpPr>
        <p:spPr>
          <a:xfrm>
            <a:off x="3626070" y="3094561"/>
            <a:ext cx="797013" cy="369332"/>
          </a:xfrm>
          <a:prstGeom prst="rect">
            <a:avLst/>
          </a:prstGeom>
          <a:noFill/>
        </p:spPr>
        <p:txBody>
          <a:bodyPr wrap="none" rtlCol="0">
            <a:spAutoFit/>
          </a:bodyPr>
          <a:lstStyle/>
          <a:p>
            <a:r>
              <a:rPr lang="en-US" dirty="0"/>
              <a:t>Depth</a:t>
            </a:r>
          </a:p>
        </p:txBody>
      </p:sp>
      <p:sp>
        <p:nvSpPr>
          <p:cNvPr id="9" name="TextBox 8">
            <a:extLst>
              <a:ext uri="{FF2B5EF4-FFF2-40B4-BE49-F238E27FC236}">
                <a16:creationId xmlns:a16="http://schemas.microsoft.com/office/drawing/2014/main" id="{DE066EB8-F6EF-DBDC-08FE-147005C9873E}"/>
              </a:ext>
            </a:extLst>
          </p:cNvPr>
          <p:cNvSpPr txBox="1"/>
          <p:nvPr/>
        </p:nvSpPr>
        <p:spPr>
          <a:xfrm>
            <a:off x="5213131" y="3059668"/>
            <a:ext cx="1343638" cy="369332"/>
          </a:xfrm>
          <a:prstGeom prst="rect">
            <a:avLst/>
          </a:prstGeom>
          <a:noFill/>
        </p:spPr>
        <p:txBody>
          <a:bodyPr wrap="none" rtlCol="0">
            <a:spAutoFit/>
          </a:bodyPr>
          <a:lstStyle/>
          <a:p>
            <a:r>
              <a:rPr lang="en-US" dirty="0"/>
              <a:t>Confidence</a:t>
            </a:r>
          </a:p>
        </p:txBody>
      </p:sp>
      <p:sp>
        <p:nvSpPr>
          <p:cNvPr id="10" name="TextBox 9">
            <a:extLst>
              <a:ext uri="{FF2B5EF4-FFF2-40B4-BE49-F238E27FC236}">
                <a16:creationId xmlns:a16="http://schemas.microsoft.com/office/drawing/2014/main" id="{C2D2C425-4B0C-CDA5-DCB6-A30ADCFBDE54}"/>
              </a:ext>
            </a:extLst>
          </p:cNvPr>
          <p:cNvSpPr txBox="1"/>
          <p:nvPr/>
        </p:nvSpPr>
        <p:spPr>
          <a:xfrm>
            <a:off x="7913669" y="3094561"/>
            <a:ext cx="1304524" cy="369332"/>
          </a:xfrm>
          <a:prstGeom prst="rect">
            <a:avLst/>
          </a:prstGeom>
          <a:noFill/>
        </p:spPr>
        <p:txBody>
          <a:bodyPr wrap="none" rtlCol="0">
            <a:spAutoFit/>
          </a:bodyPr>
          <a:lstStyle/>
          <a:p>
            <a:r>
              <a:rPr lang="en-US" dirty="0"/>
              <a:t>Point cloud</a:t>
            </a:r>
          </a:p>
        </p:txBody>
      </p:sp>
      <p:sp>
        <p:nvSpPr>
          <p:cNvPr id="11" name="TextBox 10">
            <a:extLst>
              <a:ext uri="{FF2B5EF4-FFF2-40B4-BE49-F238E27FC236}">
                <a16:creationId xmlns:a16="http://schemas.microsoft.com/office/drawing/2014/main" id="{7AB56C05-7834-F634-B36C-ED47941F898E}"/>
              </a:ext>
            </a:extLst>
          </p:cNvPr>
          <p:cNvSpPr txBox="1"/>
          <p:nvPr/>
        </p:nvSpPr>
        <p:spPr>
          <a:xfrm>
            <a:off x="1625011" y="6311899"/>
            <a:ext cx="9042988" cy="369332"/>
          </a:xfrm>
          <a:prstGeom prst="rect">
            <a:avLst/>
          </a:prstGeom>
          <a:noFill/>
        </p:spPr>
        <p:txBody>
          <a:bodyPr wrap="square">
            <a:spAutoFit/>
          </a:bodyPr>
          <a:lstStyle/>
          <a:p>
            <a:r>
              <a:rPr lang="en-US" i="1" dirty="0">
                <a:latin typeface="Helvetica" pitchFamily="2" charset="0"/>
              </a:rPr>
              <a:t>DUSt3R: Geometric 3D Vision Made Easy, Wang et al,  2024</a:t>
            </a:r>
            <a:endParaRPr lang="en-US" dirty="0">
              <a:latin typeface="Helvetica" pitchFamily="2" charset="0"/>
            </a:endParaRPr>
          </a:p>
        </p:txBody>
      </p:sp>
    </p:spTree>
    <p:extLst>
      <p:ext uri="{BB962C8B-B14F-4D97-AF65-F5344CB8AC3E}">
        <p14:creationId xmlns:p14="http://schemas.microsoft.com/office/powerpoint/2010/main" val="25448087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2A74F-9AB9-BC2C-1602-0E669BFA2207}"/>
              </a:ext>
            </a:extLst>
          </p:cNvPr>
          <p:cNvSpPr>
            <a:spLocks noGrp="1"/>
          </p:cNvSpPr>
          <p:nvPr>
            <p:ph type="title"/>
          </p:nvPr>
        </p:nvSpPr>
        <p:spPr/>
        <p:txBody>
          <a:bodyPr/>
          <a:lstStyle/>
          <a:p>
            <a:r>
              <a:rPr lang="en-US" dirty="0"/>
              <a:t>Downstream</a:t>
            </a:r>
          </a:p>
        </p:txBody>
      </p:sp>
      <p:sp>
        <p:nvSpPr>
          <p:cNvPr id="3" name="Content Placeholder 2">
            <a:extLst>
              <a:ext uri="{FF2B5EF4-FFF2-40B4-BE49-F238E27FC236}">
                <a16:creationId xmlns:a16="http://schemas.microsoft.com/office/drawing/2014/main" id="{63628E1E-B74D-103B-2980-AB3FEB6A88B4}"/>
              </a:ext>
            </a:extLst>
          </p:cNvPr>
          <p:cNvSpPr>
            <a:spLocks noGrp="1"/>
          </p:cNvSpPr>
          <p:nvPr>
            <p:ph idx="1"/>
          </p:nvPr>
        </p:nvSpPr>
        <p:spPr/>
        <p:txBody>
          <a:bodyPr>
            <a:normAutofit lnSpcReduction="10000"/>
          </a:bodyPr>
          <a:lstStyle/>
          <a:p>
            <a:r>
              <a:rPr lang="en-US" dirty="0"/>
              <a:t>I1, I2 pixel correspondences</a:t>
            </a:r>
          </a:p>
          <a:p>
            <a:pPr lvl="1"/>
            <a:r>
              <a:rPr lang="en-US" dirty="0"/>
              <a:t>find nearest neighbors in </a:t>
            </a:r>
            <a:r>
              <a:rPr lang="en-US" dirty="0" err="1"/>
              <a:t>pointmaps</a:t>
            </a:r>
            <a:endParaRPr lang="en-US" dirty="0"/>
          </a:p>
          <a:p>
            <a:r>
              <a:rPr lang="en-US" dirty="0"/>
              <a:t>Camera intrinsics</a:t>
            </a:r>
          </a:p>
          <a:p>
            <a:pPr lvl="1"/>
            <a:r>
              <a:rPr lang="en-US" dirty="0" err="1"/>
              <a:t>pointmap</a:t>
            </a:r>
            <a:r>
              <a:rPr lang="en-US" dirty="0"/>
              <a:t> is in I1’s frame</a:t>
            </a:r>
          </a:p>
          <a:p>
            <a:pPr lvl="2"/>
            <a:r>
              <a:rPr lang="en-US" dirty="0"/>
              <a:t>easy optimization</a:t>
            </a:r>
          </a:p>
          <a:p>
            <a:r>
              <a:rPr lang="en-US" dirty="0"/>
              <a:t>Relative camera pose</a:t>
            </a:r>
          </a:p>
          <a:p>
            <a:pPr lvl="1"/>
            <a:r>
              <a:rPr lang="en-US" dirty="0"/>
              <a:t>predict twice using I1, I2 then I2, I1</a:t>
            </a:r>
          </a:p>
          <a:p>
            <a:pPr lvl="1"/>
            <a:r>
              <a:rPr lang="en-US" dirty="0"/>
              <a:t>register the two predictions </a:t>
            </a:r>
          </a:p>
          <a:p>
            <a:pPr lvl="2"/>
            <a:r>
              <a:rPr lang="en-US" dirty="0"/>
              <a:t>first in I1’s frame, second in I2’s frame</a:t>
            </a:r>
          </a:p>
          <a:p>
            <a:r>
              <a:rPr lang="en-US" dirty="0"/>
              <a:t>Absolute pose</a:t>
            </a:r>
          </a:p>
          <a:p>
            <a:pPr lvl="1"/>
            <a:r>
              <a:rPr lang="en-US" dirty="0"/>
              <a:t>register</a:t>
            </a:r>
          </a:p>
          <a:p>
            <a:endParaRPr lang="en-US" dirty="0"/>
          </a:p>
          <a:p>
            <a:endParaRPr lang="en-US" dirty="0"/>
          </a:p>
        </p:txBody>
      </p:sp>
    </p:spTree>
    <p:extLst>
      <p:ext uri="{BB962C8B-B14F-4D97-AF65-F5344CB8AC3E}">
        <p14:creationId xmlns:p14="http://schemas.microsoft.com/office/powerpoint/2010/main" val="35283606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76336-6D01-4BEA-000E-BB0231BC171E}"/>
              </a:ext>
            </a:extLst>
          </p:cNvPr>
          <p:cNvSpPr>
            <a:spLocks noGrp="1"/>
          </p:cNvSpPr>
          <p:nvPr>
            <p:ph type="title"/>
          </p:nvPr>
        </p:nvSpPr>
        <p:spPr/>
        <p:txBody>
          <a:bodyPr/>
          <a:lstStyle/>
          <a:p>
            <a:r>
              <a:rPr lang="en-US" dirty="0"/>
              <a:t>More than two frames</a:t>
            </a:r>
          </a:p>
        </p:txBody>
      </p:sp>
      <p:sp>
        <p:nvSpPr>
          <p:cNvPr id="3" name="Content Placeholder 2">
            <a:extLst>
              <a:ext uri="{FF2B5EF4-FFF2-40B4-BE49-F238E27FC236}">
                <a16:creationId xmlns:a16="http://schemas.microsoft.com/office/drawing/2014/main" id="{F433AFA5-B9C1-2F39-1A07-78248A35C438}"/>
              </a:ext>
            </a:extLst>
          </p:cNvPr>
          <p:cNvSpPr>
            <a:spLocks noGrp="1"/>
          </p:cNvSpPr>
          <p:nvPr>
            <p:ph idx="1"/>
          </p:nvPr>
        </p:nvSpPr>
        <p:spPr/>
        <p:txBody>
          <a:bodyPr/>
          <a:lstStyle/>
          <a:p>
            <a:r>
              <a:rPr lang="en-US" dirty="0"/>
              <a:t>Like SFM pipeline:</a:t>
            </a:r>
          </a:p>
          <a:p>
            <a:pPr lvl="1"/>
            <a:r>
              <a:rPr lang="en-US" dirty="0"/>
              <a:t>find pairs with many overlapping points</a:t>
            </a:r>
          </a:p>
          <a:p>
            <a:pPr lvl="1"/>
            <a:r>
              <a:rPr lang="en-US" dirty="0"/>
              <a:t>reconstruct for every such pair</a:t>
            </a:r>
          </a:p>
          <a:p>
            <a:pPr lvl="1"/>
            <a:r>
              <a:rPr lang="en-US" dirty="0"/>
              <a:t>register reconstructions</a:t>
            </a:r>
          </a:p>
        </p:txBody>
      </p:sp>
    </p:spTree>
    <p:extLst>
      <p:ext uri="{BB962C8B-B14F-4D97-AF65-F5344CB8AC3E}">
        <p14:creationId xmlns:p14="http://schemas.microsoft.com/office/powerpoint/2010/main" val="34518812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254E4-4B36-DB5F-BEAC-69FDA3F465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AC7079-64E8-8753-D21F-F19E25F1EFB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7C91102-91F2-6D66-0B50-6183B2625790}"/>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024660D3-3E8B-DA40-04AF-93695B752D7F}"/>
              </a:ext>
            </a:extLst>
          </p:cNvPr>
          <p:cNvPicPr>
            <a:picLocks noChangeAspect="1"/>
          </p:cNvPicPr>
          <p:nvPr/>
        </p:nvPicPr>
        <p:blipFill>
          <a:blip r:embed="rId2"/>
          <a:stretch>
            <a:fillRect/>
          </a:stretch>
        </p:blipFill>
        <p:spPr>
          <a:xfrm>
            <a:off x="1754176" y="69765"/>
            <a:ext cx="8668407" cy="3511721"/>
          </a:xfrm>
          <a:prstGeom prst="rect">
            <a:avLst/>
          </a:prstGeom>
        </p:spPr>
      </p:pic>
      <p:sp>
        <p:nvSpPr>
          <p:cNvPr id="6" name="TextBox 5">
            <a:extLst>
              <a:ext uri="{FF2B5EF4-FFF2-40B4-BE49-F238E27FC236}">
                <a16:creationId xmlns:a16="http://schemas.microsoft.com/office/drawing/2014/main" id="{29C973CF-25A7-2150-B76E-4B78E9A15A36}"/>
              </a:ext>
            </a:extLst>
          </p:cNvPr>
          <p:cNvSpPr txBox="1"/>
          <p:nvPr/>
        </p:nvSpPr>
        <p:spPr>
          <a:xfrm>
            <a:off x="1625012" y="3716421"/>
            <a:ext cx="796949" cy="369332"/>
          </a:xfrm>
          <a:prstGeom prst="rect">
            <a:avLst/>
          </a:prstGeom>
          <a:noFill/>
        </p:spPr>
        <p:txBody>
          <a:bodyPr wrap="none" rtlCol="0">
            <a:spAutoFit/>
          </a:bodyPr>
          <a:lstStyle/>
          <a:p>
            <a:r>
              <a:rPr lang="en-US" dirty="0"/>
              <a:t>Image</a:t>
            </a:r>
          </a:p>
        </p:txBody>
      </p:sp>
      <p:sp>
        <p:nvSpPr>
          <p:cNvPr id="7" name="TextBox 6">
            <a:extLst>
              <a:ext uri="{FF2B5EF4-FFF2-40B4-BE49-F238E27FC236}">
                <a16:creationId xmlns:a16="http://schemas.microsoft.com/office/drawing/2014/main" id="{F5C6C541-3C53-2510-414B-3E80785DC243}"/>
              </a:ext>
            </a:extLst>
          </p:cNvPr>
          <p:cNvSpPr txBox="1"/>
          <p:nvPr/>
        </p:nvSpPr>
        <p:spPr>
          <a:xfrm>
            <a:off x="3496906" y="3716421"/>
            <a:ext cx="797013" cy="369332"/>
          </a:xfrm>
          <a:prstGeom prst="rect">
            <a:avLst/>
          </a:prstGeom>
          <a:noFill/>
        </p:spPr>
        <p:txBody>
          <a:bodyPr wrap="none" rtlCol="0">
            <a:spAutoFit/>
          </a:bodyPr>
          <a:lstStyle/>
          <a:p>
            <a:r>
              <a:rPr lang="en-US" dirty="0"/>
              <a:t>Depth</a:t>
            </a:r>
          </a:p>
        </p:txBody>
      </p:sp>
      <p:sp>
        <p:nvSpPr>
          <p:cNvPr id="8" name="TextBox 7">
            <a:extLst>
              <a:ext uri="{FF2B5EF4-FFF2-40B4-BE49-F238E27FC236}">
                <a16:creationId xmlns:a16="http://schemas.microsoft.com/office/drawing/2014/main" id="{A6E5C0C1-60B4-584A-631F-6F2914A6D913}"/>
              </a:ext>
            </a:extLst>
          </p:cNvPr>
          <p:cNvSpPr txBox="1"/>
          <p:nvPr/>
        </p:nvSpPr>
        <p:spPr>
          <a:xfrm>
            <a:off x="5083967" y="3681528"/>
            <a:ext cx="1343638" cy="369332"/>
          </a:xfrm>
          <a:prstGeom prst="rect">
            <a:avLst/>
          </a:prstGeom>
          <a:noFill/>
        </p:spPr>
        <p:txBody>
          <a:bodyPr wrap="none" rtlCol="0">
            <a:spAutoFit/>
          </a:bodyPr>
          <a:lstStyle/>
          <a:p>
            <a:r>
              <a:rPr lang="en-US" dirty="0"/>
              <a:t>Confidence</a:t>
            </a:r>
          </a:p>
        </p:txBody>
      </p:sp>
      <p:sp>
        <p:nvSpPr>
          <p:cNvPr id="9" name="TextBox 8">
            <a:extLst>
              <a:ext uri="{FF2B5EF4-FFF2-40B4-BE49-F238E27FC236}">
                <a16:creationId xmlns:a16="http://schemas.microsoft.com/office/drawing/2014/main" id="{6E69855B-2A98-E112-C1EB-F357D06BAA40}"/>
              </a:ext>
            </a:extLst>
          </p:cNvPr>
          <p:cNvSpPr txBox="1"/>
          <p:nvPr/>
        </p:nvSpPr>
        <p:spPr>
          <a:xfrm>
            <a:off x="7784505" y="3716421"/>
            <a:ext cx="1304524" cy="369332"/>
          </a:xfrm>
          <a:prstGeom prst="rect">
            <a:avLst/>
          </a:prstGeom>
          <a:noFill/>
        </p:spPr>
        <p:txBody>
          <a:bodyPr wrap="none" rtlCol="0">
            <a:spAutoFit/>
          </a:bodyPr>
          <a:lstStyle/>
          <a:p>
            <a:r>
              <a:rPr lang="en-US" dirty="0"/>
              <a:t>Point cloud</a:t>
            </a:r>
          </a:p>
        </p:txBody>
      </p:sp>
      <p:sp>
        <p:nvSpPr>
          <p:cNvPr id="10" name="TextBox 9">
            <a:extLst>
              <a:ext uri="{FF2B5EF4-FFF2-40B4-BE49-F238E27FC236}">
                <a16:creationId xmlns:a16="http://schemas.microsoft.com/office/drawing/2014/main" id="{75540607-DC63-9455-1422-91EE775C8DF5}"/>
              </a:ext>
            </a:extLst>
          </p:cNvPr>
          <p:cNvSpPr txBox="1"/>
          <p:nvPr/>
        </p:nvSpPr>
        <p:spPr>
          <a:xfrm>
            <a:off x="1625011" y="6311899"/>
            <a:ext cx="9042988" cy="369332"/>
          </a:xfrm>
          <a:prstGeom prst="rect">
            <a:avLst/>
          </a:prstGeom>
          <a:noFill/>
        </p:spPr>
        <p:txBody>
          <a:bodyPr wrap="square">
            <a:spAutoFit/>
          </a:bodyPr>
          <a:lstStyle/>
          <a:p>
            <a:r>
              <a:rPr lang="en-US" i="1" dirty="0">
                <a:latin typeface="Helvetica" pitchFamily="2" charset="0"/>
              </a:rPr>
              <a:t>DUSt3R: Geometric 3D Vision Made Easy, Wang et al,  2024</a:t>
            </a:r>
            <a:endParaRPr lang="en-US" dirty="0">
              <a:latin typeface="Helvetica" pitchFamily="2" charset="0"/>
            </a:endParaRPr>
          </a:p>
        </p:txBody>
      </p:sp>
    </p:spTree>
    <p:extLst>
      <p:ext uri="{BB962C8B-B14F-4D97-AF65-F5344CB8AC3E}">
        <p14:creationId xmlns:p14="http://schemas.microsoft.com/office/powerpoint/2010/main" val="15336586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7C8D9-C34D-A4D3-A14A-32703FFEDA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1ED69-EC8A-2FD9-7B3C-EFA8C9DB4BBF}"/>
              </a:ext>
            </a:extLst>
          </p:cNvPr>
          <p:cNvSpPr>
            <a:spLocks noGrp="1"/>
          </p:cNvSpPr>
          <p:nvPr>
            <p:ph type="title"/>
          </p:nvPr>
        </p:nvSpPr>
        <p:spPr/>
        <p:txBody>
          <a:bodyPr/>
          <a:lstStyle/>
          <a:p>
            <a:r>
              <a:rPr lang="en-US" dirty="0"/>
              <a:t>VGGT</a:t>
            </a:r>
          </a:p>
        </p:txBody>
      </p:sp>
      <p:sp>
        <p:nvSpPr>
          <p:cNvPr id="3" name="Content Placeholder 2">
            <a:extLst>
              <a:ext uri="{FF2B5EF4-FFF2-40B4-BE49-F238E27FC236}">
                <a16:creationId xmlns:a16="http://schemas.microsoft.com/office/drawing/2014/main" id="{5DB43AF3-F73C-3E94-775E-779D7F0C9546}"/>
              </a:ext>
            </a:extLst>
          </p:cNvPr>
          <p:cNvSpPr>
            <a:spLocks noGrp="1"/>
          </p:cNvSpPr>
          <p:nvPr>
            <p:ph idx="1"/>
          </p:nvPr>
        </p:nvSpPr>
        <p:spPr/>
        <p:txBody>
          <a:bodyPr/>
          <a:lstStyle/>
          <a:p>
            <a:endParaRPr lang="en-US"/>
          </a:p>
        </p:txBody>
      </p:sp>
      <p:pic>
        <p:nvPicPr>
          <p:cNvPr id="1026" name="Picture 2" descr="A close-up of a house&#10;&#10;AI-generated content may be incorrect.">
            <a:extLst>
              <a:ext uri="{FF2B5EF4-FFF2-40B4-BE49-F238E27FC236}">
                <a16:creationId xmlns:a16="http://schemas.microsoft.com/office/drawing/2014/main" id="{5099AAFF-301A-9929-E1F4-D1C6AF4213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741886"/>
            <a:ext cx="9144000" cy="33742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C38CC84-0C21-2D97-D05C-6E6E9E8FE9CC}"/>
              </a:ext>
            </a:extLst>
          </p:cNvPr>
          <p:cNvSpPr txBox="1"/>
          <p:nvPr/>
        </p:nvSpPr>
        <p:spPr>
          <a:xfrm>
            <a:off x="5524502" y="5657850"/>
            <a:ext cx="1803507" cy="300082"/>
          </a:xfrm>
          <a:prstGeom prst="rect">
            <a:avLst/>
          </a:prstGeom>
          <a:noFill/>
        </p:spPr>
        <p:txBody>
          <a:bodyPr wrap="none" rtlCol="0">
            <a:spAutoFit/>
          </a:bodyPr>
          <a:lstStyle/>
          <a:p>
            <a:r>
              <a:rPr lang="en-US" sz="1350" dirty="0"/>
              <a:t>https://</a:t>
            </a:r>
            <a:r>
              <a:rPr lang="en-US" sz="1350" dirty="0" err="1"/>
              <a:t>vgg-t.github.io</a:t>
            </a:r>
            <a:endParaRPr lang="en-US" sz="1350" dirty="0"/>
          </a:p>
        </p:txBody>
      </p:sp>
    </p:spTree>
    <p:extLst>
      <p:ext uri="{BB962C8B-B14F-4D97-AF65-F5344CB8AC3E}">
        <p14:creationId xmlns:p14="http://schemas.microsoft.com/office/powerpoint/2010/main" val="37517728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BC0C0-26A2-FA11-E86D-0D87A781E1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76F525-624D-3C79-7951-0A22CB861861}"/>
              </a:ext>
            </a:extLst>
          </p:cNvPr>
          <p:cNvSpPr>
            <a:spLocks noGrp="1"/>
          </p:cNvSpPr>
          <p:nvPr>
            <p:ph type="title"/>
          </p:nvPr>
        </p:nvSpPr>
        <p:spPr/>
        <p:txBody>
          <a:bodyPr/>
          <a:lstStyle/>
          <a:p>
            <a:r>
              <a:rPr lang="en-US" dirty="0"/>
              <a:t>VGGT</a:t>
            </a:r>
          </a:p>
        </p:txBody>
      </p:sp>
      <p:sp>
        <p:nvSpPr>
          <p:cNvPr id="3" name="Content Placeholder 2">
            <a:extLst>
              <a:ext uri="{FF2B5EF4-FFF2-40B4-BE49-F238E27FC236}">
                <a16:creationId xmlns:a16="http://schemas.microsoft.com/office/drawing/2014/main" id="{FC734F7D-A5CC-C330-F29A-13A95ED47BB6}"/>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257C42F-55D8-40F5-D889-2FEB3D63A21D}"/>
              </a:ext>
            </a:extLst>
          </p:cNvPr>
          <p:cNvPicPr>
            <a:picLocks noChangeAspect="1"/>
          </p:cNvPicPr>
          <p:nvPr/>
        </p:nvPicPr>
        <p:blipFill>
          <a:blip r:embed="rId2"/>
          <a:stretch>
            <a:fillRect/>
          </a:stretch>
        </p:blipFill>
        <p:spPr>
          <a:xfrm>
            <a:off x="1809750" y="1421546"/>
            <a:ext cx="8572500" cy="4232957"/>
          </a:xfrm>
          <a:prstGeom prst="rect">
            <a:avLst/>
          </a:prstGeom>
        </p:spPr>
      </p:pic>
      <p:sp>
        <p:nvSpPr>
          <p:cNvPr id="6" name="TextBox 5">
            <a:extLst>
              <a:ext uri="{FF2B5EF4-FFF2-40B4-BE49-F238E27FC236}">
                <a16:creationId xmlns:a16="http://schemas.microsoft.com/office/drawing/2014/main" id="{37344A65-567C-CC87-A5CD-831B433D3FD1}"/>
              </a:ext>
            </a:extLst>
          </p:cNvPr>
          <p:cNvSpPr txBox="1"/>
          <p:nvPr/>
        </p:nvSpPr>
        <p:spPr>
          <a:xfrm>
            <a:off x="4152901" y="5654501"/>
            <a:ext cx="4573377" cy="300082"/>
          </a:xfrm>
          <a:prstGeom prst="rect">
            <a:avLst/>
          </a:prstGeom>
          <a:noFill/>
        </p:spPr>
        <p:txBody>
          <a:bodyPr wrap="square">
            <a:spAutoFit/>
          </a:bodyPr>
          <a:lstStyle/>
          <a:p>
            <a:r>
              <a:rPr lang="en-US" sz="1350" dirty="0"/>
              <a:t>https://</a:t>
            </a:r>
            <a:r>
              <a:rPr lang="en-US" sz="1350" dirty="0" err="1"/>
              <a:t>vgg-t.github.io</a:t>
            </a:r>
            <a:endParaRPr lang="en-US" sz="1350" dirty="0"/>
          </a:p>
        </p:txBody>
      </p:sp>
    </p:spTree>
    <p:extLst>
      <p:ext uri="{BB962C8B-B14F-4D97-AF65-F5344CB8AC3E}">
        <p14:creationId xmlns:p14="http://schemas.microsoft.com/office/powerpoint/2010/main" val="218587924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93AF42-AD62-8C22-EB63-1598A3BC58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9519D-F660-1257-D348-AE696B3BE79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B21EB69-FE8F-0E43-9594-93582019073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76292E2-96AA-BC84-4C7B-D4FA4163A46D}"/>
              </a:ext>
            </a:extLst>
          </p:cNvPr>
          <p:cNvPicPr>
            <a:picLocks noChangeAspect="1"/>
          </p:cNvPicPr>
          <p:nvPr/>
        </p:nvPicPr>
        <p:blipFill>
          <a:blip r:embed="rId2"/>
          <a:stretch>
            <a:fillRect/>
          </a:stretch>
        </p:blipFill>
        <p:spPr>
          <a:xfrm>
            <a:off x="2029605" y="14970"/>
            <a:ext cx="8132790" cy="6477905"/>
          </a:xfrm>
          <a:prstGeom prst="rect">
            <a:avLst/>
          </a:prstGeom>
        </p:spPr>
      </p:pic>
      <p:sp>
        <p:nvSpPr>
          <p:cNvPr id="6" name="TextBox 5">
            <a:extLst>
              <a:ext uri="{FF2B5EF4-FFF2-40B4-BE49-F238E27FC236}">
                <a16:creationId xmlns:a16="http://schemas.microsoft.com/office/drawing/2014/main" id="{050B41F5-7F1F-FC00-E637-AE51A74DDA1A}"/>
              </a:ext>
            </a:extLst>
          </p:cNvPr>
          <p:cNvSpPr txBox="1"/>
          <p:nvPr/>
        </p:nvSpPr>
        <p:spPr>
          <a:xfrm>
            <a:off x="4290848" y="6492874"/>
            <a:ext cx="6057900" cy="300082"/>
          </a:xfrm>
          <a:prstGeom prst="rect">
            <a:avLst/>
          </a:prstGeom>
          <a:noFill/>
        </p:spPr>
        <p:txBody>
          <a:bodyPr wrap="square">
            <a:spAutoFit/>
          </a:bodyPr>
          <a:lstStyle/>
          <a:p>
            <a:r>
              <a:rPr lang="en-US" sz="1350" dirty="0"/>
              <a:t>https://</a:t>
            </a:r>
            <a:r>
              <a:rPr lang="en-US" sz="1350" dirty="0" err="1"/>
              <a:t>github.com</a:t>
            </a:r>
            <a:r>
              <a:rPr lang="en-US" sz="1350" dirty="0"/>
              <a:t>/ByteDance-Seed/Depth-Anything-3</a:t>
            </a:r>
          </a:p>
        </p:txBody>
      </p:sp>
    </p:spTree>
    <p:extLst>
      <p:ext uri="{BB962C8B-B14F-4D97-AF65-F5344CB8AC3E}">
        <p14:creationId xmlns:p14="http://schemas.microsoft.com/office/powerpoint/2010/main" val="4868427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B87FA-8852-602E-8EF4-CA72AF5B9F16}"/>
              </a:ext>
            </a:extLst>
          </p:cNvPr>
          <p:cNvSpPr>
            <a:spLocks noGrp="1"/>
          </p:cNvSpPr>
          <p:nvPr>
            <p:ph type="title"/>
          </p:nvPr>
        </p:nvSpPr>
        <p:spPr/>
        <p:txBody>
          <a:bodyPr/>
          <a:lstStyle/>
          <a:p>
            <a:r>
              <a:rPr lang="en-US" dirty="0"/>
              <a:t>Tracking</a:t>
            </a:r>
          </a:p>
        </p:txBody>
      </p:sp>
      <p:sp>
        <p:nvSpPr>
          <p:cNvPr id="3" name="Content Placeholder 2">
            <a:extLst>
              <a:ext uri="{FF2B5EF4-FFF2-40B4-BE49-F238E27FC236}">
                <a16:creationId xmlns:a16="http://schemas.microsoft.com/office/drawing/2014/main" id="{C56F822E-2709-1630-AE4D-393911AC4DE7}"/>
              </a:ext>
            </a:extLst>
          </p:cNvPr>
          <p:cNvSpPr>
            <a:spLocks noGrp="1"/>
          </p:cNvSpPr>
          <p:nvPr>
            <p:ph idx="1"/>
          </p:nvPr>
        </p:nvSpPr>
        <p:spPr/>
        <p:txBody>
          <a:bodyPr/>
          <a:lstStyle/>
          <a:p>
            <a:r>
              <a:rPr lang="en-US" dirty="0"/>
              <a:t>Join up instances of objects over time for long sequences</a:t>
            </a:r>
          </a:p>
          <a:p>
            <a:pPr lvl="1"/>
            <a:r>
              <a:rPr lang="en-US" dirty="0"/>
              <a:t>Despite various inconveniences</a:t>
            </a:r>
          </a:p>
          <a:p>
            <a:pPr lvl="2"/>
            <a:r>
              <a:rPr lang="en-US" dirty="0"/>
              <a:t>objects getting occluded and reappearing</a:t>
            </a:r>
          </a:p>
          <a:p>
            <a:pPr lvl="2"/>
            <a:r>
              <a:rPr lang="en-US" dirty="0"/>
              <a:t>objects deforming as they move</a:t>
            </a:r>
          </a:p>
          <a:p>
            <a:pPr lvl="2"/>
            <a:r>
              <a:rPr lang="en-US" dirty="0" err="1"/>
              <a:t>etc</a:t>
            </a:r>
            <a:endParaRPr lang="en-US" dirty="0"/>
          </a:p>
          <a:p>
            <a:r>
              <a:rPr lang="en-US" dirty="0"/>
              <a:t>Applications:</a:t>
            </a:r>
          </a:p>
          <a:p>
            <a:pPr lvl="1"/>
            <a:r>
              <a:rPr lang="en-US" dirty="0"/>
              <a:t>obvious security stuff</a:t>
            </a:r>
          </a:p>
          <a:p>
            <a:pPr lvl="1"/>
            <a:r>
              <a:rPr lang="en-US" dirty="0"/>
              <a:t>what do people do? </a:t>
            </a:r>
          </a:p>
          <a:p>
            <a:pPr lvl="2"/>
            <a:r>
              <a:rPr lang="en-US" dirty="0"/>
              <a:t>improved architectural design</a:t>
            </a:r>
          </a:p>
          <a:p>
            <a:pPr lvl="1"/>
            <a:r>
              <a:rPr lang="en-US" dirty="0"/>
              <a:t>increasingly useful in grasp planning, etc.</a:t>
            </a:r>
          </a:p>
        </p:txBody>
      </p:sp>
    </p:spTree>
    <p:extLst>
      <p:ext uri="{BB962C8B-B14F-4D97-AF65-F5344CB8AC3E}">
        <p14:creationId xmlns:p14="http://schemas.microsoft.com/office/powerpoint/2010/main" val="11157838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0E354-323C-7EF8-34F6-4426EEEE8CBB}"/>
              </a:ext>
            </a:extLst>
          </p:cNvPr>
          <p:cNvSpPr>
            <a:spLocks noGrp="1"/>
          </p:cNvSpPr>
          <p:nvPr>
            <p:ph type="title"/>
          </p:nvPr>
        </p:nvSpPr>
        <p:spPr/>
        <p:txBody>
          <a:bodyPr/>
          <a:lstStyle/>
          <a:p>
            <a:r>
              <a:rPr lang="en-US" dirty="0"/>
              <a:t>MOT-20 example</a:t>
            </a:r>
          </a:p>
        </p:txBody>
      </p:sp>
      <p:sp>
        <p:nvSpPr>
          <p:cNvPr id="3" name="Content Placeholder 2">
            <a:extLst>
              <a:ext uri="{FF2B5EF4-FFF2-40B4-BE49-F238E27FC236}">
                <a16:creationId xmlns:a16="http://schemas.microsoft.com/office/drawing/2014/main" id="{821633F2-5B38-0E80-9DF5-98414C40199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5D3371EC-3F8E-B961-5B6C-8E3D30A5BA30}"/>
              </a:ext>
            </a:extLst>
          </p:cNvPr>
          <p:cNvPicPr>
            <a:picLocks noChangeAspect="1"/>
          </p:cNvPicPr>
          <p:nvPr/>
        </p:nvPicPr>
        <p:blipFill>
          <a:blip r:embed="rId2"/>
          <a:stretch>
            <a:fillRect/>
          </a:stretch>
        </p:blipFill>
        <p:spPr>
          <a:xfrm>
            <a:off x="203852" y="2099441"/>
            <a:ext cx="12844490" cy="2659117"/>
          </a:xfrm>
          <a:prstGeom prst="rect">
            <a:avLst/>
          </a:prstGeom>
        </p:spPr>
      </p:pic>
    </p:spTree>
    <p:extLst>
      <p:ext uri="{BB962C8B-B14F-4D97-AF65-F5344CB8AC3E}">
        <p14:creationId xmlns:p14="http://schemas.microsoft.com/office/powerpoint/2010/main" val="2363457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DAD52-FF00-F219-27FF-134D0C84E903}"/>
              </a:ext>
            </a:extLst>
          </p:cNvPr>
          <p:cNvSpPr>
            <a:spLocks noGrp="1"/>
          </p:cNvSpPr>
          <p:nvPr>
            <p:ph type="title"/>
          </p:nvPr>
        </p:nvSpPr>
        <p:spPr/>
        <p:txBody>
          <a:bodyPr/>
          <a:lstStyle/>
          <a:p>
            <a:r>
              <a:rPr lang="en-US" dirty="0"/>
              <a:t>Recall triangulation</a:t>
            </a:r>
          </a:p>
        </p:txBody>
      </p:sp>
      <p:pic>
        <p:nvPicPr>
          <p:cNvPr id="4" name="Picture 3">
            <a:extLst>
              <a:ext uri="{FF2B5EF4-FFF2-40B4-BE49-F238E27FC236}">
                <a16:creationId xmlns:a16="http://schemas.microsoft.com/office/drawing/2014/main" id="{E623FD76-8403-F7B3-25F1-7E6E953D8866}"/>
              </a:ext>
            </a:extLst>
          </p:cNvPr>
          <p:cNvPicPr>
            <a:picLocks noChangeAspect="1"/>
          </p:cNvPicPr>
          <p:nvPr/>
        </p:nvPicPr>
        <p:blipFill>
          <a:blip r:embed="rId2"/>
          <a:stretch>
            <a:fillRect/>
          </a:stretch>
        </p:blipFill>
        <p:spPr>
          <a:xfrm>
            <a:off x="4379735" y="2911366"/>
            <a:ext cx="6144405" cy="3791715"/>
          </a:xfrm>
          <a:prstGeom prst="rect">
            <a:avLst/>
          </a:prstGeom>
        </p:spPr>
      </p:pic>
      <p:sp>
        <p:nvSpPr>
          <p:cNvPr id="5" name="Content Placeholder 2">
            <a:extLst>
              <a:ext uri="{FF2B5EF4-FFF2-40B4-BE49-F238E27FC236}">
                <a16:creationId xmlns:a16="http://schemas.microsoft.com/office/drawing/2014/main" id="{1CABFE9F-1AE4-6A7D-4B11-8BC910E0EC2A}"/>
              </a:ext>
            </a:extLst>
          </p:cNvPr>
          <p:cNvSpPr>
            <a:spLocks noGrp="1"/>
          </p:cNvSpPr>
          <p:nvPr>
            <p:ph idx="1"/>
          </p:nvPr>
        </p:nvSpPr>
        <p:spPr>
          <a:xfrm>
            <a:off x="2152650" y="1825625"/>
            <a:ext cx="7886700" cy="4351338"/>
          </a:xfrm>
        </p:spPr>
        <p:txBody>
          <a:bodyPr/>
          <a:lstStyle/>
          <a:p>
            <a:r>
              <a:rPr lang="en-US" dirty="0"/>
              <a:t>IF you know m, m’ correspond</a:t>
            </a:r>
          </a:p>
          <a:p>
            <a:pPr lvl="1"/>
            <a:r>
              <a:rPr lang="en-US" dirty="0"/>
              <a:t>you can get X</a:t>
            </a:r>
          </a:p>
        </p:txBody>
      </p:sp>
    </p:spTree>
    <p:extLst>
      <p:ext uri="{BB962C8B-B14F-4D97-AF65-F5344CB8AC3E}">
        <p14:creationId xmlns:p14="http://schemas.microsoft.com/office/powerpoint/2010/main" val="124966678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12D02-EFFE-B38F-B7A5-E93EEDE471E7}"/>
              </a:ext>
            </a:extLst>
          </p:cNvPr>
          <p:cNvSpPr>
            <a:spLocks noGrp="1"/>
          </p:cNvSpPr>
          <p:nvPr>
            <p:ph type="title"/>
          </p:nvPr>
        </p:nvSpPr>
        <p:spPr/>
        <p:txBody>
          <a:bodyPr/>
          <a:lstStyle/>
          <a:p>
            <a:r>
              <a:rPr lang="en-US" dirty="0"/>
              <a:t>Tracking by detection</a:t>
            </a:r>
          </a:p>
        </p:txBody>
      </p:sp>
      <p:sp>
        <p:nvSpPr>
          <p:cNvPr id="3" name="Content Placeholder 2">
            <a:extLst>
              <a:ext uri="{FF2B5EF4-FFF2-40B4-BE49-F238E27FC236}">
                <a16:creationId xmlns:a16="http://schemas.microsoft.com/office/drawing/2014/main" id="{D921E9AA-6BD3-273F-5858-A1F281C85D7C}"/>
              </a:ext>
            </a:extLst>
          </p:cNvPr>
          <p:cNvSpPr>
            <a:spLocks noGrp="1"/>
          </p:cNvSpPr>
          <p:nvPr>
            <p:ph idx="1"/>
          </p:nvPr>
        </p:nvSpPr>
        <p:spPr/>
        <p:txBody>
          <a:bodyPr/>
          <a:lstStyle/>
          <a:p>
            <a:r>
              <a:rPr lang="en-US" dirty="0"/>
              <a:t>Assume</a:t>
            </a:r>
          </a:p>
          <a:p>
            <a:pPr lvl="1"/>
            <a:r>
              <a:rPr lang="en-US" dirty="0"/>
              <a:t>a reliable detector </a:t>
            </a:r>
          </a:p>
          <a:p>
            <a:pPr lvl="1">
              <a:tabLst>
                <a:tab pos="1704975" algn="l"/>
              </a:tabLst>
            </a:pPr>
            <a:r>
              <a:rPr lang="en-US" dirty="0"/>
              <a:t>Link detects across time</a:t>
            </a:r>
          </a:p>
        </p:txBody>
      </p:sp>
    </p:spTree>
    <p:extLst>
      <p:ext uri="{BB962C8B-B14F-4D97-AF65-F5344CB8AC3E}">
        <p14:creationId xmlns:p14="http://schemas.microsoft.com/office/powerpoint/2010/main" val="23885389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4B067-DACC-40EF-2630-6F5BDA4169B5}"/>
              </a:ext>
            </a:extLst>
          </p:cNvPr>
          <p:cNvSpPr>
            <a:spLocks noGrp="1"/>
          </p:cNvSpPr>
          <p:nvPr>
            <p:ph type="title"/>
          </p:nvPr>
        </p:nvSpPr>
        <p:spPr/>
        <p:txBody>
          <a:bodyPr/>
          <a:lstStyle/>
          <a:p>
            <a:r>
              <a:rPr lang="en-US" dirty="0"/>
              <a:t>Simplest -&gt; broken tracks</a:t>
            </a:r>
          </a:p>
        </p:txBody>
      </p:sp>
      <p:sp>
        <p:nvSpPr>
          <p:cNvPr id="3" name="Content Placeholder 2">
            <a:extLst>
              <a:ext uri="{FF2B5EF4-FFF2-40B4-BE49-F238E27FC236}">
                <a16:creationId xmlns:a16="http://schemas.microsoft.com/office/drawing/2014/main" id="{B3F169BD-A193-3FF8-D5BC-F3608AB5EA6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F4E4EC85-2FFA-7CB6-3568-D69DFFCC2A7E}"/>
              </a:ext>
            </a:extLst>
          </p:cNvPr>
          <p:cNvPicPr>
            <a:picLocks noChangeAspect="1"/>
          </p:cNvPicPr>
          <p:nvPr/>
        </p:nvPicPr>
        <p:blipFill>
          <a:blip r:embed="rId2"/>
          <a:stretch>
            <a:fillRect/>
          </a:stretch>
        </p:blipFill>
        <p:spPr>
          <a:xfrm>
            <a:off x="2209800" y="1337493"/>
            <a:ext cx="7772400" cy="895437"/>
          </a:xfrm>
          <a:prstGeom prst="rect">
            <a:avLst/>
          </a:prstGeom>
        </p:spPr>
      </p:pic>
      <p:pic>
        <p:nvPicPr>
          <p:cNvPr id="7" name="Picture 6">
            <a:extLst>
              <a:ext uri="{FF2B5EF4-FFF2-40B4-BE49-F238E27FC236}">
                <a16:creationId xmlns:a16="http://schemas.microsoft.com/office/drawing/2014/main" id="{2D40425C-F8D1-2A60-12D4-F2A61430E702}"/>
              </a:ext>
            </a:extLst>
          </p:cNvPr>
          <p:cNvPicPr>
            <a:picLocks noChangeAspect="1"/>
          </p:cNvPicPr>
          <p:nvPr/>
        </p:nvPicPr>
        <p:blipFill>
          <a:blip r:embed="rId3"/>
          <a:stretch>
            <a:fillRect/>
          </a:stretch>
        </p:blipFill>
        <p:spPr>
          <a:xfrm>
            <a:off x="3520966" y="2488474"/>
            <a:ext cx="4607034" cy="4391752"/>
          </a:xfrm>
          <a:prstGeom prst="rect">
            <a:avLst/>
          </a:prstGeom>
        </p:spPr>
      </p:pic>
    </p:spTree>
    <p:extLst>
      <p:ext uri="{BB962C8B-B14F-4D97-AF65-F5344CB8AC3E}">
        <p14:creationId xmlns:p14="http://schemas.microsoft.com/office/powerpoint/2010/main" val="60746458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72978-22F5-C51B-3848-043DCA6AC7E9}"/>
              </a:ext>
            </a:extLst>
          </p:cNvPr>
          <p:cNvSpPr>
            <a:spLocks noGrp="1"/>
          </p:cNvSpPr>
          <p:nvPr>
            <p:ph type="title"/>
          </p:nvPr>
        </p:nvSpPr>
        <p:spPr/>
        <p:txBody>
          <a:bodyPr/>
          <a:lstStyle/>
          <a:p>
            <a:r>
              <a:rPr lang="en-US" dirty="0"/>
              <a:t>Point tracks reveal public </a:t>
            </a:r>
            <a:r>
              <a:rPr lang="en-US" dirty="0" err="1"/>
              <a:t>behaviour</a:t>
            </a:r>
            <a:endParaRPr lang="en-US" dirty="0"/>
          </a:p>
        </p:txBody>
      </p:sp>
      <p:sp>
        <p:nvSpPr>
          <p:cNvPr id="3" name="Content Placeholder 2">
            <a:extLst>
              <a:ext uri="{FF2B5EF4-FFF2-40B4-BE49-F238E27FC236}">
                <a16:creationId xmlns:a16="http://schemas.microsoft.com/office/drawing/2014/main" id="{761716CE-B9F0-9022-FF29-BB440C7595E5}"/>
              </a:ext>
            </a:extLst>
          </p:cNvPr>
          <p:cNvSpPr>
            <a:spLocks noGrp="1"/>
          </p:cNvSpPr>
          <p:nvPr>
            <p:ph idx="1"/>
          </p:nvPr>
        </p:nvSpPr>
        <p:spPr/>
        <p:txBody>
          <a:bodyPr/>
          <a:lstStyle/>
          <a:p>
            <a:endParaRPr lang="en-US"/>
          </a:p>
        </p:txBody>
      </p:sp>
      <p:pic>
        <p:nvPicPr>
          <p:cNvPr id="4" name="droppedImage.tiff" descr="droppedImage.tiff">
            <a:extLst>
              <a:ext uri="{FF2B5EF4-FFF2-40B4-BE49-F238E27FC236}">
                <a16:creationId xmlns:a16="http://schemas.microsoft.com/office/drawing/2014/main" id="{0EE24177-7632-6583-C150-B98B76DBFB05}"/>
              </a:ext>
            </a:extLst>
          </p:cNvPr>
          <p:cNvPicPr>
            <a:picLocks noChangeAspect="1"/>
          </p:cNvPicPr>
          <p:nvPr/>
        </p:nvPicPr>
        <p:blipFill>
          <a:blip r:embed="rId2"/>
          <a:stretch>
            <a:fillRect/>
          </a:stretch>
        </p:blipFill>
        <p:spPr>
          <a:xfrm>
            <a:off x="1524001" y="1531020"/>
            <a:ext cx="3573581" cy="2319087"/>
          </a:xfrm>
          <a:prstGeom prst="rect">
            <a:avLst/>
          </a:prstGeom>
          <a:ln w="12700">
            <a:miter lim="400000"/>
          </a:ln>
        </p:spPr>
      </p:pic>
      <p:pic>
        <p:nvPicPr>
          <p:cNvPr id="5" name="droppedImage.tiff" descr="droppedImage.tiff">
            <a:extLst>
              <a:ext uri="{FF2B5EF4-FFF2-40B4-BE49-F238E27FC236}">
                <a16:creationId xmlns:a16="http://schemas.microsoft.com/office/drawing/2014/main" id="{9D5454B1-24E2-F165-E81C-568F45728B68}"/>
              </a:ext>
            </a:extLst>
          </p:cNvPr>
          <p:cNvPicPr>
            <a:picLocks noChangeAspect="1"/>
          </p:cNvPicPr>
          <p:nvPr/>
        </p:nvPicPr>
        <p:blipFill>
          <a:blip r:embed="rId3"/>
          <a:stretch>
            <a:fillRect/>
          </a:stretch>
        </p:blipFill>
        <p:spPr>
          <a:xfrm>
            <a:off x="5124653" y="2286000"/>
            <a:ext cx="5490643" cy="3657600"/>
          </a:xfrm>
          <a:prstGeom prst="rect">
            <a:avLst/>
          </a:prstGeom>
          <a:ln w="12700">
            <a:miter lim="400000"/>
          </a:ln>
        </p:spPr>
      </p:pic>
      <p:sp>
        <p:nvSpPr>
          <p:cNvPr id="6" name="TextBox 5">
            <a:extLst>
              <a:ext uri="{FF2B5EF4-FFF2-40B4-BE49-F238E27FC236}">
                <a16:creationId xmlns:a16="http://schemas.microsoft.com/office/drawing/2014/main" id="{96D87980-2E80-4F0A-226E-69D06E597979}"/>
              </a:ext>
            </a:extLst>
          </p:cNvPr>
          <p:cNvSpPr txBox="1"/>
          <p:nvPr/>
        </p:nvSpPr>
        <p:spPr>
          <a:xfrm>
            <a:off x="2209802" y="4743450"/>
            <a:ext cx="1370055" cy="300082"/>
          </a:xfrm>
          <a:prstGeom prst="rect">
            <a:avLst/>
          </a:prstGeom>
          <a:noFill/>
        </p:spPr>
        <p:txBody>
          <a:bodyPr wrap="none" rtlCol="0">
            <a:spAutoFit/>
          </a:bodyPr>
          <a:lstStyle/>
          <a:p>
            <a:r>
              <a:rPr lang="en-US" sz="1350" dirty="0" err="1"/>
              <a:t>Yan+Forsyth</a:t>
            </a:r>
            <a:r>
              <a:rPr lang="en-US" sz="1350" dirty="0"/>
              <a:t>, 04</a:t>
            </a:r>
          </a:p>
        </p:txBody>
      </p:sp>
    </p:spTree>
    <p:extLst>
      <p:ext uri="{BB962C8B-B14F-4D97-AF65-F5344CB8AC3E}">
        <p14:creationId xmlns:p14="http://schemas.microsoft.com/office/powerpoint/2010/main" val="2059027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F214F-12B6-22BD-715B-F50CFD9A24F7}"/>
              </a:ext>
            </a:extLst>
          </p:cNvPr>
          <p:cNvSpPr>
            <a:spLocks noGrp="1"/>
          </p:cNvSpPr>
          <p:nvPr>
            <p:ph type="title"/>
          </p:nvPr>
        </p:nvSpPr>
        <p:spPr/>
        <p:txBody>
          <a:bodyPr/>
          <a:lstStyle/>
          <a:p>
            <a:r>
              <a:rPr lang="en-US" dirty="0"/>
              <a:t>Abstract tracks</a:t>
            </a:r>
          </a:p>
        </p:txBody>
      </p:sp>
      <p:sp>
        <p:nvSpPr>
          <p:cNvPr id="3" name="Content Placeholder 2">
            <a:extLst>
              <a:ext uri="{FF2B5EF4-FFF2-40B4-BE49-F238E27FC236}">
                <a16:creationId xmlns:a16="http://schemas.microsoft.com/office/drawing/2014/main" id="{0DBDB941-B987-67AF-AC51-C42BBDFB934D}"/>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4877F77E-5731-93F1-14DF-A9039903B6F3}"/>
              </a:ext>
            </a:extLst>
          </p:cNvPr>
          <p:cNvPicPr>
            <a:picLocks noChangeAspect="1"/>
          </p:cNvPicPr>
          <p:nvPr/>
        </p:nvPicPr>
        <p:blipFill>
          <a:blip r:embed="rId2"/>
          <a:stretch>
            <a:fillRect/>
          </a:stretch>
        </p:blipFill>
        <p:spPr>
          <a:xfrm>
            <a:off x="1978572" y="1400925"/>
            <a:ext cx="7772400" cy="895437"/>
          </a:xfrm>
          <a:prstGeom prst="rect">
            <a:avLst/>
          </a:prstGeom>
        </p:spPr>
      </p:pic>
      <p:pic>
        <p:nvPicPr>
          <p:cNvPr id="6" name="Picture 5">
            <a:extLst>
              <a:ext uri="{FF2B5EF4-FFF2-40B4-BE49-F238E27FC236}">
                <a16:creationId xmlns:a16="http://schemas.microsoft.com/office/drawing/2014/main" id="{2D70FE15-CD1A-5BDF-5D80-EDE6CB7C68BA}"/>
              </a:ext>
            </a:extLst>
          </p:cNvPr>
          <p:cNvPicPr>
            <a:picLocks noChangeAspect="1"/>
          </p:cNvPicPr>
          <p:nvPr/>
        </p:nvPicPr>
        <p:blipFill>
          <a:blip r:embed="rId3"/>
          <a:stretch>
            <a:fillRect/>
          </a:stretch>
        </p:blipFill>
        <p:spPr>
          <a:xfrm>
            <a:off x="4069610" y="2228192"/>
            <a:ext cx="4498072" cy="4264681"/>
          </a:xfrm>
          <a:prstGeom prst="rect">
            <a:avLst/>
          </a:prstGeom>
        </p:spPr>
      </p:pic>
    </p:spTree>
    <p:extLst>
      <p:ext uri="{BB962C8B-B14F-4D97-AF65-F5344CB8AC3E}">
        <p14:creationId xmlns:p14="http://schemas.microsoft.com/office/powerpoint/2010/main" val="24849137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5FFE8-E803-AF38-10FF-45A7C94CAAA5}"/>
              </a:ext>
            </a:extLst>
          </p:cNvPr>
          <p:cNvSpPr>
            <a:spLocks noGrp="1"/>
          </p:cNvSpPr>
          <p:nvPr>
            <p:ph type="title"/>
          </p:nvPr>
        </p:nvSpPr>
        <p:spPr/>
        <p:txBody>
          <a:bodyPr/>
          <a:lstStyle/>
          <a:p>
            <a:r>
              <a:rPr lang="en-US" dirty="0"/>
              <a:t>Correspondence</a:t>
            </a:r>
          </a:p>
        </p:txBody>
      </p:sp>
      <p:sp>
        <p:nvSpPr>
          <p:cNvPr id="3" name="Content Placeholder 2">
            <a:extLst>
              <a:ext uri="{FF2B5EF4-FFF2-40B4-BE49-F238E27FC236}">
                <a16:creationId xmlns:a16="http://schemas.microsoft.com/office/drawing/2014/main" id="{ABD5EA45-639E-8EAC-A6FC-DE397D574E6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8822AB9F-62FE-C63E-70FE-3E97BC043F94}"/>
              </a:ext>
            </a:extLst>
          </p:cNvPr>
          <p:cNvPicPr>
            <a:picLocks noChangeAspect="1"/>
          </p:cNvPicPr>
          <p:nvPr/>
        </p:nvPicPr>
        <p:blipFill>
          <a:blip r:embed="rId2"/>
          <a:stretch>
            <a:fillRect/>
          </a:stretch>
        </p:blipFill>
        <p:spPr>
          <a:xfrm>
            <a:off x="1760696" y="1825626"/>
            <a:ext cx="8983714" cy="4553389"/>
          </a:xfrm>
          <a:prstGeom prst="rect">
            <a:avLst/>
          </a:prstGeom>
        </p:spPr>
      </p:pic>
      <p:sp>
        <p:nvSpPr>
          <p:cNvPr id="5" name="TextBox 4">
            <a:extLst>
              <a:ext uri="{FF2B5EF4-FFF2-40B4-BE49-F238E27FC236}">
                <a16:creationId xmlns:a16="http://schemas.microsoft.com/office/drawing/2014/main" id="{265B32AD-5BB2-4AFB-62B2-DDBBC7919293}"/>
              </a:ext>
            </a:extLst>
          </p:cNvPr>
          <p:cNvSpPr txBox="1"/>
          <p:nvPr/>
        </p:nvSpPr>
        <p:spPr>
          <a:xfrm>
            <a:off x="4672911" y="6055849"/>
            <a:ext cx="3812647" cy="646331"/>
          </a:xfrm>
          <a:prstGeom prst="rect">
            <a:avLst/>
          </a:prstGeom>
          <a:noFill/>
        </p:spPr>
        <p:txBody>
          <a:bodyPr wrap="none" rtlCol="0">
            <a:spAutoFit/>
          </a:bodyPr>
          <a:lstStyle/>
          <a:p>
            <a:r>
              <a:rPr lang="en-US" dirty="0"/>
              <a:t>Use the Hungarian algorithm</a:t>
            </a:r>
          </a:p>
          <a:p>
            <a:r>
              <a:rPr lang="en-US" dirty="0"/>
              <a:t>Weights from appearance, dynamics</a:t>
            </a:r>
          </a:p>
        </p:txBody>
      </p:sp>
    </p:spTree>
    <p:extLst>
      <p:ext uri="{BB962C8B-B14F-4D97-AF65-F5344CB8AC3E}">
        <p14:creationId xmlns:p14="http://schemas.microsoft.com/office/powerpoint/2010/main" val="1763407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28FBB-160D-BCD7-EA4C-22ABCD0A628A}"/>
              </a:ext>
            </a:extLst>
          </p:cNvPr>
          <p:cNvSpPr>
            <a:spLocks noGrp="1"/>
          </p:cNvSpPr>
          <p:nvPr>
            <p:ph type="title"/>
          </p:nvPr>
        </p:nvSpPr>
        <p:spPr/>
        <p:txBody>
          <a:bodyPr/>
          <a:lstStyle/>
          <a:p>
            <a:r>
              <a:rPr lang="en-US" dirty="0"/>
              <a:t>Appearance weights</a:t>
            </a:r>
          </a:p>
        </p:txBody>
      </p:sp>
      <p:sp>
        <p:nvSpPr>
          <p:cNvPr id="3" name="Content Placeholder 2">
            <a:extLst>
              <a:ext uri="{FF2B5EF4-FFF2-40B4-BE49-F238E27FC236}">
                <a16:creationId xmlns:a16="http://schemas.microsoft.com/office/drawing/2014/main" id="{17C4E556-8A7A-16DA-255A-D558788F6CEF}"/>
              </a:ext>
            </a:extLst>
          </p:cNvPr>
          <p:cNvSpPr>
            <a:spLocks noGrp="1"/>
          </p:cNvSpPr>
          <p:nvPr>
            <p:ph idx="1"/>
          </p:nvPr>
        </p:nvSpPr>
        <p:spPr/>
        <p:txBody>
          <a:bodyPr/>
          <a:lstStyle/>
          <a:p>
            <a:r>
              <a:rPr lang="en-US" dirty="0"/>
              <a:t>Distance between feature vectors</a:t>
            </a:r>
          </a:p>
          <a:p>
            <a:pPr lvl="1"/>
            <a:r>
              <a:rPr lang="en-US" dirty="0"/>
              <a:t>tracks could have multiple</a:t>
            </a:r>
          </a:p>
          <a:p>
            <a:pPr lvl="2"/>
            <a:r>
              <a:rPr lang="en-US" dirty="0"/>
              <a:t>memory</a:t>
            </a:r>
          </a:p>
          <a:p>
            <a:r>
              <a:rPr lang="en-US" dirty="0"/>
              <a:t>Some test of distance</a:t>
            </a:r>
          </a:p>
          <a:p>
            <a:pPr lvl="1"/>
            <a:r>
              <a:rPr lang="en-US" dirty="0"/>
              <a:t>between predicted </a:t>
            </a:r>
            <a:r>
              <a:rPr lang="en-US" dirty="0" err="1"/>
              <a:t>pos’n</a:t>
            </a:r>
            <a:r>
              <a:rPr lang="en-US" dirty="0"/>
              <a:t> and true </a:t>
            </a:r>
            <a:r>
              <a:rPr lang="en-US" dirty="0" err="1"/>
              <a:t>pos’n</a:t>
            </a:r>
            <a:endParaRPr lang="en-US" dirty="0"/>
          </a:p>
          <a:p>
            <a:pPr lvl="2"/>
            <a:r>
              <a:rPr lang="en-US" dirty="0"/>
              <a:t>1-IOU has a good record</a:t>
            </a:r>
          </a:p>
          <a:p>
            <a:endParaRPr lang="en-US" dirty="0"/>
          </a:p>
        </p:txBody>
      </p:sp>
    </p:spTree>
    <p:extLst>
      <p:ext uri="{BB962C8B-B14F-4D97-AF65-F5344CB8AC3E}">
        <p14:creationId xmlns:p14="http://schemas.microsoft.com/office/powerpoint/2010/main" val="5953020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BE142-CD74-BEFF-0900-B04A2EAEEAD0}"/>
              </a:ext>
            </a:extLst>
          </p:cNvPr>
          <p:cNvSpPr>
            <a:spLocks noGrp="1"/>
          </p:cNvSpPr>
          <p:nvPr>
            <p:ph type="title"/>
          </p:nvPr>
        </p:nvSpPr>
        <p:spPr/>
        <p:txBody>
          <a:bodyPr/>
          <a:lstStyle/>
          <a:p>
            <a:r>
              <a:rPr lang="en-US" dirty="0"/>
              <a:t>Reidentification</a:t>
            </a:r>
          </a:p>
        </p:txBody>
      </p:sp>
      <p:pic>
        <p:nvPicPr>
          <p:cNvPr id="4" name="Content Placeholder 3">
            <a:extLst>
              <a:ext uri="{FF2B5EF4-FFF2-40B4-BE49-F238E27FC236}">
                <a16:creationId xmlns:a16="http://schemas.microsoft.com/office/drawing/2014/main" id="{F138923B-0C71-224A-CE89-A7A9B94D82D3}"/>
              </a:ext>
            </a:extLst>
          </p:cNvPr>
          <p:cNvPicPr>
            <a:picLocks noGrp="1" noChangeAspect="1"/>
          </p:cNvPicPr>
          <p:nvPr>
            <p:ph idx="1"/>
          </p:nvPr>
        </p:nvPicPr>
        <p:blipFill>
          <a:blip r:embed="rId2"/>
          <a:stretch>
            <a:fillRect/>
          </a:stretch>
        </p:blipFill>
        <p:spPr>
          <a:xfrm>
            <a:off x="1986456" y="1522027"/>
            <a:ext cx="8376745" cy="4866936"/>
          </a:xfrm>
          <a:prstGeom prst="rect">
            <a:avLst/>
          </a:prstGeom>
        </p:spPr>
      </p:pic>
    </p:spTree>
    <p:extLst>
      <p:ext uri="{BB962C8B-B14F-4D97-AF65-F5344CB8AC3E}">
        <p14:creationId xmlns:p14="http://schemas.microsoft.com/office/powerpoint/2010/main" val="15036828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C471C-D663-15D1-FDF8-A28619281C91}"/>
              </a:ext>
            </a:extLst>
          </p:cNvPr>
          <p:cNvSpPr>
            <a:spLocks noGrp="1"/>
          </p:cNvSpPr>
          <p:nvPr>
            <p:ph type="title"/>
          </p:nvPr>
        </p:nvSpPr>
        <p:spPr/>
        <p:txBody>
          <a:bodyPr/>
          <a:lstStyle/>
          <a:p>
            <a:r>
              <a:rPr lang="en-US" dirty="0" err="1"/>
              <a:t>TbD</a:t>
            </a:r>
            <a:r>
              <a:rPr lang="en-US" dirty="0"/>
              <a:t> variants- Exploit </a:t>
            </a:r>
            <a:r>
              <a:rPr lang="en-US" dirty="0" err="1"/>
              <a:t>FasterRCNN</a:t>
            </a:r>
            <a:endParaRPr lang="en-US" dirty="0"/>
          </a:p>
        </p:txBody>
      </p:sp>
      <p:sp>
        <p:nvSpPr>
          <p:cNvPr id="3" name="Content Placeholder 2">
            <a:extLst>
              <a:ext uri="{FF2B5EF4-FFF2-40B4-BE49-F238E27FC236}">
                <a16:creationId xmlns:a16="http://schemas.microsoft.com/office/drawing/2014/main" id="{B468DFB1-ACCC-C512-9196-5D56A9407BC7}"/>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7E09F2C2-D2F4-30FD-9C46-78F1BA343355}"/>
              </a:ext>
            </a:extLst>
          </p:cNvPr>
          <p:cNvPicPr>
            <a:picLocks noChangeAspect="1"/>
          </p:cNvPicPr>
          <p:nvPr/>
        </p:nvPicPr>
        <p:blipFill>
          <a:blip r:embed="rId2"/>
          <a:stretch>
            <a:fillRect/>
          </a:stretch>
        </p:blipFill>
        <p:spPr>
          <a:xfrm>
            <a:off x="1653056" y="1636306"/>
            <a:ext cx="9014944" cy="3534784"/>
          </a:xfrm>
          <a:prstGeom prst="rect">
            <a:avLst/>
          </a:prstGeom>
        </p:spPr>
      </p:pic>
      <p:pic>
        <p:nvPicPr>
          <p:cNvPr id="5" name="Picture 4">
            <a:extLst>
              <a:ext uri="{FF2B5EF4-FFF2-40B4-BE49-F238E27FC236}">
                <a16:creationId xmlns:a16="http://schemas.microsoft.com/office/drawing/2014/main" id="{F68B89C4-9AA6-2364-80F7-FA93BD6CC4BA}"/>
              </a:ext>
            </a:extLst>
          </p:cNvPr>
          <p:cNvPicPr>
            <a:picLocks noChangeAspect="1"/>
          </p:cNvPicPr>
          <p:nvPr/>
        </p:nvPicPr>
        <p:blipFill>
          <a:blip r:embed="rId3"/>
          <a:stretch>
            <a:fillRect/>
          </a:stretch>
        </p:blipFill>
        <p:spPr>
          <a:xfrm>
            <a:off x="5827244" y="5369226"/>
            <a:ext cx="4711700" cy="203200"/>
          </a:xfrm>
          <a:prstGeom prst="rect">
            <a:avLst/>
          </a:prstGeom>
        </p:spPr>
      </p:pic>
    </p:spTree>
    <p:extLst>
      <p:ext uri="{BB962C8B-B14F-4D97-AF65-F5344CB8AC3E}">
        <p14:creationId xmlns:p14="http://schemas.microsoft.com/office/powerpoint/2010/main" val="3136942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418F4-345F-B7C5-CBE1-7A225F370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326DD-D6A1-22BE-A2AD-CA3650432780}"/>
              </a:ext>
            </a:extLst>
          </p:cNvPr>
          <p:cNvSpPr>
            <a:spLocks noGrp="1"/>
          </p:cNvSpPr>
          <p:nvPr>
            <p:ph type="title"/>
          </p:nvPr>
        </p:nvSpPr>
        <p:spPr/>
        <p:txBody>
          <a:bodyPr/>
          <a:lstStyle/>
          <a:p>
            <a:r>
              <a:rPr lang="en-US" dirty="0" err="1"/>
              <a:t>TbD</a:t>
            </a:r>
            <a:r>
              <a:rPr lang="en-US" dirty="0"/>
              <a:t> variants- Exploit </a:t>
            </a:r>
            <a:r>
              <a:rPr lang="en-US" dirty="0" err="1"/>
              <a:t>DetR</a:t>
            </a:r>
            <a:endParaRPr lang="en-US" dirty="0"/>
          </a:p>
        </p:txBody>
      </p:sp>
      <p:sp>
        <p:nvSpPr>
          <p:cNvPr id="3" name="Content Placeholder 2">
            <a:extLst>
              <a:ext uri="{FF2B5EF4-FFF2-40B4-BE49-F238E27FC236}">
                <a16:creationId xmlns:a16="http://schemas.microsoft.com/office/drawing/2014/main" id="{58DFCA4F-8D44-59A5-F2F4-A3AAE6D765BA}"/>
              </a:ext>
            </a:extLst>
          </p:cNvPr>
          <p:cNvSpPr>
            <a:spLocks noGrp="1"/>
          </p:cNvSpPr>
          <p:nvPr>
            <p:ph idx="1"/>
          </p:nvPr>
        </p:nvSpPr>
        <p:spPr/>
        <p:txBody>
          <a:bodyPr/>
          <a:lstStyle/>
          <a:p>
            <a:endParaRPr lang="en-US" dirty="0"/>
          </a:p>
        </p:txBody>
      </p:sp>
      <p:pic>
        <p:nvPicPr>
          <p:cNvPr id="6" name="Picture 5">
            <a:extLst>
              <a:ext uri="{FF2B5EF4-FFF2-40B4-BE49-F238E27FC236}">
                <a16:creationId xmlns:a16="http://schemas.microsoft.com/office/drawing/2014/main" id="{9C12EEAD-D7E2-1182-F154-E6C2F54822D2}"/>
              </a:ext>
            </a:extLst>
          </p:cNvPr>
          <p:cNvPicPr>
            <a:picLocks noChangeAspect="1"/>
          </p:cNvPicPr>
          <p:nvPr/>
        </p:nvPicPr>
        <p:blipFill>
          <a:blip r:embed="rId2"/>
          <a:stretch>
            <a:fillRect/>
          </a:stretch>
        </p:blipFill>
        <p:spPr>
          <a:xfrm>
            <a:off x="1545425" y="1965435"/>
            <a:ext cx="9084866" cy="2932386"/>
          </a:xfrm>
          <a:prstGeom prst="rect">
            <a:avLst/>
          </a:prstGeom>
        </p:spPr>
      </p:pic>
      <p:pic>
        <p:nvPicPr>
          <p:cNvPr id="7" name="Picture 6">
            <a:extLst>
              <a:ext uri="{FF2B5EF4-FFF2-40B4-BE49-F238E27FC236}">
                <a16:creationId xmlns:a16="http://schemas.microsoft.com/office/drawing/2014/main" id="{843F4B50-0639-87CF-FC1F-F7F4A7E2718F}"/>
              </a:ext>
            </a:extLst>
          </p:cNvPr>
          <p:cNvPicPr>
            <a:picLocks noChangeAspect="1"/>
          </p:cNvPicPr>
          <p:nvPr/>
        </p:nvPicPr>
        <p:blipFill>
          <a:blip r:embed="rId3"/>
          <a:stretch>
            <a:fillRect/>
          </a:stretch>
        </p:blipFill>
        <p:spPr>
          <a:xfrm>
            <a:off x="2970705" y="4931267"/>
            <a:ext cx="7175500" cy="482600"/>
          </a:xfrm>
          <a:prstGeom prst="rect">
            <a:avLst/>
          </a:prstGeom>
        </p:spPr>
      </p:pic>
    </p:spTree>
    <p:extLst>
      <p:ext uri="{BB962C8B-B14F-4D97-AF65-F5344CB8AC3E}">
        <p14:creationId xmlns:p14="http://schemas.microsoft.com/office/powerpoint/2010/main" val="10100477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31A46-2E36-9F3B-A694-3C092DB1A17F}"/>
              </a:ext>
            </a:extLst>
          </p:cNvPr>
          <p:cNvSpPr>
            <a:spLocks noGrp="1"/>
          </p:cNvSpPr>
          <p:nvPr>
            <p:ph type="title"/>
          </p:nvPr>
        </p:nvSpPr>
        <p:spPr/>
        <p:txBody>
          <a:bodyPr/>
          <a:lstStyle/>
          <a:p>
            <a:r>
              <a:rPr lang="en-US" dirty="0" err="1"/>
              <a:t>TbD</a:t>
            </a:r>
            <a:r>
              <a:rPr lang="en-US" dirty="0"/>
              <a:t> variants – open world</a:t>
            </a:r>
          </a:p>
        </p:txBody>
      </p:sp>
      <p:sp>
        <p:nvSpPr>
          <p:cNvPr id="3" name="Content Placeholder 2">
            <a:extLst>
              <a:ext uri="{FF2B5EF4-FFF2-40B4-BE49-F238E27FC236}">
                <a16:creationId xmlns:a16="http://schemas.microsoft.com/office/drawing/2014/main" id="{AF7DAE15-EFC9-ABD0-0E02-3089F4D385A4}"/>
              </a:ext>
            </a:extLst>
          </p:cNvPr>
          <p:cNvSpPr>
            <a:spLocks noGrp="1"/>
          </p:cNvSpPr>
          <p:nvPr>
            <p:ph idx="1"/>
          </p:nvPr>
        </p:nvSpPr>
        <p:spPr>
          <a:xfrm>
            <a:off x="2152650" y="4687614"/>
            <a:ext cx="7886700" cy="1489349"/>
          </a:xfrm>
        </p:spPr>
        <p:txBody>
          <a:bodyPr/>
          <a:lstStyle/>
          <a:p>
            <a:r>
              <a:rPr lang="en-US" dirty="0"/>
              <a:t>Use RPN to detect objects</a:t>
            </a:r>
          </a:p>
          <a:p>
            <a:pPr lvl="1"/>
            <a:r>
              <a:rPr lang="en-US" dirty="0"/>
              <a:t>adjust RPN score</a:t>
            </a:r>
          </a:p>
          <a:p>
            <a:r>
              <a:rPr lang="en-US" dirty="0"/>
              <a:t>Use appearance match for correspondence</a:t>
            </a:r>
          </a:p>
        </p:txBody>
      </p:sp>
      <p:pic>
        <p:nvPicPr>
          <p:cNvPr id="4" name="Picture 3">
            <a:extLst>
              <a:ext uri="{FF2B5EF4-FFF2-40B4-BE49-F238E27FC236}">
                <a16:creationId xmlns:a16="http://schemas.microsoft.com/office/drawing/2014/main" id="{FCDDB855-6364-D6A7-06B1-72960B3956E6}"/>
              </a:ext>
            </a:extLst>
          </p:cNvPr>
          <p:cNvPicPr>
            <a:picLocks noChangeAspect="1"/>
          </p:cNvPicPr>
          <p:nvPr/>
        </p:nvPicPr>
        <p:blipFill>
          <a:blip r:embed="rId2"/>
          <a:stretch>
            <a:fillRect/>
          </a:stretch>
        </p:blipFill>
        <p:spPr>
          <a:xfrm>
            <a:off x="1565657" y="1690690"/>
            <a:ext cx="9060687" cy="2731531"/>
          </a:xfrm>
          <a:prstGeom prst="rect">
            <a:avLst/>
          </a:prstGeom>
        </p:spPr>
      </p:pic>
      <p:pic>
        <p:nvPicPr>
          <p:cNvPr id="5" name="Picture 4">
            <a:extLst>
              <a:ext uri="{FF2B5EF4-FFF2-40B4-BE49-F238E27FC236}">
                <a16:creationId xmlns:a16="http://schemas.microsoft.com/office/drawing/2014/main" id="{F79A56A1-B129-1447-35E0-E4A16D08E0EA}"/>
              </a:ext>
            </a:extLst>
          </p:cNvPr>
          <p:cNvPicPr>
            <a:picLocks noChangeAspect="1"/>
          </p:cNvPicPr>
          <p:nvPr/>
        </p:nvPicPr>
        <p:blipFill>
          <a:blip r:embed="rId3"/>
          <a:stretch>
            <a:fillRect/>
          </a:stretch>
        </p:blipFill>
        <p:spPr>
          <a:xfrm>
            <a:off x="2377747" y="6283324"/>
            <a:ext cx="7226300" cy="419100"/>
          </a:xfrm>
          <a:prstGeom prst="rect">
            <a:avLst/>
          </a:prstGeom>
        </p:spPr>
      </p:pic>
    </p:spTree>
    <p:extLst>
      <p:ext uri="{BB962C8B-B14F-4D97-AF65-F5344CB8AC3E}">
        <p14:creationId xmlns:p14="http://schemas.microsoft.com/office/powerpoint/2010/main" val="4086344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reeform 2"/>
          <p:cNvSpPr>
            <a:spLocks/>
          </p:cNvSpPr>
          <p:nvPr/>
        </p:nvSpPr>
        <p:spPr bwMode="auto">
          <a:xfrm>
            <a:off x="8364142" y="1638301"/>
            <a:ext cx="915590" cy="629841"/>
          </a:xfrm>
          <a:custGeom>
            <a:avLst/>
            <a:gdLst>
              <a:gd name="T0" fmla="*/ 2147483647 w 865"/>
              <a:gd name="T1" fmla="*/ 0 h 529"/>
              <a:gd name="T2" fmla="*/ 2147483647 w 865"/>
              <a:gd name="T3" fmla="*/ 2147483647 h 529"/>
              <a:gd name="T4" fmla="*/ 2147483647 w 865"/>
              <a:gd name="T5" fmla="*/ 2147483647 h 529"/>
              <a:gd name="T6" fmla="*/ 2147483647 w 865"/>
              <a:gd name="T7" fmla="*/ 2147483647 h 529"/>
              <a:gd name="T8" fmla="*/ 2147483647 w 865"/>
              <a:gd name="T9" fmla="*/ 2147483647 h 529"/>
              <a:gd name="T10" fmla="*/ 2147483647 w 865"/>
              <a:gd name="T11" fmla="*/ 2147483647 h 529"/>
              <a:gd name="T12" fmla="*/ 2147483647 w 865"/>
              <a:gd name="T13" fmla="*/ 2147483647 h 529"/>
              <a:gd name="T14" fmla="*/ 2147483647 w 865"/>
              <a:gd name="T15" fmla="*/ 2147483647 h 529"/>
              <a:gd name="T16" fmla="*/ 2147483647 w 865"/>
              <a:gd name="T17" fmla="*/ 2147483647 h 529"/>
              <a:gd name="T18" fmla="*/ 0 w 865"/>
              <a:gd name="T19" fmla="*/ 2147483647 h 529"/>
              <a:gd name="T20" fmla="*/ 0 w 865"/>
              <a:gd name="T21" fmla="*/ 2147483647 h 529"/>
              <a:gd name="T22" fmla="*/ 0 w 865"/>
              <a:gd name="T23" fmla="*/ 2147483647 h 529"/>
              <a:gd name="T24" fmla="*/ 2147483647 w 865"/>
              <a:gd name="T25" fmla="*/ 2147483647 h 529"/>
              <a:gd name="T26" fmla="*/ 2147483647 w 865"/>
              <a:gd name="T27" fmla="*/ 2147483647 h 529"/>
              <a:gd name="T28" fmla="*/ 2147483647 w 865"/>
              <a:gd name="T29" fmla="*/ 2147483647 h 529"/>
              <a:gd name="T30" fmla="*/ 2147483647 w 865"/>
              <a:gd name="T31" fmla="*/ 2147483647 h 529"/>
              <a:gd name="T32" fmla="*/ 2147483647 w 865"/>
              <a:gd name="T33" fmla="*/ 2147483647 h 529"/>
              <a:gd name="T34" fmla="*/ 2147483647 w 865"/>
              <a:gd name="T35" fmla="*/ 2147483647 h 529"/>
              <a:gd name="T36" fmla="*/ 2147483647 w 865"/>
              <a:gd name="T37" fmla="*/ 2147483647 h 529"/>
              <a:gd name="T38" fmla="*/ 2147483647 w 865"/>
              <a:gd name="T39" fmla="*/ 2147483647 h 529"/>
              <a:gd name="T40" fmla="*/ 2147483647 w 865"/>
              <a:gd name="T41" fmla="*/ 2147483647 h 529"/>
              <a:gd name="T42" fmla="*/ 2147483647 w 865"/>
              <a:gd name="T43" fmla="*/ 2147483647 h 529"/>
              <a:gd name="T44" fmla="*/ 2147483647 w 865"/>
              <a:gd name="T45" fmla="*/ 2147483647 h 529"/>
              <a:gd name="T46" fmla="*/ 2147483647 w 865"/>
              <a:gd name="T47" fmla="*/ 2147483647 h 529"/>
              <a:gd name="T48" fmla="*/ 2147483647 w 865"/>
              <a:gd name="T49" fmla="*/ 2147483647 h 529"/>
              <a:gd name="T50" fmla="*/ 2147483647 w 865"/>
              <a:gd name="T51" fmla="*/ 2147483647 h 529"/>
              <a:gd name="T52" fmla="*/ 2147483647 w 865"/>
              <a:gd name="T53" fmla="*/ 2147483647 h 529"/>
              <a:gd name="T54" fmla="*/ 2147483647 w 865"/>
              <a:gd name="T55" fmla="*/ 2147483647 h 529"/>
              <a:gd name="T56" fmla="*/ 2147483647 w 865"/>
              <a:gd name="T57" fmla="*/ 2147483647 h 529"/>
              <a:gd name="T58" fmla="*/ 2147483647 w 865"/>
              <a:gd name="T59" fmla="*/ 2147483647 h 529"/>
              <a:gd name="T60" fmla="*/ 2147483647 w 865"/>
              <a:gd name="T61" fmla="*/ 2147483647 h 529"/>
              <a:gd name="T62" fmla="*/ 2147483647 w 865"/>
              <a:gd name="T63" fmla="*/ 2147483647 h 529"/>
              <a:gd name="T64" fmla="*/ 2147483647 w 865"/>
              <a:gd name="T65" fmla="*/ 2147483647 h 529"/>
              <a:gd name="T66" fmla="*/ 2147483647 w 865"/>
              <a:gd name="T67" fmla="*/ 2147483647 h 529"/>
              <a:gd name="T68" fmla="*/ 2147483647 w 865"/>
              <a:gd name="T69" fmla="*/ 2147483647 h 529"/>
              <a:gd name="T70" fmla="*/ 2147483647 w 865"/>
              <a:gd name="T71" fmla="*/ 2147483647 h 529"/>
              <a:gd name="T72" fmla="*/ 2147483647 w 865"/>
              <a:gd name="T73" fmla="*/ 2147483647 h 529"/>
              <a:gd name="T74" fmla="*/ 2147483647 w 865"/>
              <a:gd name="T75" fmla="*/ 2147483647 h 529"/>
              <a:gd name="T76" fmla="*/ 2147483647 w 865"/>
              <a:gd name="T77" fmla="*/ 2147483647 h 529"/>
              <a:gd name="T78" fmla="*/ 2147483647 w 865"/>
              <a:gd name="T79" fmla="*/ 0 h 5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65"/>
              <a:gd name="T121" fmla="*/ 0 h 529"/>
              <a:gd name="T122" fmla="*/ 865 w 865"/>
              <a:gd name="T123" fmla="*/ 529 h 52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65" h="529">
                <a:moveTo>
                  <a:pt x="84" y="0"/>
                </a:moveTo>
                <a:lnTo>
                  <a:pt x="72" y="24"/>
                </a:lnTo>
                <a:lnTo>
                  <a:pt x="72" y="48"/>
                </a:lnTo>
                <a:lnTo>
                  <a:pt x="48" y="72"/>
                </a:lnTo>
                <a:lnTo>
                  <a:pt x="36" y="96"/>
                </a:lnTo>
                <a:lnTo>
                  <a:pt x="36" y="120"/>
                </a:lnTo>
                <a:lnTo>
                  <a:pt x="36" y="144"/>
                </a:lnTo>
                <a:lnTo>
                  <a:pt x="24" y="168"/>
                </a:lnTo>
                <a:lnTo>
                  <a:pt x="12" y="192"/>
                </a:lnTo>
                <a:lnTo>
                  <a:pt x="0" y="216"/>
                </a:lnTo>
                <a:lnTo>
                  <a:pt x="0" y="240"/>
                </a:lnTo>
                <a:lnTo>
                  <a:pt x="0" y="264"/>
                </a:lnTo>
                <a:lnTo>
                  <a:pt x="12" y="288"/>
                </a:lnTo>
                <a:lnTo>
                  <a:pt x="12" y="312"/>
                </a:lnTo>
                <a:lnTo>
                  <a:pt x="24" y="336"/>
                </a:lnTo>
                <a:lnTo>
                  <a:pt x="24" y="360"/>
                </a:lnTo>
                <a:lnTo>
                  <a:pt x="36" y="384"/>
                </a:lnTo>
                <a:lnTo>
                  <a:pt x="36" y="408"/>
                </a:lnTo>
                <a:lnTo>
                  <a:pt x="48" y="432"/>
                </a:lnTo>
                <a:lnTo>
                  <a:pt x="60" y="456"/>
                </a:lnTo>
                <a:lnTo>
                  <a:pt x="852" y="528"/>
                </a:lnTo>
                <a:lnTo>
                  <a:pt x="804" y="480"/>
                </a:lnTo>
                <a:lnTo>
                  <a:pt x="792" y="456"/>
                </a:lnTo>
                <a:lnTo>
                  <a:pt x="780" y="420"/>
                </a:lnTo>
                <a:lnTo>
                  <a:pt x="768" y="396"/>
                </a:lnTo>
                <a:lnTo>
                  <a:pt x="756" y="372"/>
                </a:lnTo>
                <a:lnTo>
                  <a:pt x="744" y="348"/>
                </a:lnTo>
                <a:lnTo>
                  <a:pt x="744" y="324"/>
                </a:lnTo>
                <a:lnTo>
                  <a:pt x="744" y="288"/>
                </a:lnTo>
                <a:lnTo>
                  <a:pt x="744" y="264"/>
                </a:lnTo>
                <a:lnTo>
                  <a:pt x="744" y="240"/>
                </a:lnTo>
                <a:lnTo>
                  <a:pt x="768" y="216"/>
                </a:lnTo>
                <a:lnTo>
                  <a:pt x="768" y="192"/>
                </a:lnTo>
                <a:lnTo>
                  <a:pt x="780" y="168"/>
                </a:lnTo>
                <a:lnTo>
                  <a:pt x="804" y="156"/>
                </a:lnTo>
                <a:lnTo>
                  <a:pt x="804" y="132"/>
                </a:lnTo>
                <a:lnTo>
                  <a:pt x="828" y="108"/>
                </a:lnTo>
                <a:lnTo>
                  <a:pt x="852" y="96"/>
                </a:lnTo>
                <a:lnTo>
                  <a:pt x="864" y="72"/>
                </a:lnTo>
                <a:lnTo>
                  <a:pt x="84" y="0"/>
                </a:lnTo>
              </a:path>
            </a:pathLst>
          </a:custGeom>
          <a:gradFill rotWithShape="0">
            <a:gsLst>
              <a:gs pos="0">
                <a:srgbClr val="012501"/>
              </a:gs>
              <a:gs pos="100000">
                <a:srgbClr val="037C03"/>
              </a:gs>
            </a:gsLst>
            <a:lin ang="18900000" scaled="1"/>
          </a:gradFill>
          <a:ln w="9525" cap="rnd">
            <a:noFill/>
            <a:round/>
            <a:headEnd/>
            <a:tailEnd/>
          </a:ln>
        </p:spPr>
        <p:txBody>
          <a:bodyPr/>
          <a:lstStyle/>
          <a:p>
            <a:endParaRPr lang="en-US" sz="1350"/>
          </a:p>
        </p:txBody>
      </p:sp>
      <p:sp>
        <p:nvSpPr>
          <p:cNvPr id="22531" name="Line 3"/>
          <p:cNvSpPr>
            <a:spLocks noChangeShapeType="1"/>
          </p:cNvSpPr>
          <p:nvPr/>
        </p:nvSpPr>
        <p:spPr bwMode="auto">
          <a:xfrm>
            <a:off x="6421041" y="4152900"/>
            <a:ext cx="2438400" cy="1371600"/>
          </a:xfrm>
          <a:prstGeom prst="line">
            <a:avLst/>
          </a:prstGeom>
          <a:noFill/>
          <a:ln w="12700">
            <a:solidFill>
              <a:schemeClr val="tx1"/>
            </a:solidFill>
            <a:round/>
            <a:headEnd type="none" w="sm" len="sm"/>
            <a:tailEnd type="none" w="sm" len="sm"/>
          </a:ln>
        </p:spPr>
        <p:txBody>
          <a:bodyPr wrap="none" anchor="ctr"/>
          <a:lstStyle/>
          <a:p>
            <a:endParaRPr lang="en-US" sz="1350"/>
          </a:p>
        </p:txBody>
      </p:sp>
      <p:sp>
        <p:nvSpPr>
          <p:cNvPr id="22532" name="Line 4"/>
          <p:cNvSpPr>
            <a:spLocks noChangeShapeType="1"/>
          </p:cNvSpPr>
          <p:nvPr/>
        </p:nvSpPr>
        <p:spPr bwMode="auto">
          <a:xfrm flipV="1">
            <a:off x="7411642" y="1866900"/>
            <a:ext cx="1346597" cy="1328738"/>
          </a:xfrm>
          <a:prstGeom prst="line">
            <a:avLst/>
          </a:prstGeom>
          <a:noFill/>
          <a:ln w="12700">
            <a:solidFill>
              <a:schemeClr val="tx1"/>
            </a:solidFill>
            <a:round/>
            <a:headEnd type="none" w="sm" len="sm"/>
            <a:tailEnd type="none" w="sm" len="sm"/>
          </a:ln>
        </p:spPr>
        <p:txBody>
          <a:bodyPr wrap="none" anchor="ctr"/>
          <a:lstStyle/>
          <a:p>
            <a:endParaRPr lang="en-US" sz="1350"/>
          </a:p>
        </p:txBody>
      </p:sp>
      <p:sp>
        <p:nvSpPr>
          <p:cNvPr id="22533" name="Freeform 5"/>
          <p:cNvSpPr>
            <a:spLocks/>
          </p:cNvSpPr>
          <p:nvPr/>
        </p:nvSpPr>
        <p:spPr bwMode="auto">
          <a:xfrm>
            <a:off x="6369844" y="2209801"/>
            <a:ext cx="1271588" cy="1201341"/>
          </a:xfrm>
          <a:custGeom>
            <a:avLst/>
            <a:gdLst>
              <a:gd name="T0" fmla="*/ 2147483647 w 1201"/>
              <a:gd name="T1" fmla="*/ 2147483647 h 1009"/>
              <a:gd name="T2" fmla="*/ 2147483647 w 1201"/>
              <a:gd name="T3" fmla="*/ 2147483647 h 1009"/>
              <a:gd name="T4" fmla="*/ 2147483647 w 1201"/>
              <a:gd name="T5" fmla="*/ 2147483647 h 1009"/>
              <a:gd name="T6" fmla="*/ 0 w 1201"/>
              <a:gd name="T7" fmla="*/ 0 h 1009"/>
              <a:gd name="T8" fmla="*/ 2147483647 w 1201"/>
              <a:gd name="T9" fmla="*/ 2147483647 h 1009"/>
              <a:gd name="T10" fmla="*/ 0 60000 65536"/>
              <a:gd name="T11" fmla="*/ 0 60000 65536"/>
              <a:gd name="T12" fmla="*/ 0 60000 65536"/>
              <a:gd name="T13" fmla="*/ 0 60000 65536"/>
              <a:gd name="T14" fmla="*/ 0 60000 65536"/>
              <a:gd name="T15" fmla="*/ 0 w 1201"/>
              <a:gd name="T16" fmla="*/ 0 h 1009"/>
              <a:gd name="T17" fmla="*/ 1201 w 1201"/>
              <a:gd name="T18" fmla="*/ 1009 h 1009"/>
            </a:gdLst>
            <a:ahLst/>
            <a:cxnLst>
              <a:cxn ang="T10">
                <a:pos x="T0" y="T1"/>
              </a:cxn>
              <a:cxn ang="T11">
                <a:pos x="T2" y="T3"/>
              </a:cxn>
              <a:cxn ang="T12">
                <a:pos x="T4" y="T5"/>
              </a:cxn>
              <a:cxn ang="T13">
                <a:pos x="T6" y="T7"/>
              </a:cxn>
              <a:cxn ang="T14">
                <a:pos x="T8" y="T9"/>
              </a:cxn>
            </a:cxnLst>
            <a:rect l="T15" t="T16" r="T17" b="T18"/>
            <a:pathLst>
              <a:path w="1201" h="1009">
                <a:moveTo>
                  <a:pt x="336" y="576"/>
                </a:moveTo>
                <a:lnTo>
                  <a:pt x="1200" y="1008"/>
                </a:lnTo>
                <a:lnTo>
                  <a:pt x="864" y="432"/>
                </a:lnTo>
                <a:lnTo>
                  <a:pt x="0" y="0"/>
                </a:lnTo>
                <a:lnTo>
                  <a:pt x="336" y="576"/>
                </a:lnTo>
              </a:path>
            </a:pathLst>
          </a:custGeom>
          <a:solidFill>
            <a:srgbClr val="919191"/>
          </a:solidFill>
          <a:ln w="12700" cap="rnd">
            <a:solidFill>
              <a:schemeClr val="bg2"/>
            </a:solidFill>
            <a:round/>
            <a:headEnd/>
            <a:tailEnd/>
          </a:ln>
        </p:spPr>
        <p:txBody>
          <a:bodyPr/>
          <a:lstStyle/>
          <a:p>
            <a:endParaRPr lang="en-US" sz="1350"/>
          </a:p>
        </p:txBody>
      </p:sp>
      <p:sp>
        <p:nvSpPr>
          <p:cNvPr id="22534" name="Line 6"/>
          <p:cNvSpPr>
            <a:spLocks noChangeShapeType="1"/>
          </p:cNvSpPr>
          <p:nvPr/>
        </p:nvSpPr>
        <p:spPr bwMode="auto">
          <a:xfrm flipH="1" flipV="1">
            <a:off x="8758239" y="1866900"/>
            <a:ext cx="50006" cy="1828800"/>
          </a:xfrm>
          <a:prstGeom prst="line">
            <a:avLst/>
          </a:prstGeom>
          <a:noFill/>
          <a:ln w="12700">
            <a:solidFill>
              <a:schemeClr val="tx1"/>
            </a:solidFill>
            <a:round/>
            <a:headEnd type="none" w="sm" len="sm"/>
            <a:tailEnd type="none" w="sm" len="sm"/>
          </a:ln>
        </p:spPr>
        <p:txBody>
          <a:bodyPr wrap="none" anchor="ctr"/>
          <a:lstStyle/>
          <a:p>
            <a:endParaRPr lang="en-US" sz="1350"/>
          </a:p>
        </p:txBody>
      </p:sp>
      <p:sp>
        <p:nvSpPr>
          <p:cNvPr id="22535" name="Line 7"/>
          <p:cNvSpPr>
            <a:spLocks noChangeShapeType="1"/>
          </p:cNvSpPr>
          <p:nvPr/>
        </p:nvSpPr>
        <p:spPr bwMode="auto">
          <a:xfrm flipV="1">
            <a:off x="6903246" y="3181351"/>
            <a:ext cx="508397" cy="500063"/>
          </a:xfrm>
          <a:prstGeom prst="line">
            <a:avLst/>
          </a:prstGeom>
          <a:noFill/>
          <a:ln w="12700">
            <a:solidFill>
              <a:schemeClr val="tx1"/>
            </a:solidFill>
            <a:round/>
            <a:headEnd type="none" w="sm" len="sm"/>
            <a:tailEnd type="none" w="sm" len="sm"/>
          </a:ln>
        </p:spPr>
        <p:txBody>
          <a:bodyPr wrap="none" anchor="ctr"/>
          <a:lstStyle/>
          <a:p>
            <a:endParaRPr lang="en-US" sz="1350"/>
          </a:p>
        </p:txBody>
      </p:sp>
      <p:sp>
        <p:nvSpPr>
          <p:cNvPr id="22536" name="Freeform 8"/>
          <p:cNvSpPr>
            <a:spLocks/>
          </p:cNvSpPr>
          <p:nvPr/>
        </p:nvSpPr>
        <p:spPr bwMode="auto">
          <a:xfrm>
            <a:off x="6268642" y="2788445"/>
            <a:ext cx="915590" cy="1501379"/>
          </a:xfrm>
          <a:custGeom>
            <a:avLst/>
            <a:gdLst>
              <a:gd name="T0" fmla="*/ 0 w 865"/>
              <a:gd name="T1" fmla="*/ 2147483647 h 1261"/>
              <a:gd name="T2" fmla="*/ 2147483647 w 865"/>
              <a:gd name="T3" fmla="*/ 2147483647 h 1261"/>
              <a:gd name="T4" fmla="*/ 2147483647 w 865"/>
              <a:gd name="T5" fmla="*/ 2147483647 h 1261"/>
              <a:gd name="T6" fmla="*/ 0 w 865"/>
              <a:gd name="T7" fmla="*/ 0 h 1261"/>
              <a:gd name="T8" fmla="*/ 0 w 865"/>
              <a:gd name="T9" fmla="*/ 2147483647 h 1261"/>
              <a:gd name="T10" fmla="*/ 0 60000 65536"/>
              <a:gd name="T11" fmla="*/ 0 60000 65536"/>
              <a:gd name="T12" fmla="*/ 0 60000 65536"/>
              <a:gd name="T13" fmla="*/ 0 60000 65536"/>
              <a:gd name="T14" fmla="*/ 0 60000 65536"/>
              <a:gd name="T15" fmla="*/ 0 w 865"/>
              <a:gd name="T16" fmla="*/ 0 h 1261"/>
              <a:gd name="T17" fmla="*/ 865 w 865"/>
              <a:gd name="T18" fmla="*/ 1261 h 1261"/>
            </a:gdLst>
            <a:ahLst/>
            <a:cxnLst>
              <a:cxn ang="T10">
                <a:pos x="T0" y="T1"/>
              </a:cxn>
              <a:cxn ang="T11">
                <a:pos x="T2" y="T3"/>
              </a:cxn>
              <a:cxn ang="T12">
                <a:pos x="T4" y="T5"/>
              </a:cxn>
              <a:cxn ang="T13">
                <a:pos x="T6" y="T7"/>
              </a:cxn>
              <a:cxn ang="T14">
                <a:pos x="T8" y="T9"/>
              </a:cxn>
            </a:cxnLst>
            <a:rect l="T15" t="T16" r="T17" b="T18"/>
            <a:pathLst>
              <a:path w="865" h="1261">
                <a:moveTo>
                  <a:pt x="0" y="828"/>
                </a:moveTo>
                <a:lnTo>
                  <a:pt x="864" y="1260"/>
                </a:lnTo>
                <a:lnTo>
                  <a:pt x="864" y="414"/>
                </a:lnTo>
                <a:lnTo>
                  <a:pt x="0" y="0"/>
                </a:lnTo>
                <a:lnTo>
                  <a:pt x="0" y="828"/>
                </a:lnTo>
              </a:path>
            </a:pathLst>
          </a:custGeom>
          <a:solidFill>
            <a:srgbClr val="FEBF02"/>
          </a:solidFill>
          <a:ln w="12700" cap="rnd">
            <a:solidFill>
              <a:schemeClr val="bg2"/>
            </a:solidFill>
            <a:round/>
            <a:headEnd/>
            <a:tailEnd/>
          </a:ln>
        </p:spPr>
        <p:txBody>
          <a:bodyPr/>
          <a:lstStyle/>
          <a:p>
            <a:endParaRPr lang="en-US" sz="1350"/>
          </a:p>
        </p:txBody>
      </p:sp>
      <p:sp>
        <p:nvSpPr>
          <p:cNvPr id="22537" name="Freeform 9"/>
          <p:cNvSpPr>
            <a:spLocks/>
          </p:cNvSpPr>
          <p:nvPr/>
        </p:nvSpPr>
        <p:spPr bwMode="auto">
          <a:xfrm>
            <a:off x="8453439" y="3181351"/>
            <a:ext cx="1169194" cy="1144191"/>
          </a:xfrm>
          <a:custGeom>
            <a:avLst/>
            <a:gdLst>
              <a:gd name="T0" fmla="*/ 0 w 1105"/>
              <a:gd name="T1" fmla="*/ 2147483647 h 961"/>
              <a:gd name="T2" fmla="*/ 0 w 1105"/>
              <a:gd name="T3" fmla="*/ 2147483647 h 961"/>
              <a:gd name="T4" fmla="*/ 2147483647 w 1105"/>
              <a:gd name="T5" fmla="*/ 2147483647 h 961"/>
              <a:gd name="T6" fmla="*/ 2147483647 w 1105"/>
              <a:gd name="T7" fmla="*/ 0 h 961"/>
              <a:gd name="T8" fmla="*/ 0 w 1105"/>
              <a:gd name="T9" fmla="*/ 2147483647 h 961"/>
              <a:gd name="T10" fmla="*/ 0 60000 65536"/>
              <a:gd name="T11" fmla="*/ 0 60000 65536"/>
              <a:gd name="T12" fmla="*/ 0 60000 65536"/>
              <a:gd name="T13" fmla="*/ 0 60000 65536"/>
              <a:gd name="T14" fmla="*/ 0 60000 65536"/>
              <a:gd name="T15" fmla="*/ 0 w 1105"/>
              <a:gd name="T16" fmla="*/ 0 h 961"/>
              <a:gd name="T17" fmla="*/ 1105 w 1105"/>
              <a:gd name="T18" fmla="*/ 961 h 961"/>
            </a:gdLst>
            <a:ahLst/>
            <a:cxnLst>
              <a:cxn ang="T10">
                <a:pos x="T0" y="T1"/>
              </a:cxn>
              <a:cxn ang="T11">
                <a:pos x="T2" y="T3"/>
              </a:cxn>
              <a:cxn ang="T12">
                <a:pos x="T4" y="T5"/>
              </a:cxn>
              <a:cxn ang="T13">
                <a:pos x="T6" y="T7"/>
              </a:cxn>
              <a:cxn ang="T14">
                <a:pos x="T8" y="T9"/>
              </a:cxn>
            </a:cxnLst>
            <a:rect l="T15" t="T16" r="T17" b="T18"/>
            <a:pathLst>
              <a:path w="1105" h="961">
                <a:moveTo>
                  <a:pt x="0" y="202"/>
                </a:moveTo>
                <a:lnTo>
                  <a:pt x="0" y="960"/>
                </a:lnTo>
                <a:lnTo>
                  <a:pt x="1104" y="758"/>
                </a:lnTo>
                <a:lnTo>
                  <a:pt x="1104" y="0"/>
                </a:lnTo>
                <a:lnTo>
                  <a:pt x="0" y="202"/>
                </a:lnTo>
              </a:path>
            </a:pathLst>
          </a:custGeom>
          <a:solidFill>
            <a:srgbClr val="919191"/>
          </a:solidFill>
          <a:ln w="12700" cap="rnd">
            <a:solidFill>
              <a:schemeClr val="bg2"/>
            </a:solidFill>
            <a:round/>
            <a:headEnd/>
            <a:tailEnd/>
          </a:ln>
        </p:spPr>
        <p:txBody>
          <a:bodyPr/>
          <a:lstStyle/>
          <a:p>
            <a:endParaRPr lang="en-US" sz="1350"/>
          </a:p>
        </p:txBody>
      </p:sp>
      <p:sp>
        <p:nvSpPr>
          <p:cNvPr id="22538" name="Line 10"/>
          <p:cNvSpPr>
            <a:spLocks noChangeShapeType="1"/>
          </p:cNvSpPr>
          <p:nvPr/>
        </p:nvSpPr>
        <p:spPr bwMode="auto">
          <a:xfrm flipH="1" flipV="1">
            <a:off x="8808245" y="3695701"/>
            <a:ext cx="26194" cy="1071563"/>
          </a:xfrm>
          <a:prstGeom prst="line">
            <a:avLst/>
          </a:prstGeom>
          <a:noFill/>
          <a:ln w="12700">
            <a:solidFill>
              <a:schemeClr val="tx1"/>
            </a:solidFill>
            <a:round/>
            <a:headEnd type="none" w="sm" len="sm"/>
            <a:tailEnd type="none" w="sm" len="sm"/>
          </a:ln>
        </p:spPr>
        <p:txBody>
          <a:bodyPr wrap="none" anchor="ctr"/>
          <a:lstStyle/>
          <a:p>
            <a:endParaRPr lang="en-US" sz="1350"/>
          </a:p>
        </p:txBody>
      </p:sp>
      <p:sp>
        <p:nvSpPr>
          <p:cNvPr id="22539" name="Freeform 11"/>
          <p:cNvSpPr>
            <a:spLocks/>
          </p:cNvSpPr>
          <p:nvPr/>
        </p:nvSpPr>
        <p:spPr bwMode="auto">
          <a:xfrm>
            <a:off x="8605839" y="4076701"/>
            <a:ext cx="915591" cy="1501379"/>
          </a:xfrm>
          <a:custGeom>
            <a:avLst/>
            <a:gdLst>
              <a:gd name="T0" fmla="*/ 0 w 865"/>
              <a:gd name="T1" fmla="*/ 2147483647 h 1261"/>
              <a:gd name="T2" fmla="*/ 2147483647 w 865"/>
              <a:gd name="T3" fmla="*/ 2147483647 h 1261"/>
              <a:gd name="T4" fmla="*/ 2147483647 w 865"/>
              <a:gd name="T5" fmla="*/ 2147483647 h 1261"/>
              <a:gd name="T6" fmla="*/ 0 w 865"/>
              <a:gd name="T7" fmla="*/ 0 h 1261"/>
              <a:gd name="T8" fmla="*/ 0 w 865"/>
              <a:gd name="T9" fmla="*/ 2147483647 h 1261"/>
              <a:gd name="T10" fmla="*/ 0 60000 65536"/>
              <a:gd name="T11" fmla="*/ 0 60000 65536"/>
              <a:gd name="T12" fmla="*/ 0 60000 65536"/>
              <a:gd name="T13" fmla="*/ 0 60000 65536"/>
              <a:gd name="T14" fmla="*/ 0 60000 65536"/>
              <a:gd name="T15" fmla="*/ 0 w 865"/>
              <a:gd name="T16" fmla="*/ 0 h 1261"/>
              <a:gd name="T17" fmla="*/ 865 w 865"/>
              <a:gd name="T18" fmla="*/ 1261 h 1261"/>
            </a:gdLst>
            <a:ahLst/>
            <a:cxnLst>
              <a:cxn ang="T10">
                <a:pos x="T0" y="T1"/>
              </a:cxn>
              <a:cxn ang="T11">
                <a:pos x="T2" y="T3"/>
              </a:cxn>
              <a:cxn ang="T12">
                <a:pos x="T4" y="T5"/>
              </a:cxn>
              <a:cxn ang="T13">
                <a:pos x="T6" y="T7"/>
              </a:cxn>
              <a:cxn ang="T14">
                <a:pos x="T8" y="T9"/>
              </a:cxn>
            </a:cxnLst>
            <a:rect l="T15" t="T16" r="T17" b="T18"/>
            <a:pathLst>
              <a:path w="865" h="1261">
                <a:moveTo>
                  <a:pt x="0" y="828"/>
                </a:moveTo>
                <a:lnTo>
                  <a:pt x="864" y="1260"/>
                </a:lnTo>
                <a:lnTo>
                  <a:pt x="864" y="414"/>
                </a:lnTo>
                <a:lnTo>
                  <a:pt x="0" y="0"/>
                </a:lnTo>
                <a:lnTo>
                  <a:pt x="0" y="828"/>
                </a:lnTo>
              </a:path>
            </a:pathLst>
          </a:custGeom>
          <a:solidFill>
            <a:srgbClr val="FEBF02"/>
          </a:solidFill>
          <a:ln w="12700" cap="rnd">
            <a:solidFill>
              <a:schemeClr val="bg2"/>
            </a:solidFill>
            <a:round/>
            <a:headEnd/>
            <a:tailEnd/>
          </a:ln>
        </p:spPr>
        <p:txBody>
          <a:bodyPr/>
          <a:lstStyle/>
          <a:p>
            <a:endParaRPr lang="en-US" sz="1350"/>
          </a:p>
        </p:txBody>
      </p:sp>
      <p:sp>
        <p:nvSpPr>
          <p:cNvPr id="22540" name="Line 12"/>
          <p:cNvSpPr>
            <a:spLocks noChangeShapeType="1"/>
          </p:cNvSpPr>
          <p:nvPr/>
        </p:nvSpPr>
        <p:spPr bwMode="auto">
          <a:xfrm flipV="1">
            <a:off x="6421043" y="3681412"/>
            <a:ext cx="482203" cy="471488"/>
          </a:xfrm>
          <a:prstGeom prst="line">
            <a:avLst/>
          </a:prstGeom>
          <a:noFill/>
          <a:ln w="12700">
            <a:solidFill>
              <a:schemeClr val="tx1"/>
            </a:solidFill>
            <a:round/>
            <a:headEnd type="none" w="sm" len="sm"/>
            <a:tailEnd type="none" w="sm" len="sm"/>
          </a:ln>
        </p:spPr>
        <p:txBody>
          <a:bodyPr wrap="none" anchor="ctr"/>
          <a:lstStyle/>
          <a:p>
            <a:endParaRPr lang="en-US" sz="1350"/>
          </a:p>
        </p:txBody>
      </p:sp>
      <p:sp>
        <p:nvSpPr>
          <p:cNvPr id="22541" name="Line 13"/>
          <p:cNvSpPr>
            <a:spLocks noChangeShapeType="1"/>
          </p:cNvSpPr>
          <p:nvPr/>
        </p:nvSpPr>
        <p:spPr bwMode="auto">
          <a:xfrm flipH="1" flipV="1">
            <a:off x="8834437" y="4767262"/>
            <a:ext cx="25004" cy="757238"/>
          </a:xfrm>
          <a:prstGeom prst="line">
            <a:avLst/>
          </a:prstGeom>
          <a:noFill/>
          <a:ln w="12700">
            <a:solidFill>
              <a:schemeClr val="tx1"/>
            </a:solidFill>
            <a:round/>
            <a:headEnd type="none" w="sm" len="sm"/>
            <a:tailEnd type="none" w="sm" len="sm"/>
          </a:ln>
        </p:spPr>
        <p:txBody>
          <a:bodyPr wrap="none" anchor="ctr"/>
          <a:lstStyle/>
          <a:p>
            <a:endParaRPr lang="en-US" sz="1350"/>
          </a:p>
        </p:txBody>
      </p:sp>
      <p:sp>
        <p:nvSpPr>
          <p:cNvPr id="22542" name="Oval 16"/>
          <p:cNvSpPr>
            <a:spLocks noChangeArrowheads="1"/>
          </p:cNvSpPr>
          <p:nvPr/>
        </p:nvSpPr>
        <p:spPr bwMode="auto">
          <a:xfrm>
            <a:off x="8788003" y="3671889"/>
            <a:ext cx="41672" cy="47625"/>
          </a:xfrm>
          <a:prstGeom prst="ellipse">
            <a:avLst/>
          </a:prstGeom>
          <a:solidFill>
            <a:srgbClr val="037C03"/>
          </a:solidFill>
          <a:ln w="12700">
            <a:solidFill>
              <a:schemeClr val="bg2"/>
            </a:solidFill>
            <a:round/>
            <a:headEnd/>
            <a:tailEnd/>
          </a:ln>
        </p:spPr>
        <p:txBody>
          <a:bodyPr wrap="none" anchor="ctr"/>
          <a:lstStyle/>
          <a:p>
            <a:endParaRPr lang="en-US" sz="1350"/>
          </a:p>
        </p:txBody>
      </p:sp>
      <p:sp>
        <p:nvSpPr>
          <p:cNvPr id="22543" name="Oval 17"/>
          <p:cNvSpPr>
            <a:spLocks noChangeArrowheads="1"/>
          </p:cNvSpPr>
          <p:nvPr/>
        </p:nvSpPr>
        <p:spPr bwMode="auto">
          <a:xfrm>
            <a:off x="7390211" y="3171826"/>
            <a:ext cx="42863" cy="47625"/>
          </a:xfrm>
          <a:prstGeom prst="ellipse">
            <a:avLst/>
          </a:prstGeom>
          <a:solidFill>
            <a:srgbClr val="037C03"/>
          </a:solidFill>
          <a:ln w="12700">
            <a:solidFill>
              <a:schemeClr val="bg2"/>
            </a:solidFill>
            <a:round/>
            <a:headEnd/>
            <a:tailEnd/>
          </a:ln>
        </p:spPr>
        <p:txBody>
          <a:bodyPr wrap="none" anchor="ctr"/>
          <a:lstStyle/>
          <a:p>
            <a:endParaRPr lang="en-US" sz="1350"/>
          </a:p>
        </p:txBody>
      </p:sp>
      <p:sp>
        <p:nvSpPr>
          <p:cNvPr id="22544" name="Freeform 18"/>
          <p:cNvSpPr>
            <a:spLocks/>
          </p:cNvSpPr>
          <p:nvPr/>
        </p:nvSpPr>
        <p:spPr bwMode="auto">
          <a:xfrm>
            <a:off x="6153151" y="4115992"/>
            <a:ext cx="295275" cy="290513"/>
          </a:xfrm>
          <a:custGeom>
            <a:avLst/>
            <a:gdLst>
              <a:gd name="T0" fmla="*/ 0 w 279"/>
              <a:gd name="T1" fmla="*/ 2147483647 h 244"/>
              <a:gd name="T2" fmla="*/ 2147483647 w 279"/>
              <a:gd name="T3" fmla="*/ 2147483647 h 244"/>
              <a:gd name="T4" fmla="*/ 2147483647 w 279"/>
              <a:gd name="T5" fmla="*/ 0 h 244"/>
              <a:gd name="T6" fmla="*/ 2147483647 w 279"/>
              <a:gd name="T7" fmla="*/ 2147483647 h 244"/>
              <a:gd name="T8" fmla="*/ 2147483647 w 279"/>
              <a:gd name="T9" fmla="*/ 2147483647 h 244"/>
              <a:gd name="T10" fmla="*/ 2147483647 w 279"/>
              <a:gd name="T11" fmla="*/ 2147483647 h 244"/>
              <a:gd name="T12" fmla="*/ 2147483647 w 279"/>
              <a:gd name="T13" fmla="*/ 2147483647 h 244"/>
              <a:gd name="T14" fmla="*/ 2147483647 w 279"/>
              <a:gd name="T15" fmla="*/ 2147483647 h 244"/>
              <a:gd name="T16" fmla="*/ 2147483647 w 279"/>
              <a:gd name="T17" fmla="*/ 2147483647 h 244"/>
              <a:gd name="T18" fmla="*/ 2147483647 w 279"/>
              <a:gd name="T19" fmla="*/ 2147483647 h 244"/>
              <a:gd name="T20" fmla="*/ 2147483647 w 279"/>
              <a:gd name="T21" fmla="*/ 2147483647 h 244"/>
              <a:gd name="T22" fmla="*/ 2147483647 w 279"/>
              <a:gd name="T23" fmla="*/ 2147483647 h 244"/>
              <a:gd name="T24" fmla="*/ 2147483647 w 279"/>
              <a:gd name="T25" fmla="*/ 2147483647 h 244"/>
              <a:gd name="T26" fmla="*/ 2147483647 w 279"/>
              <a:gd name="T27" fmla="*/ 2147483647 h 244"/>
              <a:gd name="T28" fmla="*/ 2147483647 w 279"/>
              <a:gd name="T29" fmla="*/ 2147483647 h 244"/>
              <a:gd name="T30" fmla="*/ 2147483647 w 279"/>
              <a:gd name="T31" fmla="*/ 2147483647 h 244"/>
              <a:gd name="T32" fmla="*/ 2147483647 w 279"/>
              <a:gd name="T33" fmla="*/ 2147483647 h 244"/>
              <a:gd name="T34" fmla="*/ 2147483647 w 279"/>
              <a:gd name="T35" fmla="*/ 2147483647 h 244"/>
              <a:gd name="T36" fmla="*/ 2147483647 w 279"/>
              <a:gd name="T37" fmla="*/ 2147483647 h 244"/>
              <a:gd name="T38" fmla="*/ 2147483647 w 279"/>
              <a:gd name="T39" fmla="*/ 2147483647 h 244"/>
              <a:gd name="T40" fmla="*/ 2147483647 w 279"/>
              <a:gd name="T41" fmla="*/ 2147483647 h 244"/>
              <a:gd name="T42" fmla="*/ 2147483647 w 279"/>
              <a:gd name="T43" fmla="*/ 2147483647 h 244"/>
              <a:gd name="T44" fmla="*/ 2147483647 w 279"/>
              <a:gd name="T45" fmla="*/ 2147483647 h 244"/>
              <a:gd name="T46" fmla="*/ 2147483647 w 279"/>
              <a:gd name="T47" fmla="*/ 2147483647 h 244"/>
              <a:gd name="T48" fmla="*/ 2147483647 w 279"/>
              <a:gd name="T49" fmla="*/ 2147483647 h 244"/>
              <a:gd name="T50" fmla="*/ 2147483647 w 279"/>
              <a:gd name="T51" fmla="*/ 2147483647 h 244"/>
              <a:gd name="T52" fmla="*/ 2147483647 w 279"/>
              <a:gd name="T53" fmla="*/ 2147483647 h 244"/>
              <a:gd name="T54" fmla="*/ 2147483647 w 279"/>
              <a:gd name="T55" fmla="*/ 2147483647 h 244"/>
              <a:gd name="T56" fmla="*/ 2147483647 w 279"/>
              <a:gd name="T57" fmla="*/ 2147483647 h 244"/>
              <a:gd name="T58" fmla="*/ 2147483647 w 279"/>
              <a:gd name="T59" fmla="*/ 2147483647 h 244"/>
              <a:gd name="T60" fmla="*/ 2147483647 w 279"/>
              <a:gd name="T61" fmla="*/ 2147483647 h 244"/>
              <a:gd name="T62" fmla="*/ 2147483647 w 279"/>
              <a:gd name="T63" fmla="*/ 2147483647 h 244"/>
              <a:gd name="T64" fmla="*/ 2147483647 w 279"/>
              <a:gd name="T65" fmla="*/ 2147483647 h 244"/>
              <a:gd name="T66" fmla="*/ 2147483647 w 279"/>
              <a:gd name="T67" fmla="*/ 2147483647 h 244"/>
              <a:gd name="T68" fmla="*/ 2147483647 w 279"/>
              <a:gd name="T69" fmla="*/ 2147483647 h 244"/>
              <a:gd name="T70" fmla="*/ 2147483647 w 279"/>
              <a:gd name="T71" fmla="*/ 2147483647 h 244"/>
              <a:gd name="T72" fmla="*/ 2147483647 w 279"/>
              <a:gd name="T73" fmla="*/ 2147483647 h 244"/>
              <a:gd name="T74" fmla="*/ 2147483647 w 279"/>
              <a:gd name="T75" fmla="*/ 2147483647 h 244"/>
              <a:gd name="T76" fmla="*/ 2147483647 w 279"/>
              <a:gd name="T77" fmla="*/ 2147483647 h 244"/>
              <a:gd name="T78" fmla="*/ 2147483647 w 279"/>
              <a:gd name="T79" fmla="*/ 2147483647 h 244"/>
              <a:gd name="T80" fmla="*/ 2147483647 w 279"/>
              <a:gd name="T81" fmla="*/ 2147483647 h 244"/>
              <a:gd name="T82" fmla="*/ 2147483647 w 279"/>
              <a:gd name="T83" fmla="*/ 2147483647 h 244"/>
              <a:gd name="T84" fmla="*/ 2147483647 w 279"/>
              <a:gd name="T85" fmla="*/ 2147483647 h 244"/>
              <a:gd name="T86" fmla="*/ 2147483647 w 279"/>
              <a:gd name="T87" fmla="*/ 2147483647 h 244"/>
              <a:gd name="T88" fmla="*/ 2147483647 w 279"/>
              <a:gd name="T89" fmla="*/ 2147483647 h 244"/>
              <a:gd name="T90" fmla="*/ 2147483647 w 279"/>
              <a:gd name="T91" fmla="*/ 2147483647 h 244"/>
              <a:gd name="T92" fmla="*/ 2147483647 w 279"/>
              <a:gd name="T93" fmla="*/ 2147483647 h 244"/>
              <a:gd name="T94" fmla="*/ 2147483647 w 279"/>
              <a:gd name="T95" fmla="*/ 2147483647 h 244"/>
              <a:gd name="T96" fmla="*/ 2147483647 w 279"/>
              <a:gd name="T97" fmla="*/ 2147483647 h 244"/>
              <a:gd name="T98" fmla="*/ 0 w 279"/>
              <a:gd name="T99" fmla="*/ 2147483647 h 24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9"/>
              <a:gd name="T151" fmla="*/ 0 h 244"/>
              <a:gd name="T152" fmla="*/ 279 w 279"/>
              <a:gd name="T153" fmla="*/ 244 h 24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9" h="244">
                <a:moveTo>
                  <a:pt x="0" y="243"/>
                </a:moveTo>
                <a:lnTo>
                  <a:pt x="148" y="1"/>
                </a:lnTo>
                <a:lnTo>
                  <a:pt x="160" y="0"/>
                </a:lnTo>
                <a:lnTo>
                  <a:pt x="167" y="3"/>
                </a:lnTo>
                <a:lnTo>
                  <a:pt x="168" y="6"/>
                </a:lnTo>
                <a:lnTo>
                  <a:pt x="173" y="5"/>
                </a:lnTo>
                <a:lnTo>
                  <a:pt x="177" y="9"/>
                </a:lnTo>
                <a:lnTo>
                  <a:pt x="182" y="7"/>
                </a:lnTo>
                <a:lnTo>
                  <a:pt x="184" y="12"/>
                </a:lnTo>
                <a:lnTo>
                  <a:pt x="190" y="13"/>
                </a:lnTo>
                <a:lnTo>
                  <a:pt x="196" y="14"/>
                </a:lnTo>
                <a:lnTo>
                  <a:pt x="201" y="15"/>
                </a:lnTo>
                <a:lnTo>
                  <a:pt x="205" y="19"/>
                </a:lnTo>
                <a:lnTo>
                  <a:pt x="210" y="20"/>
                </a:lnTo>
                <a:lnTo>
                  <a:pt x="215" y="23"/>
                </a:lnTo>
                <a:lnTo>
                  <a:pt x="222" y="25"/>
                </a:lnTo>
                <a:lnTo>
                  <a:pt x="226" y="29"/>
                </a:lnTo>
                <a:lnTo>
                  <a:pt x="229" y="32"/>
                </a:lnTo>
                <a:lnTo>
                  <a:pt x="231" y="36"/>
                </a:lnTo>
                <a:lnTo>
                  <a:pt x="235" y="39"/>
                </a:lnTo>
                <a:lnTo>
                  <a:pt x="238" y="45"/>
                </a:lnTo>
                <a:lnTo>
                  <a:pt x="242" y="46"/>
                </a:lnTo>
                <a:lnTo>
                  <a:pt x="248" y="55"/>
                </a:lnTo>
                <a:lnTo>
                  <a:pt x="249" y="58"/>
                </a:lnTo>
                <a:lnTo>
                  <a:pt x="255" y="63"/>
                </a:lnTo>
                <a:lnTo>
                  <a:pt x="256" y="67"/>
                </a:lnTo>
                <a:lnTo>
                  <a:pt x="261" y="71"/>
                </a:lnTo>
                <a:lnTo>
                  <a:pt x="261" y="75"/>
                </a:lnTo>
                <a:lnTo>
                  <a:pt x="264" y="81"/>
                </a:lnTo>
                <a:lnTo>
                  <a:pt x="264" y="86"/>
                </a:lnTo>
                <a:lnTo>
                  <a:pt x="266" y="90"/>
                </a:lnTo>
                <a:lnTo>
                  <a:pt x="266" y="95"/>
                </a:lnTo>
                <a:lnTo>
                  <a:pt x="268" y="99"/>
                </a:lnTo>
                <a:lnTo>
                  <a:pt x="267" y="103"/>
                </a:lnTo>
                <a:lnTo>
                  <a:pt x="268" y="109"/>
                </a:lnTo>
                <a:lnTo>
                  <a:pt x="269" y="113"/>
                </a:lnTo>
                <a:lnTo>
                  <a:pt x="273" y="119"/>
                </a:lnTo>
                <a:lnTo>
                  <a:pt x="274" y="124"/>
                </a:lnTo>
                <a:lnTo>
                  <a:pt x="275" y="128"/>
                </a:lnTo>
                <a:lnTo>
                  <a:pt x="276" y="134"/>
                </a:lnTo>
                <a:lnTo>
                  <a:pt x="277" y="138"/>
                </a:lnTo>
                <a:lnTo>
                  <a:pt x="277" y="143"/>
                </a:lnTo>
                <a:lnTo>
                  <a:pt x="277" y="147"/>
                </a:lnTo>
                <a:lnTo>
                  <a:pt x="274" y="153"/>
                </a:lnTo>
                <a:lnTo>
                  <a:pt x="276" y="156"/>
                </a:lnTo>
                <a:lnTo>
                  <a:pt x="277" y="162"/>
                </a:lnTo>
                <a:lnTo>
                  <a:pt x="278" y="167"/>
                </a:lnTo>
                <a:lnTo>
                  <a:pt x="275" y="172"/>
                </a:lnTo>
                <a:lnTo>
                  <a:pt x="271" y="181"/>
                </a:lnTo>
                <a:lnTo>
                  <a:pt x="0" y="243"/>
                </a:lnTo>
              </a:path>
            </a:pathLst>
          </a:custGeom>
          <a:noFill/>
          <a:ln w="9525" cap="rnd">
            <a:noFill/>
            <a:round/>
            <a:headEnd/>
            <a:tailEnd/>
          </a:ln>
        </p:spPr>
        <p:txBody>
          <a:bodyPr/>
          <a:lstStyle/>
          <a:p>
            <a:endParaRPr lang="en-US" sz="1350"/>
          </a:p>
        </p:txBody>
      </p:sp>
      <p:sp>
        <p:nvSpPr>
          <p:cNvPr id="22545" name="Arc 19"/>
          <p:cNvSpPr>
            <a:spLocks/>
          </p:cNvSpPr>
          <p:nvPr/>
        </p:nvSpPr>
        <p:spPr bwMode="auto">
          <a:xfrm rot="720000">
            <a:off x="6303169" y="4127899"/>
            <a:ext cx="158354" cy="177403"/>
          </a:xfrm>
          <a:custGeom>
            <a:avLst/>
            <a:gdLst>
              <a:gd name="T0" fmla="*/ 0 w 21745"/>
              <a:gd name="T1" fmla="*/ 0 h 21600"/>
              <a:gd name="T2" fmla="*/ 1876695861 w 21745"/>
              <a:gd name="T3" fmla="*/ 2147483647 h 21600"/>
              <a:gd name="T4" fmla="*/ 12514760 w 21745"/>
              <a:gd name="T5" fmla="*/ 2147483647 h 21600"/>
              <a:gd name="T6" fmla="*/ 0 60000 65536"/>
              <a:gd name="T7" fmla="*/ 0 60000 65536"/>
              <a:gd name="T8" fmla="*/ 0 60000 65536"/>
              <a:gd name="T9" fmla="*/ 0 w 21745"/>
              <a:gd name="T10" fmla="*/ 0 h 21600"/>
              <a:gd name="T11" fmla="*/ 21745 w 21745"/>
              <a:gd name="T12" fmla="*/ 21600 h 21600"/>
            </a:gdLst>
            <a:ahLst/>
            <a:cxnLst>
              <a:cxn ang="T6">
                <a:pos x="T0" y="T1"/>
              </a:cxn>
              <a:cxn ang="T7">
                <a:pos x="T2" y="T3"/>
              </a:cxn>
              <a:cxn ang="T8">
                <a:pos x="T4" y="T5"/>
              </a:cxn>
            </a:cxnLst>
            <a:rect l="T9" t="T10" r="T11" b="T12"/>
            <a:pathLst>
              <a:path w="21745" h="21600" fill="none" extrusionOk="0">
                <a:moveTo>
                  <a:pt x="0" y="0"/>
                </a:moveTo>
                <a:cubicBezTo>
                  <a:pt x="48" y="0"/>
                  <a:pt x="96" y="-1"/>
                  <a:pt x="145" y="0"/>
                </a:cubicBezTo>
                <a:cubicBezTo>
                  <a:pt x="12074" y="0"/>
                  <a:pt x="21745" y="9670"/>
                  <a:pt x="21745" y="21600"/>
                </a:cubicBezTo>
              </a:path>
              <a:path w="21745" h="21600" stroke="0" extrusionOk="0">
                <a:moveTo>
                  <a:pt x="0" y="0"/>
                </a:moveTo>
                <a:cubicBezTo>
                  <a:pt x="48" y="0"/>
                  <a:pt x="96" y="-1"/>
                  <a:pt x="145" y="0"/>
                </a:cubicBezTo>
                <a:cubicBezTo>
                  <a:pt x="12074" y="0"/>
                  <a:pt x="21745" y="9670"/>
                  <a:pt x="21745" y="21600"/>
                </a:cubicBezTo>
                <a:lnTo>
                  <a:pt x="145" y="21600"/>
                </a:lnTo>
                <a:close/>
              </a:path>
            </a:pathLst>
          </a:custGeom>
          <a:noFill/>
          <a:ln w="25400" cap="rnd">
            <a:solidFill>
              <a:schemeClr val="tx1"/>
            </a:solidFill>
            <a:round/>
            <a:headEnd type="none" w="sm" len="sm"/>
            <a:tailEnd type="none" w="sm" len="sm"/>
          </a:ln>
        </p:spPr>
        <p:txBody>
          <a:bodyPr wrap="none" anchor="ctr"/>
          <a:lstStyle/>
          <a:p>
            <a:endParaRPr lang="en-US" sz="1350"/>
          </a:p>
        </p:txBody>
      </p:sp>
      <p:sp>
        <p:nvSpPr>
          <p:cNvPr id="22546" name="Line 20"/>
          <p:cNvSpPr>
            <a:spLocks noChangeShapeType="1"/>
          </p:cNvSpPr>
          <p:nvPr/>
        </p:nvSpPr>
        <p:spPr bwMode="auto">
          <a:xfrm flipH="1">
            <a:off x="6153151" y="3992167"/>
            <a:ext cx="227410" cy="413147"/>
          </a:xfrm>
          <a:prstGeom prst="line">
            <a:avLst/>
          </a:prstGeom>
          <a:noFill/>
          <a:ln w="25400">
            <a:solidFill>
              <a:schemeClr val="tx1"/>
            </a:solidFill>
            <a:round/>
            <a:headEnd type="none" w="sm" len="sm"/>
            <a:tailEnd type="none" w="sm" len="sm"/>
          </a:ln>
        </p:spPr>
        <p:txBody>
          <a:bodyPr wrap="none" anchor="ctr"/>
          <a:lstStyle/>
          <a:p>
            <a:endParaRPr lang="en-US" sz="1350"/>
          </a:p>
        </p:txBody>
      </p:sp>
      <p:sp>
        <p:nvSpPr>
          <p:cNvPr id="22547" name="Oval 21"/>
          <p:cNvSpPr>
            <a:spLocks noChangeArrowheads="1"/>
          </p:cNvSpPr>
          <p:nvPr/>
        </p:nvSpPr>
        <p:spPr bwMode="auto">
          <a:xfrm rot="-1860000">
            <a:off x="6361511" y="4131470"/>
            <a:ext cx="75009" cy="148829"/>
          </a:xfrm>
          <a:prstGeom prst="ellipse">
            <a:avLst/>
          </a:prstGeom>
          <a:solidFill>
            <a:schemeClr val="tx1"/>
          </a:solidFill>
          <a:ln w="12700">
            <a:solidFill>
              <a:schemeClr val="tx1"/>
            </a:solidFill>
            <a:round/>
            <a:headEnd/>
            <a:tailEnd/>
          </a:ln>
        </p:spPr>
        <p:txBody>
          <a:bodyPr wrap="none" anchor="ctr"/>
          <a:lstStyle/>
          <a:p>
            <a:endParaRPr lang="en-US" sz="1350"/>
          </a:p>
        </p:txBody>
      </p:sp>
      <p:sp>
        <p:nvSpPr>
          <p:cNvPr id="22548" name="Line 22"/>
          <p:cNvSpPr>
            <a:spLocks noChangeShapeType="1"/>
          </p:cNvSpPr>
          <p:nvPr/>
        </p:nvSpPr>
        <p:spPr bwMode="auto">
          <a:xfrm flipV="1">
            <a:off x="6153152" y="4296967"/>
            <a:ext cx="416719" cy="108347"/>
          </a:xfrm>
          <a:prstGeom prst="line">
            <a:avLst/>
          </a:prstGeom>
          <a:noFill/>
          <a:ln w="25400">
            <a:solidFill>
              <a:schemeClr val="tx1"/>
            </a:solidFill>
            <a:round/>
            <a:headEnd type="none" w="sm" len="sm"/>
            <a:tailEnd type="none" w="sm" len="sm"/>
          </a:ln>
        </p:spPr>
        <p:txBody>
          <a:bodyPr wrap="none" anchor="ctr"/>
          <a:lstStyle/>
          <a:p>
            <a:endParaRPr lang="en-US" sz="1350"/>
          </a:p>
        </p:txBody>
      </p:sp>
      <p:sp>
        <p:nvSpPr>
          <p:cNvPr id="22549" name="Freeform 23"/>
          <p:cNvSpPr>
            <a:spLocks/>
          </p:cNvSpPr>
          <p:nvPr/>
        </p:nvSpPr>
        <p:spPr bwMode="auto">
          <a:xfrm>
            <a:off x="8591551" y="5487592"/>
            <a:ext cx="295275" cy="290513"/>
          </a:xfrm>
          <a:custGeom>
            <a:avLst/>
            <a:gdLst>
              <a:gd name="T0" fmla="*/ 0 w 279"/>
              <a:gd name="T1" fmla="*/ 2147483647 h 244"/>
              <a:gd name="T2" fmla="*/ 2147483647 w 279"/>
              <a:gd name="T3" fmla="*/ 2147483647 h 244"/>
              <a:gd name="T4" fmla="*/ 2147483647 w 279"/>
              <a:gd name="T5" fmla="*/ 0 h 244"/>
              <a:gd name="T6" fmla="*/ 2147483647 w 279"/>
              <a:gd name="T7" fmla="*/ 2147483647 h 244"/>
              <a:gd name="T8" fmla="*/ 2147483647 w 279"/>
              <a:gd name="T9" fmla="*/ 2147483647 h 244"/>
              <a:gd name="T10" fmla="*/ 2147483647 w 279"/>
              <a:gd name="T11" fmla="*/ 2147483647 h 244"/>
              <a:gd name="T12" fmla="*/ 2147483647 w 279"/>
              <a:gd name="T13" fmla="*/ 2147483647 h 244"/>
              <a:gd name="T14" fmla="*/ 2147483647 w 279"/>
              <a:gd name="T15" fmla="*/ 2147483647 h 244"/>
              <a:gd name="T16" fmla="*/ 2147483647 w 279"/>
              <a:gd name="T17" fmla="*/ 2147483647 h 244"/>
              <a:gd name="T18" fmla="*/ 2147483647 w 279"/>
              <a:gd name="T19" fmla="*/ 2147483647 h 244"/>
              <a:gd name="T20" fmla="*/ 2147483647 w 279"/>
              <a:gd name="T21" fmla="*/ 2147483647 h 244"/>
              <a:gd name="T22" fmla="*/ 2147483647 w 279"/>
              <a:gd name="T23" fmla="*/ 2147483647 h 244"/>
              <a:gd name="T24" fmla="*/ 2147483647 w 279"/>
              <a:gd name="T25" fmla="*/ 2147483647 h 244"/>
              <a:gd name="T26" fmla="*/ 2147483647 w 279"/>
              <a:gd name="T27" fmla="*/ 2147483647 h 244"/>
              <a:gd name="T28" fmla="*/ 2147483647 w 279"/>
              <a:gd name="T29" fmla="*/ 2147483647 h 244"/>
              <a:gd name="T30" fmla="*/ 2147483647 w 279"/>
              <a:gd name="T31" fmla="*/ 2147483647 h 244"/>
              <a:gd name="T32" fmla="*/ 2147483647 w 279"/>
              <a:gd name="T33" fmla="*/ 2147483647 h 244"/>
              <a:gd name="T34" fmla="*/ 2147483647 w 279"/>
              <a:gd name="T35" fmla="*/ 2147483647 h 244"/>
              <a:gd name="T36" fmla="*/ 2147483647 w 279"/>
              <a:gd name="T37" fmla="*/ 2147483647 h 244"/>
              <a:gd name="T38" fmla="*/ 2147483647 w 279"/>
              <a:gd name="T39" fmla="*/ 2147483647 h 244"/>
              <a:gd name="T40" fmla="*/ 2147483647 w 279"/>
              <a:gd name="T41" fmla="*/ 2147483647 h 244"/>
              <a:gd name="T42" fmla="*/ 2147483647 w 279"/>
              <a:gd name="T43" fmla="*/ 2147483647 h 244"/>
              <a:gd name="T44" fmla="*/ 2147483647 w 279"/>
              <a:gd name="T45" fmla="*/ 2147483647 h 244"/>
              <a:gd name="T46" fmla="*/ 2147483647 w 279"/>
              <a:gd name="T47" fmla="*/ 2147483647 h 244"/>
              <a:gd name="T48" fmla="*/ 2147483647 w 279"/>
              <a:gd name="T49" fmla="*/ 2147483647 h 244"/>
              <a:gd name="T50" fmla="*/ 2147483647 w 279"/>
              <a:gd name="T51" fmla="*/ 2147483647 h 244"/>
              <a:gd name="T52" fmla="*/ 2147483647 w 279"/>
              <a:gd name="T53" fmla="*/ 2147483647 h 244"/>
              <a:gd name="T54" fmla="*/ 2147483647 w 279"/>
              <a:gd name="T55" fmla="*/ 2147483647 h 244"/>
              <a:gd name="T56" fmla="*/ 2147483647 w 279"/>
              <a:gd name="T57" fmla="*/ 2147483647 h 244"/>
              <a:gd name="T58" fmla="*/ 2147483647 w 279"/>
              <a:gd name="T59" fmla="*/ 2147483647 h 244"/>
              <a:gd name="T60" fmla="*/ 2147483647 w 279"/>
              <a:gd name="T61" fmla="*/ 2147483647 h 244"/>
              <a:gd name="T62" fmla="*/ 2147483647 w 279"/>
              <a:gd name="T63" fmla="*/ 2147483647 h 244"/>
              <a:gd name="T64" fmla="*/ 2147483647 w 279"/>
              <a:gd name="T65" fmla="*/ 2147483647 h 244"/>
              <a:gd name="T66" fmla="*/ 2147483647 w 279"/>
              <a:gd name="T67" fmla="*/ 2147483647 h 244"/>
              <a:gd name="T68" fmla="*/ 2147483647 w 279"/>
              <a:gd name="T69" fmla="*/ 2147483647 h 244"/>
              <a:gd name="T70" fmla="*/ 2147483647 w 279"/>
              <a:gd name="T71" fmla="*/ 2147483647 h 244"/>
              <a:gd name="T72" fmla="*/ 2147483647 w 279"/>
              <a:gd name="T73" fmla="*/ 2147483647 h 244"/>
              <a:gd name="T74" fmla="*/ 2147483647 w 279"/>
              <a:gd name="T75" fmla="*/ 2147483647 h 244"/>
              <a:gd name="T76" fmla="*/ 2147483647 w 279"/>
              <a:gd name="T77" fmla="*/ 2147483647 h 244"/>
              <a:gd name="T78" fmla="*/ 2147483647 w 279"/>
              <a:gd name="T79" fmla="*/ 2147483647 h 244"/>
              <a:gd name="T80" fmla="*/ 2147483647 w 279"/>
              <a:gd name="T81" fmla="*/ 2147483647 h 244"/>
              <a:gd name="T82" fmla="*/ 2147483647 w 279"/>
              <a:gd name="T83" fmla="*/ 2147483647 h 244"/>
              <a:gd name="T84" fmla="*/ 2147483647 w 279"/>
              <a:gd name="T85" fmla="*/ 2147483647 h 244"/>
              <a:gd name="T86" fmla="*/ 2147483647 w 279"/>
              <a:gd name="T87" fmla="*/ 2147483647 h 244"/>
              <a:gd name="T88" fmla="*/ 2147483647 w 279"/>
              <a:gd name="T89" fmla="*/ 2147483647 h 244"/>
              <a:gd name="T90" fmla="*/ 2147483647 w 279"/>
              <a:gd name="T91" fmla="*/ 2147483647 h 244"/>
              <a:gd name="T92" fmla="*/ 2147483647 w 279"/>
              <a:gd name="T93" fmla="*/ 2147483647 h 244"/>
              <a:gd name="T94" fmla="*/ 2147483647 w 279"/>
              <a:gd name="T95" fmla="*/ 2147483647 h 244"/>
              <a:gd name="T96" fmla="*/ 2147483647 w 279"/>
              <a:gd name="T97" fmla="*/ 2147483647 h 244"/>
              <a:gd name="T98" fmla="*/ 0 w 279"/>
              <a:gd name="T99" fmla="*/ 2147483647 h 24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9"/>
              <a:gd name="T151" fmla="*/ 0 h 244"/>
              <a:gd name="T152" fmla="*/ 279 w 279"/>
              <a:gd name="T153" fmla="*/ 244 h 24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9" h="244">
                <a:moveTo>
                  <a:pt x="0" y="243"/>
                </a:moveTo>
                <a:lnTo>
                  <a:pt x="148" y="1"/>
                </a:lnTo>
                <a:lnTo>
                  <a:pt x="160" y="0"/>
                </a:lnTo>
                <a:lnTo>
                  <a:pt x="167" y="3"/>
                </a:lnTo>
                <a:lnTo>
                  <a:pt x="168" y="6"/>
                </a:lnTo>
                <a:lnTo>
                  <a:pt x="173" y="5"/>
                </a:lnTo>
                <a:lnTo>
                  <a:pt x="177" y="9"/>
                </a:lnTo>
                <a:lnTo>
                  <a:pt x="182" y="7"/>
                </a:lnTo>
                <a:lnTo>
                  <a:pt x="184" y="12"/>
                </a:lnTo>
                <a:lnTo>
                  <a:pt x="190" y="13"/>
                </a:lnTo>
                <a:lnTo>
                  <a:pt x="196" y="14"/>
                </a:lnTo>
                <a:lnTo>
                  <a:pt x="201" y="15"/>
                </a:lnTo>
                <a:lnTo>
                  <a:pt x="205" y="19"/>
                </a:lnTo>
                <a:lnTo>
                  <a:pt x="210" y="20"/>
                </a:lnTo>
                <a:lnTo>
                  <a:pt x="215" y="23"/>
                </a:lnTo>
                <a:lnTo>
                  <a:pt x="222" y="25"/>
                </a:lnTo>
                <a:lnTo>
                  <a:pt x="226" y="29"/>
                </a:lnTo>
                <a:lnTo>
                  <a:pt x="229" y="32"/>
                </a:lnTo>
                <a:lnTo>
                  <a:pt x="231" y="36"/>
                </a:lnTo>
                <a:lnTo>
                  <a:pt x="235" y="39"/>
                </a:lnTo>
                <a:lnTo>
                  <a:pt x="238" y="45"/>
                </a:lnTo>
                <a:lnTo>
                  <a:pt x="242" y="46"/>
                </a:lnTo>
                <a:lnTo>
                  <a:pt x="248" y="55"/>
                </a:lnTo>
                <a:lnTo>
                  <a:pt x="249" y="58"/>
                </a:lnTo>
                <a:lnTo>
                  <a:pt x="255" y="63"/>
                </a:lnTo>
                <a:lnTo>
                  <a:pt x="256" y="67"/>
                </a:lnTo>
                <a:lnTo>
                  <a:pt x="261" y="71"/>
                </a:lnTo>
                <a:lnTo>
                  <a:pt x="261" y="75"/>
                </a:lnTo>
                <a:lnTo>
                  <a:pt x="264" y="81"/>
                </a:lnTo>
                <a:lnTo>
                  <a:pt x="264" y="86"/>
                </a:lnTo>
                <a:lnTo>
                  <a:pt x="266" y="90"/>
                </a:lnTo>
                <a:lnTo>
                  <a:pt x="266" y="95"/>
                </a:lnTo>
                <a:lnTo>
                  <a:pt x="268" y="99"/>
                </a:lnTo>
                <a:lnTo>
                  <a:pt x="267" y="103"/>
                </a:lnTo>
                <a:lnTo>
                  <a:pt x="268" y="109"/>
                </a:lnTo>
                <a:lnTo>
                  <a:pt x="269" y="113"/>
                </a:lnTo>
                <a:lnTo>
                  <a:pt x="273" y="119"/>
                </a:lnTo>
                <a:lnTo>
                  <a:pt x="274" y="124"/>
                </a:lnTo>
                <a:lnTo>
                  <a:pt x="275" y="128"/>
                </a:lnTo>
                <a:lnTo>
                  <a:pt x="276" y="134"/>
                </a:lnTo>
                <a:lnTo>
                  <a:pt x="277" y="138"/>
                </a:lnTo>
                <a:lnTo>
                  <a:pt x="277" y="143"/>
                </a:lnTo>
                <a:lnTo>
                  <a:pt x="277" y="147"/>
                </a:lnTo>
                <a:lnTo>
                  <a:pt x="274" y="153"/>
                </a:lnTo>
                <a:lnTo>
                  <a:pt x="276" y="156"/>
                </a:lnTo>
                <a:lnTo>
                  <a:pt x="277" y="162"/>
                </a:lnTo>
                <a:lnTo>
                  <a:pt x="278" y="167"/>
                </a:lnTo>
                <a:lnTo>
                  <a:pt x="275" y="172"/>
                </a:lnTo>
                <a:lnTo>
                  <a:pt x="271" y="181"/>
                </a:lnTo>
                <a:lnTo>
                  <a:pt x="0" y="243"/>
                </a:lnTo>
              </a:path>
            </a:pathLst>
          </a:custGeom>
          <a:noFill/>
          <a:ln w="9525" cap="rnd">
            <a:noFill/>
            <a:round/>
            <a:headEnd/>
            <a:tailEnd/>
          </a:ln>
        </p:spPr>
        <p:txBody>
          <a:bodyPr/>
          <a:lstStyle/>
          <a:p>
            <a:endParaRPr lang="en-US" sz="1350"/>
          </a:p>
        </p:txBody>
      </p:sp>
      <p:sp>
        <p:nvSpPr>
          <p:cNvPr id="22550" name="Arc 24"/>
          <p:cNvSpPr>
            <a:spLocks/>
          </p:cNvSpPr>
          <p:nvPr/>
        </p:nvSpPr>
        <p:spPr bwMode="auto">
          <a:xfrm rot="720000">
            <a:off x="8741569" y="5499499"/>
            <a:ext cx="158354" cy="177403"/>
          </a:xfrm>
          <a:custGeom>
            <a:avLst/>
            <a:gdLst>
              <a:gd name="T0" fmla="*/ 0 w 21745"/>
              <a:gd name="T1" fmla="*/ 0 h 21600"/>
              <a:gd name="T2" fmla="*/ 1876695861 w 21745"/>
              <a:gd name="T3" fmla="*/ 2147483647 h 21600"/>
              <a:gd name="T4" fmla="*/ 12514760 w 21745"/>
              <a:gd name="T5" fmla="*/ 2147483647 h 21600"/>
              <a:gd name="T6" fmla="*/ 0 60000 65536"/>
              <a:gd name="T7" fmla="*/ 0 60000 65536"/>
              <a:gd name="T8" fmla="*/ 0 60000 65536"/>
              <a:gd name="T9" fmla="*/ 0 w 21745"/>
              <a:gd name="T10" fmla="*/ 0 h 21600"/>
              <a:gd name="T11" fmla="*/ 21745 w 21745"/>
              <a:gd name="T12" fmla="*/ 21600 h 21600"/>
            </a:gdLst>
            <a:ahLst/>
            <a:cxnLst>
              <a:cxn ang="T6">
                <a:pos x="T0" y="T1"/>
              </a:cxn>
              <a:cxn ang="T7">
                <a:pos x="T2" y="T3"/>
              </a:cxn>
              <a:cxn ang="T8">
                <a:pos x="T4" y="T5"/>
              </a:cxn>
            </a:cxnLst>
            <a:rect l="T9" t="T10" r="T11" b="T12"/>
            <a:pathLst>
              <a:path w="21745" h="21600" fill="none" extrusionOk="0">
                <a:moveTo>
                  <a:pt x="0" y="0"/>
                </a:moveTo>
                <a:cubicBezTo>
                  <a:pt x="48" y="0"/>
                  <a:pt x="96" y="-1"/>
                  <a:pt x="145" y="0"/>
                </a:cubicBezTo>
                <a:cubicBezTo>
                  <a:pt x="12074" y="0"/>
                  <a:pt x="21745" y="9670"/>
                  <a:pt x="21745" y="21600"/>
                </a:cubicBezTo>
              </a:path>
              <a:path w="21745" h="21600" stroke="0" extrusionOk="0">
                <a:moveTo>
                  <a:pt x="0" y="0"/>
                </a:moveTo>
                <a:cubicBezTo>
                  <a:pt x="48" y="0"/>
                  <a:pt x="96" y="-1"/>
                  <a:pt x="145" y="0"/>
                </a:cubicBezTo>
                <a:cubicBezTo>
                  <a:pt x="12074" y="0"/>
                  <a:pt x="21745" y="9670"/>
                  <a:pt x="21745" y="21600"/>
                </a:cubicBezTo>
                <a:lnTo>
                  <a:pt x="145" y="21600"/>
                </a:lnTo>
                <a:close/>
              </a:path>
            </a:pathLst>
          </a:custGeom>
          <a:noFill/>
          <a:ln w="25400" cap="rnd">
            <a:solidFill>
              <a:schemeClr val="tx1"/>
            </a:solidFill>
            <a:round/>
            <a:headEnd type="none" w="sm" len="sm"/>
            <a:tailEnd type="none" w="sm" len="sm"/>
          </a:ln>
        </p:spPr>
        <p:txBody>
          <a:bodyPr wrap="none" anchor="ctr"/>
          <a:lstStyle/>
          <a:p>
            <a:endParaRPr lang="en-US" sz="1350"/>
          </a:p>
        </p:txBody>
      </p:sp>
      <p:sp>
        <p:nvSpPr>
          <p:cNvPr id="22551" name="Line 25"/>
          <p:cNvSpPr>
            <a:spLocks noChangeShapeType="1"/>
          </p:cNvSpPr>
          <p:nvPr/>
        </p:nvSpPr>
        <p:spPr bwMode="auto">
          <a:xfrm flipH="1">
            <a:off x="8591551" y="5363767"/>
            <a:ext cx="227410" cy="413147"/>
          </a:xfrm>
          <a:prstGeom prst="line">
            <a:avLst/>
          </a:prstGeom>
          <a:noFill/>
          <a:ln w="25400">
            <a:solidFill>
              <a:schemeClr val="tx1"/>
            </a:solidFill>
            <a:round/>
            <a:headEnd type="none" w="sm" len="sm"/>
            <a:tailEnd type="none" w="sm" len="sm"/>
          </a:ln>
        </p:spPr>
        <p:txBody>
          <a:bodyPr wrap="none" anchor="ctr"/>
          <a:lstStyle/>
          <a:p>
            <a:endParaRPr lang="en-US" sz="1350"/>
          </a:p>
        </p:txBody>
      </p:sp>
      <p:sp>
        <p:nvSpPr>
          <p:cNvPr id="22552" name="Oval 26"/>
          <p:cNvSpPr>
            <a:spLocks noChangeArrowheads="1"/>
          </p:cNvSpPr>
          <p:nvPr/>
        </p:nvSpPr>
        <p:spPr bwMode="auto">
          <a:xfrm rot="-1860000">
            <a:off x="8799911" y="5503070"/>
            <a:ext cx="75009" cy="148829"/>
          </a:xfrm>
          <a:prstGeom prst="ellipse">
            <a:avLst/>
          </a:prstGeom>
          <a:solidFill>
            <a:schemeClr val="tx1"/>
          </a:solidFill>
          <a:ln w="12700">
            <a:solidFill>
              <a:schemeClr val="tx1"/>
            </a:solidFill>
            <a:round/>
            <a:headEnd/>
            <a:tailEnd/>
          </a:ln>
        </p:spPr>
        <p:txBody>
          <a:bodyPr wrap="none" anchor="ctr"/>
          <a:lstStyle/>
          <a:p>
            <a:endParaRPr lang="en-US" sz="1350"/>
          </a:p>
        </p:txBody>
      </p:sp>
      <p:sp>
        <p:nvSpPr>
          <p:cNvPr id="22553" name="Line 27"/>
          <p:cNvSpPr>
            <a:spLocks noChangeShapeType="1"/>
          </p:cNvSpPr>
          <p:nvPr/>
        </p:nvSpPr>
        <p:spPr bwMode="auto">
          <a:xfrm flipV="1">
            <a:off x="8591552" y="5668567"/>
            <a:ext cx="416719" cy="108347"/>
          </a:xfrm>
          <a:prstGeom prst="line">
            <a:avLst/>
          </a:prstGeom>
          <a:noFill/>
          <a:ln w="25400">
            <a:solidFill>
              <a:schemeClr val="tx1"/>
            </a:solidFill>
            <a:round/>
            <a:headEnd type="none" w="sm" len="sm"/>
            <a:tailEnd type="none" w="sm" len="sm"/>
          </a:ln>
        </p:spPr>
        <p:txBody>
          <a:bodyPr wrap="none" anchor="ctr"/>
          <a:lstStyle/>
          <a:p>
            <a:endParaRPr lang="en-US" sz="1350"/>
          </a:p>
        </p:txBody>
      </p:sp>
      <p:sp>
        <p:nvSpPr>
          <p:cNvPr id="22554" name="Rectangle 28"/>
          <p:cNvSpPr>
            <a:spLocks noGrp="1" noChangeArrowheads="1"/>
          </p:cNvSpPr>
          <p:nvPr>
            <p:ph type="title"/>
          </p:nvPr>
        </p:nvSpPr>
        <p:spPr>
          <a:noFill/>
        </p:spPr>
        <p:txBody>
          <a:bodyPr/>
          <a:lstStyle/>
          <a:p>
            <a:r>
              <a:rPr lang="en-US" dirty="0"/>
              <a:t>Stereo image rectification</a:t>
            </a:r>
          </a:p>
        </p:txBody>
      </p:sp>
      <p:sp>
        <p:nvSpPr>
          <p:cNvPr id="416797" name="Rectangle 29"/>
          <p:cNvSpPr>
            <a:spLocks noGrp="1" noChangeArrowheads="1"/>
          </p:cNvSpPr>
          <p:nvPr>
            <p:ph type="body" idx="1"/>
          </p:nvPr>
        </p:nvSpPr>
        <p:spPr>
          <a:xfrm>
            <a:off x="1924050" y="5657852"/>
            <a:ext cx="5543550" cy="304799"/>
          </a:xfrm>
          <a:noFill/>
        </p:spPr>
        <p:txBody>
          <a:bodyPr/>
          <a:lstStyle/>
          <a:p>
            <a:pPr marL="0" indent="0"/>
            <a:r>
              <a:rPr lang="en-US" sz="1050" dirty="0"/>
              <a:t>C. Loop and Z. Zhang. </a:t>
            </a:r>
            <a:r>
              <a:rPr lang="en-US" sz="1050" dirty="0">
                <a:hlinkClick r:id="rId3"/>
              </a:rPr>
              <a:t>Computing Rectifying Homographies for Stereo Vision</a:t>
            </a:r>
            <a:r>
              <a:rPr lang="en-US" sz="1050" dirty="0"/>
              <a:t>. CVPR 1999</a:t>
            </a:r>
            <a:endParaRPr lang="en-US" sz="1200" dirty="0"/>
          </a:p>
        </p:txBody>
      </p:sp>
      <p:sp>
        <p:nvSpPr>
          <p:cNvPr id="22556" name="Line 35"/>
          <p:cNvSpPr>
            <a:spLocks noChangeShapeType="1"/>
          </p:cNvSpPr>
          <p:nvPr/>
        </p:nvSpPr>
        <p:spPr bwMode="auto">
          <a:xfrm>
            <a:off x="7190187" y="3288508"/>
            <a:ext cx="1420415" cy="784622"/>
          </a:xfrm>
          <a:prstGeom prst="line">
            <a:avLst/>
          </a:prstGeom>
          <a:noFill/>
          <a:ln w="12700">
            <a:solidFill>
              <a:schemeClr val="tx1"/>
            </a:solidFill>
            <a:prstDash val="dash"/>
            <a:round/>
            <a:headEnd/>
            <a:tailEnd/>
          </a:ln>
        </p:spPr>
        <p:txBody>
          <a:bodyPr/>
          <a:lstStyle/>
          <a:p>
            <a:endParaRPr lang="en-US" sz="1350"/>
          </a:p>
        </p:txBody>
      </p:sp>
      <p:sp>
        <p:nvSpPr>
          <p:cNvPr id="22557" name="Line 36"/>
          <p:cNvSpPr>
            <a:spLocks noChangeShapeType="1"/>
          </p:cNvSpPr>
          <p:nvPr/>
        </p:nvSpPr>
        <p:spPr bwMode="auto">
          <a:xfrm>
            <a:off x="7184231" y="4286251"/>
            <a:ext cx="1420416" cy="784622"/>
          </a:xfrm>
          <a:prstGeom prst="line">
            <a:avLst/>
          </a:prstGeom>
          <a:noFill/>
          <a:ln w="12700">
            <a:solidFill>
              <a:schemeClr val="tx1"/>
            </a:solidFill>
            <a:prstDash val="dash"/>
            <a:round/>
            <a:headEnd/>
            <a:tailEnd/>
          </a:ln>
        </p:spPr>
        <p:txBody>
          <a:bodyPr/>
          <a:lstStyle/>
          <a:p>
            <a:endParaRPr lang="en-US" sz="1350"/>
          </a:p>
        </p:txBody>
      </p:sp>
      <p:sp>
        <p:nvSpPr>
          <p:cNvPr id="416798" name="Line 30"/>
          <p:cNvSpPr>
            <a:spLocks noChangeShapeType="1"/>
          </p:cNvSpPr>
          <p:nvPr/>
        </p:nvSpPr>
        <p:spPr bwMode="auto">
          <a:xfrm>
            <a:off x="6268642" y="3326606"/>
            <a:ext cx="907256" cy="501254"/>
          </a:xfrm>
          <a:prstGeom prst="line">
            <a:avLst/>
          </a:prstGeom>
          <a:noFill/>
          <a:ln w="12700">
            <a:solidFill>
              <a:schemeClr val="tx1"/>
            </a:solidFill>
            <a:round/>
            <a:headEnd/>
            <a:tailEnd/>
          </a:ln>
        </p:spPr>
        <p:txBody>
          <a:bodyPr/>
          <a:lstStyle/>
          <a:p>
            <a:endParaRPr lang="en-US" sz="1350"/>
          </a:p>
        </p:txBody>
      </p:sp>
      <p:sp>
        <p:nvSpPr>
          <p:cNvPr id="416799" name="Line 31"/>
          <p:cNvSpPr>
            <a:spLocks noChangeShapeType="1"/>
          </p:cNvSpPr>
          <p:nvPr/>
        </p:nvSpPr>
        <p:spPr bwMode="auto">
          <a:xfrm>
            <a:off x="8617745" y="4636294"/>
            <a:ext cx="907256" cy="501254"/>
          </a:xfrm>
          <a:prstGeom prst="line">
            <a:avLst/>
          </a:prstGeom>
          <a:noFill/>
          <a:ln w="12700">
            <a:solidFill>
              <a:schemeClr val="tx1"/>
            </a:solidFill>
            <a:round/>
            <a:headEnd/>
            <a:tailEnd/>
          </a:ln>
        </p:spPr>
        <p:txBody>
          <a:bodyPr/>
          <a:lstStyle/>
          <a:p>
            <a:endParaRPr lang="en-US" sz="1350"/>
          </a:p>
        </p:txBody>
      </p:sp>
      <p:sp>
        <p:nvSpPr>
          <p:cNvPr id="416806" name="Line 38"/>
          <p:cNvSpPr>
            <a:spLocks noChangeShapeType="1"/>
          </p:cNvSpPr>
          <p:nvPr/>
        </p:nvSpPr>
        <p:spPr bwMode="auto">
          <a:xfrm>
            <a:off x="7190187" y="3840958"/>
            <a:ext cx="1420415" cy="784622"/>
          </a:xfrm>
          <a:prstGeom prst="line">
            <a:avLst/>
          </a:prstGeom>
          <a:noFill/>
          <a:ln w="12700">
            <a:solidFill>
              <a:schemeClr val="tx1"/>
            </a:solidFill>
            <a:prstDash val="dash"/>
            <a:round/>
            <a:headEnd/>
            <a:tailEnd/>
          </a:ln>
        </p:spPr>
        <p:txBody>
          <a:bodyPr/>
          <a:lstStyle/>
          <a:p>
            <a:endParaRPr lang="en-US" sz="1350"/>
          </a:p>
        </p:txBody>
      </p:sp>
      <p:sp>
        <p:nvSpPr>
          <p:cNvPr id="22561" name="Oval 14"/>
          <p:cNvSpPr>
            <a:spLocks noChangeArrowheads="1"/>
          </p:cNvSpPr>
          <p:nvPr/>
        </p:nvSpPr>
        <p:spPr bwMode="auto">
          <a:xfrm>
            <a:off x="8813007" y="4731545"/>
            <a:ext cx="42863" cy="47625"/>
          </a:xfrm>
          <a:prstGeom prst="ellipse">
            <a:avLst/>
          </a:prstGeom>
          <a:solidFill>
            <a:srgbClr val="037C03"/>
          </a:solidFill>
          <a:ln w="12700">
            <a:solidFill>
              <a:schemeClr val="bg2"/>
            </a:solidFill>
            <a:round/>
            <a:headEnd/>
            <a:tailEnd/>
          </a:ln>
        </p:spPr>
        <p:txBody>
          <a:bodyPr wrap="none" anchor="ctr"/>
          <a:lstStyle/>
          <a:p>
            <a:endParaRPr lang="en-US" sz="1350"/>
          </a:p>
        </p:txBody>
      </p:sp>
      <p:sp>
        <p:nvSpPr>
          <p:cNvPr id="22562" name="Oval 15"/>
          <p:cNvSpPr>
            <a:spLocks noChangeArrowheads="1"/>
          </p:cNvSpPr>
          <p:nvPr/>
        </p:nvSpPr>
        <p:spPr bwMode="auto">
          <a:xfrm>
            <a:off x="6881813" y="3657601"/>
            <a:ext cx="42863" cy="47625"/>
          </a:xfrm>
          <a:prstGeom prst="ellipse">
            <a:avLst/>
          </a:prstGeom>
          <a:solidFill>
            <a:srgbClr val="037C03"/>
          </a:solidFill>
          <a:ln w="12700">
            <a:solidFill>
              <a:schemeClr val="bg2"/>
            </a:solidFill>
            <a:round/>
            <a:headEnd/>
            <a:tailEnd/>
          </a:ln>
        </p:spPr>
        <p:txBody>
          <a:bodyPr wrap="none" anchor="ctr"/>
          <a:lstStyle/>
          <a:p>
            <a:endParaRPr lang="en-US" sz="1350"/>
          </a:p>
        </p:txBody>
      </p:sp>
      <p:sp>
        <p:nvSpPr>
          <p:cNvPr id="2" name="TextBox 1">
            <a:extLst>
              <a:ext uri="{FF2B5EF4-FFF2-40B4-BE49-F238E27FC236}">
                <a16:creationId xmlns:a16="http://schemas.microsoft.com/office/drawing/2014/main" id="{F8F59EA1-ABB9-2942-9195-597C9E78D8F7}"/>
              </a:ext>
            </a:extLst>
          </p:cNvPr>
          <p:cNvSpPr txBox="1"/>
          <p:nvPr/>
        </p:nvSpPr>
        <p:spPr>
          <a:xfrm>
            <a:off x="2162063" y="1633286"/>
            <a:ext cx="4423880" cy="1708160"/>
          </a:xfrm>
          <a:prstGeom prst="rect">
            <a:avLst/>
          </a:prstGeom>
          <a:noFill/>
        </p:spPr>
        <p:txBody>
          <a:bodyPr wrap="square" rtlCol="0">
            <a:spAutoFit/>
          </a:bodyPr>
          <a:lstStyle/>
          <a:p>
            <a:pPr marL="257175" indent="-257175">
              <a:buFont typeface="Arial" panose="020B0604020202020204" pitchFamily="34" charset="0"/>
              <a:buChar char="•"/>
            </a:pPr>
            <a:r>
              <a:rPr lang="en-US" sz="2100" dirty="0"/>
              <a:t>If the image planes are not parallel, we can find </a:t>
            </a:r>
            <a:r>
              <a:rPr lang="en-US" sz="2100" dirty="0" err="1"/>
              <a:t>homographies</a:t>
            </a:r>
            <a:r>
              <a:rPr lang="en-US" sz="2100" dirty="0"/>
              <a:t> to project each view onto a common plane parallel to the baseline</a:t>
            </a:r>
          </a:p>
        </p:txBody>
      </p:sp>
    </p:spTree>
    <p:extLst>
      <p:ext uri="{BB962C8B-B14F-4D97-AF65-F5344CB8AC3E}">
        <p14:creationId xmlns:p14="http://schemas.microsoft.com/office/powerpoint/2010/main" val="1764686720"/>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8BAAE-380D-04A2-1D1F-6B02FFB7F213}"/>
              </a:ext>
            </a:extLst>
          </p:cNvPr>
          <p:cNvSpPr>
            <a:spLocks noGrp="1"/>
          </p:cNvSpPr>
          <p:nvPr>
            <p:ph type="title"/>
          </p:nvPr>
        </p:nvSpPr>
        <p:spPr/>
        <p:txBody>
          <a:bodyPr/>
          <a:lstStyle/>
          <a:p>
            <a:r>
              <a:rPr lang="en-US" dirty="0" err="1"/>
              <a:t>TbD</a:t>
            </a:r>
            <a:r>
              <a:rPr lang="en-US" dirty="0"/>
              <a:t> variants – tracking segments</a:t>
            </a:r>
          </a:p>
        </p:txBody>
      </p:sp>
      <p:sp>
        <p:nvSpPr>
          <p:cNvPr id="3" name="Content Placeholder 2">
            <a:extLst>
              <a:ext uri="{FF2B5EF4-FFF2-40B4-BE49-F238E27FC236}">
                <a16:creationId xmlns:a16="http://schemas.microsoft.com/office/drawing/2014/main" id="{13E5DAEC-B78A-C634-4881-BAE79FCFD8F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1670C75-8763-A0C3-57D1-2B24299B441B}"/>
              </a:ext>
            </a:extLst>
          </p:cNvPr>
          <p:cNvPicPr>
            <a:picLocks noChangeAspect="1"/>
          </p:cNvPicPr>
          <p:nvPr/>
        </p:nvPicPr>
        <p:blipFill>
          <a:blip r:embed="rId2"/>
          <a:stretch>
            <a:fillRect/>
          </a:stretch>
        </p:blipFill>
        <p:spPr>
          <a:xfrm>
            <a:off x="1524076" y="1730935"/>
            <a:ext cx="9028310" cy="3440155"/>
          </a:xfrm>
          <a:prstGeom prst="rect">
            <a:avLst/>
          </a:prstGeom>
        </p:spPr>
      </p:pic>
      <p:pic>
        <p:nvPicPr>
          <p:cNvPr id="5" name="Picture 4">
            <a:extLst>
              <a:ext uri="{FF2B5EF4-FFF2-40B4-BE49-F238E27FC236}">
                <a16:creationId xmlns:a16="http://schemas.microsoft.com/office/drawing/2014/main" id="{47E85236-2B6C-1AA1-FB7F-EA2F8BB2D1C2}"/>
              </a:ext>
            </a:extLst>
          </p:cNvPr>
          <p:cNvPicPr>
            <a:picLocks noChangeAspect="1"/>
          </p:cNvPicPr>
          <p:nvPr/>
        </p:nvPicPr>
        <p:blipFill>
          <a:blip r:embed="rId3"/>
          <a:stretch>
            <a:fillRect/>
          </a:stretch>
        </p:blipFill>
        <p:spPr>
          <a:xfrm>
            <a:off x="3541986" y="5530166"/>
            <a:ext cx="7010400" cy="419100"/>
          </a:xfrm>
          <a:prstGeom prst="rect">
            <a:avLst/>
          </a:prstGeom>
        </p:spPr>
      </p:pic>
    </p:spTree>
    <p:extLst>
      <p:ext uri="{BB962C8B-B14F-4D97-AF65-F5344CB8AC3E}">
        <p14:creationId xmlns:p14="http://schemas.microsoft.com/office/powerpoint/2010/main" val="19932060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5D1B3-8AE6-A5BF-B425-0DA3F25FC2FD}"/>
              </a:ext>
            </a:extLst>
          </p:cNvPr>
          <p:cNvSpPr>
            <a:spLocks noGrp="1"/>
          </p:cNvSpPr>
          <p:nvPr>
            <p:ph type="title"/>
          </p:nvPr>
        </p:nvSpPr>
        <p:spPr/>
        <p:txBody>
          <a:bodyPr/>
          <a:lstStyle/>
          <a:p>
            <a:r>
              <a:rPr lang="en-US" dirty="0"/>
              <a:t>Why not points?</a:t>
            </a:r>
          </a:p>
        </p:txBody>
      </p:sp>
      <p:sp>
        <p:nvSpPr>
          <p:cNvPr id="3" name="Content Placeholder 2">
            <a:extLst>
              <a:ext uri="{FF2B5EF4-FFF2-40B4-BE49-F238E27FC236}">
                <a16:creationId xmlns:a16="http://schemas.microsoft.com/office/drawing/2014/main" id="{27B3AC1E-B5AD-C1E7-6D18-A5937AA79A83}"/>
              </a:ext>
            </a:extLst>
          </p:cNvPr>
          <p:cNvSpPr>
            <a:spLocks noGrp="1"/>
          </p:cNvSpPr>
          <p:nvPr>
            <p:ph idx="1"/>
          </p:nvPr>
        </p:nvSpPr>
        <p:spPr/>
        <p:txBody>
          <a:bodyPr/>
          <a:lstStyle/>
          <a:p>
            <a:r>
              <a:rPr lang="en-US" dirty="0"/>
              <a:t>Idea</a:t>
            </a:r>
          </a:p>
          <a:p>
            <a:pPr lvl="1"/>
            <a:r>
              <a:rPr lang="en-US" dirty="0"/>
              <a:t>apply </a:t>
            </a:r>
            <a:r>
              <a:rPr lang="en-US" dirty="0" err="1"/>
              <a:t>TbD</a:t>
            </a:r>
            <a:r>
              <a:rPr lang="en-US" dirty="0"/>
              <a:t> recipe to interest points</a:t>
            </a:r>
          </a:p>
          <a:p>
            <a:r>
              <a:rPr lang="en-US" dirty="0"/>
              <a:t>Obstacle</a:t>
            </a:r>
          </a:p>
          <a:p>
            <a:pPr lvl="1"/>
            <a:r>
              <a:rPr lang="en-US" dirty="0"/>
              <a:t>appearance match using SIFT is a problem</a:t>
            </a:r>
          </a:p>
          <a:p>
            <a:pPr lvl="1"/>
            <a:r>
              <a:rPr lang="en-US" dirty="0"/>
              <a:t>Foreshortening!</a:t>
            </a:r>
          </a:p>
        </p:txBody>
      </p:sp>
      <p:pic>
        <p:nvPicPr>
          <p:cNvPr id="4" name="Picture 3">
            <a:extLst>
              <a:ext uri="{FF2B5EF4-FFF2-40B4-BE49-F238E27FC236}">
                <a16:creationId xmlns:a16="http://schemas.microsoft.com/office/drawing/2014/main" id="{7DD34886-40A8-AA93-957B-D53A69D58ECB}"/>
              </a:ext>
            </a:extLst>
          </p:cNvPr>
          <p:cNvPicPr>
            <a:picLocks noChangeAspect="1"/>
          </p:cNvPicPr>
          <p:nvPr/>
        </p:nvPicPr>
        <p:blipFill>
          <a:blip r:embed="rId2"/>
          <a:stretch>
            <a:fillRect/>
          </a:stretch>
        </p:blipFill>
        <p:spPr>
          <a:xfrm>
            <a:off x="1853106" y="4174232"/>
            <a:ext cx="8186245" cy="2683769"/>
          </a:xfrm>
          <a:prstGeom prst="rect">
            <a:avLst/>
          </a:prstGeom>
        </p:spPr>
      </p:pic>
    </p:spTree>
    <p:extLst>
      <p:ext uri="{BB962C8B-B14F-4D97-AF65-F5344CB8AC3E}">
        <p14:creationId xmlns:p14="http://schemas.microsoft.com/office/powerpoint/2010/main" val="19184447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D77F7-BE26-F653-86B7-60C1AD41677E}"/>
              </a:ext>
            </a:extLst>
          </p:cNvPr>
          <p:cNvSpPr>
            <a:spLocks noGrp="1"/>
          </p:cNvSpPr>
          <p:nvPr>
            <p:ph type="title"/>
          </p:nvPr>
        </p:nvSpPr>
        <p:spPr/>
        <p:txBody>
          <a:bodyPr/>
          <a:lstStyle/>
          <a:p>
            <a:r>
              <a:rPr lang="en-US" dirty="0"/>
              <a:t>Particle video</a:t>
            </a:r>
          </a:p>
        </p:txBody>
      </p:sp>
      <p:sp>
        <p:nvSpPr>
          <p:cNvPr id="3" name="Content Placeholder 2">
            <a:extLst>
              <a:ext uri="{FF2B5EF4-FFF2-40B4-BE49-F238E27FC236}">
                <a16:creationId xmlns:a16="http://schemas.microsoft.com/office/drawing/2014/main" id="{47DB8BF4-9AB3-8B3D-CD09-0FAEB5B507E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C38A392-5A0D-A522-5152-8248A53BBD10}"/>
              </a:ext>
            </a:extLst>
          </p:cNvPr>
          <p:cNvPicPr>
            <a:picLocks noChangeAspect="1"/>
          </p:cNvPicPr>
          <p:nvPr/>
        </p:nvPicPr>
        <p:blipFill>
          <a:blip r:embed="rId2"/>
          <a:stretch>
            <a:fillRect/>
          </a:stretch>
        </p:blipFill>
        <p:spPr>
          <a:xfrm>
            <a:off x="2673350" y="1447800"/>
            <a:ext cx="6845300" cy="3962400"/>
          </a:xfrm>
          <a:prstGeom prst="rect">
            <a:avLst/>
          </a:prstGeom>
        </p:spPr>
      </p:pic>
      <p:pic>
        <p:nvPicPr>
          <p:cNvPr id="5" name="Picture 4">
            <a:extLst>
              <a:ext uri="{FF2B5EF4-FFF2-40B4-BE49-F238E27FC236}">
                <a16:creationId xmlns:a16="http://schemas.microsoft.com/office/drawing/2014/main" id="{08D4E838-24B5-1490-4719-AD759F93E696}"/>
              </a:ext>
            </a:extLst>
          </p:cNvPr>
          <p:cNvPicPr>
            <a:picLocks noChangeAspect="1"/>
          </p:cNvPicPr>
          <p:nvPr/>
        </p:nvPicPr>
        <p:blipFill>
          <a:blip r:embed="rId3"/>
          <a:stretch>
            <a:fillRect/>
          </a:stretch>
        </p:blipFill>
        <p:spPr>
          <a:xfrm>
            <a:off x="2673350" y="5681663"/>
            <a:ext cx="7124700" cy="495300"/>
          </a:xfrm>
          <a:prstGeom prst="rect">
            <a:avLst/>
          </a:prstGeom>
        </p:spPr>
      </p:pic>
    </p:spTree>
    <p:extLst>
      <p:ext uri="{BB962C8B-B14F-4D97-AF65-F5344CB8AC3E}">
        <p14:creationId xmlns:p14="http://schemas.microsoft.com/office/powerpoint/2010/main" val="38919044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18EB5-74C6-0178-E56D-112B9C568B97}"/>
              </a:ext>
            </a:extLst>
          </p:cNvPr>
          <p:cNvSpPr>
            <a:spLocks noGrp="1"/>
          </p:cNvSpPr>
          <p:nvPr>
            <p:ph type="title"/>
          </p:nvPr>
        </p:nvSpPr>
        <p:spPr/>
        <p:txBody>
          <a:bodyPr/>
          <a:lstStyle/>
          <a:p>
            <a:r>
              <a:rPr lang="en-US" dirty="0"/>
              <a:t>TAPIR</a:t>
            </a:r>
          </a:p>
        </p:txBody>
      </p:sp>
      <p:sp>
        <p:nvSpPr>
          <p:cNvPr id="3" name="Content Placeholder 2">
            <a:extLst>
              <a:ext uri="{FF2B5EF4-FFF2-40B4-BE49-F238E27FC236}">
                <a16:creationId xmlns:a16="http://schemas.microsoft.com/office/drawing/2014/main" id="{E9BAF1D3-6151-7229-7229-76C91D0E4167}"/>
              </a:ext>
            </a:extLst>
          </p:cNvPr>
          <p:cNvSpPr>
            <a:spLocks noGrp="1"/>
          </p:cNvSpPr>
          <p:nvPr>
            <p:ph idx="1"/>
          </p:nvPr>
        </p:nvSpPr>
        <p:spPr>
          <a:xfrm>
            <a:off x="2152650" y="4151587"/>
            <a:ext cx="7886700" cy="2025376"/>
          </a:xfrm>
        </p:spPr>
        <p:txBody>
          <a:bodyPr/>
          <a:lstStyle/>
          <a:p>
            <a:r>
              <a:rPr lang="en-US" dirty="0"/>
              <a:t>Make coarse point tracks</a:t>
            </a:r>
          </a:p>
          <a:p>
            <a:pPr lvl="1"/>
            <a:r>
              <a:rPr lang="en-US" dirty="0"/>
              <a:t>refine across space/time</a:t>
            </a:r>
          </a:p>
          <a:p>
            <a:r>
              <a:rPr lang="en-US" dirty="0"/>
              <a:t>Predict visibility and confidence at each pt</a:t>
            </a:r>
          </a:p>
        </p:txBody>
      </p:sp>
      <p:pic>
        <p:nvPicPr>
          <p:cNvPr id="4" name="Picture 3">
            <a:extLst>
              <a:ext uri="{FF2B5EF4-FFF2-40B4-BE49-F238E27FC236}">
                <a16:creationId xmlns:a16="http://schemas.microsoft.com/office/drawing/2014/main" id="{11C9A95F-C230-C438-4C90-50D597871764}"/>
              </a:ext>
            </a:extLst>
          </p:cNvPr>
          <p:cNvPicPr>
            <a:picLocks noChangeAspect="1"/>
          </p:cNvPicPr>
          <p:nvPr/>
        </p:nvPicPr>
        <p:blipFill>
          <a:blip r:embed="rId2"/>
          <a:stretch>
            <a:fillRect/>
          </a:stretch>
        </p:blipFill>
        <p:spPr>
          <a:xfrm>
            <a:off x="1531982" y="1502981"/>
            <a:ext cx="9136018" cy="2648606"/>
          </a:xfrm>
          <a:prstGeom prst="rect">
            <a:avLst/>
          </a:prstGeom>
        </p:spPr>
      </p:pic>
      <p:pic>
        <p:nvPicPr>
          <p:cNvPr id="5" name="Picture 4">
            <a:extLst>
              <a:ext uri="{FF2B5EF4-FFF2-40B4-BE49-F238E27FC236}">
                <a16:creationId xmlns:a16="http://schemas.microsoft.com/office/drawing/2014/main" id="{0E47CC66-44E6-0E91-96E0-2850A4FADE08}"/>
              </a:ext>
            </a:extLst>
          </p:cNvPr>
          <p:cNvPicPr>
            <a:picLocks noChangeAspect="1"/>
          </p:cNvPicPr>
          <p:nvPr/>
        </p:nvPicPr>
        <p:blipFill>
          <a:blip r:embed="rId3"/>
          <a:stretch>
            <a:fillRect/>
          </a:stretch>
        </p:blipFill>
        <p:spPr>
          <a:xfrm>
            <a:off x="1713624" y="6394861"/>
            <a:ext cx="5359400" cy="355600"/>
          </a:xfrm>
          <a:prstGeom prst="rect">
            <a:avLst/>
          </a:prstGeom>
        </p:spPr>
      </p:pic>
    </p:spTree>
    <p:extLst>
      <p:ext uri="{BB962C8B-B14F-4D97-AF65-F5344CB8AC3E}">
        <p14:creationId xmlns:p14="http://schemas.microsoft.com/office/powerpoint/2010/main" val="14455108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C444C-A5DA-46C5-BEA1-1C87241CDAB7}"/>
              </a:ext>
            </a:extLst>
          </p:cNvPr>
          <p:cNvSpPr>
            <a:spLocks noGrp="1"/>
          </p:cNvSpPr>
          <p:nvPr>
            <p:ph type="title"/>
          </p:nvPr>
        </p:nvSpPr>
        <p:spPr/>
        <p:txBody>
          <a:bodyPr/>
          <a:lstStyle/>
          <a:p>
            <a:r>
              <a:rPr lang="en-US" dirty="0"/>
              <a:t>CoTracker3</a:t>
            </a:r>
          </a:p>
        </p:txBody>
      </p:sp>
      <p:sp>
        <p:nvSpPr>
          <p:cNvPr id="3" name="Content Placeholder 2">
            <a:extLst>
              <a:ext uri="{FF2B5EF4-FFF2-40B4-BE49-F238E27FC236}">
                <a16:creationId xmlns:a16="http://schemas.microsoft.com/office/drawing/2014/main" id="{D3C5313E-73F6-A7A1-0A9B-91940183847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4E5B0BA-12C7-09E1-2B04-E07BCD658C97}"/>
              </a:ext>
            </a:extLst>
          </p:cNvPr>
          <p:cNvPicPr>
            <a:picLocks noChangeAspect="1"/>
          </p:cNvPicPr>
          <p:nvPr/>
        </p:nvPicPr>
        <p:blipFill>
          <a:blip r:embed="rId2"/>
          <a:stretch>
            <a:fillRect/>
          </a:stretch>
        </p:blipFill>
        <p:spPr>
          <a:xfrm>
            <a:off x="1666435" y="1208690"/>
            <a:ext cx="8859130" cy="3058509"/>
          </a:xfrm>
          <a:prstGeom prst="rect">
            <a:avLst/>
          </a:prstGeom>
        </p:spPr>
      </p:pic>
      <p:pic>
        <p:nvPicPr>
          <p:cNvPr id="5" name="Picture 4">
            <a:extLst>
              <a:ext uri="{FF2B5EF4-FFF2-40B4-BE49-F238E27FC236}">
                <a16:creationId xmlns:a16="http://schemas.microsoft.com/office/drawing/2014/main" id="{A9338763-4783-426D-9C74-08C03EAF75E8}"/>
              </a:ext>
            </a:extLst>
          </p:cNvPr>
          <p:cNvPicPr>
            <a:picLocks noChangeAspect="1"/>
          </p:cNvPicPr>
          <p:nvPr/>
        </p:nvPicPr>
        <p:blipFill>
          <a:blip r:embed="rId3"/>
          <a:stretch>
            <a:fillRect/>
          </a:stretch>
        </p:blipFill>
        <p:spPr>
          <a:xfrm>
            <a:off x="1926020" y="5008808"/>
            <a:ext cx="5334000" cy="431800"/>
          </a:xfrm>
          <a:prstGeom prst="rect">
            <a:avLst/>
          </a:prstGeom>
        </p:spPr>
      </p:pic>
    </p:spTree>
    <p:extLst>
      <p:ext uri="{BB962C8B-B14F-4D97-AF65-F5344CB8AC3E}">
        <p14:creationId xmlns:p14="http://schemas.microsoft.com/office/powerpoint/2010/main" val="412206923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C2E0FF-1B4B-958E-1D61-36FEA7E69B7D}"/>
              </a:ext>
            </a:extLst>
          </p:cNvPr>
          <p:cNvPicPr>
            <a:picLocks noChangeAspect="1"/>
          </p:cNvPicPr>
          <p:nvPr/>
        </p:nvPicPr>
        <p:blipFill>
          <a:blip r:embed="rId2"/>
          <a:stretch>
            <a:fillRect/>
          </a:stretch>
        </p:blipFill>
        <p:spPr>
          <a:xfrm>
            <a:off x="1923229" y="487030"/>
            <a:ext cx="7772400" cy="6370970"/>
          </a:xfrm>
          <a:prstGeom prst="rect">
            <a:avLst/>
          </a:prstGeom>
        </p:spPr>
      </p:pic>
    </p:spTree>
    <p:extLst>
      <p:ext uri="{BB962C8B-B14F-4D97-AF65-F5344CB8AC3E}">
        <p14:creationId xmlns:p14="http://schemas.microsoft.com/office/powerpoint/2010/main" val="13793103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2793</TotalTime>
  <Words>2292</Words>
  <Application>Microsoft Macintosh PowerPoint</Application>
  <PresentationFormat>Widescreen</PresentationFormat>
  <Paragraphs>488</Paragraphs>
  <Slides>95</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95</vt:i4>
      </vt:variant>
    </vt:vector>
  </HeadingPairs>
  <TitlesOfParts>
    <vt:vector size="102" baseType="lpstr">
      <vt:lpstr>Aptos</vt:lpstr>
      <vt:lpstr>Aptos Display</vt:lpstr>
      <vt:lpstr>Arial</vt:lpstr>
      <vt:lpstr>Cambria Math</vt:lpstr>
      <vt:lpstr>Helvetica</vt:lpstr>
      <vt:lpstr>Times New Roman</vt:lpstr>
      <vt:lpstr>Office Theme</vt:lpstr>
      <vt:lpstr>The Uses of Correspondence, or elementary 3D, tracking, etc </vt:lpstr>
      <vt:lpstr>Main points</vt:lpstr>
      <vt:lpstr>Calibration</vt:lpstr>
      <vt:lpstr>Strategies</vt:lpstr>
      <vt:lpstr>Reconstruct point from two views</vt:lpstr>
      <vt:lpstr>Triangulation</vt:lpstr>
      <vt:lpstr>Stereo</vt:lpstr>
      <vt:lpstr>Recall triangulation</vt:lpstr>
      <vt:lpstr>Stereo image rectification</vt:lpstr>
      <vt:lpstr>Stereo image rectification</vt:lpstr>
      <vt:lpstr>Stereo image rectification</vt:lpstr>
      <vt:lpstr>Disparity and baseline</vt:lpstr>
      <vt:lpstr>Disparity and baseline</vt:lpstr>
      <vt:lpstr>Basic stereo recipe</vt:lpstr>
      <vt:lpstr>Effect of baseline on stereo results</vt:lpstr>
      <vt:lpstr>Some points don’t have matches</vt:lpstr>
      <vt:lpstr>Stereo as optimization</vt:lpstr>
      <vt:lpstr>Optical flow</vt:lpstr>
      <vt:lpstr>Time to contact example</vt:lpstr>
      <vt:lpstr>PowerPoint Presentation</vt:lpstr>
      <vt:lpstr>PowerPoint Presentation</vt:lpstr>
      <vt:lpstr>PowerPoint Presentation</vt:lpstr>
      <vt:lpstr>PowerPoint Presentation</vt:lpstr>
      <vt:lpstr>PowerPoint Presentation</vt:lpstr>
      <vt:lpstr>PowerPoint Presentation</vt:lpstr>
      <vt:lpstr>Flow fields reveal your motion</vt:lpstr>
      <vt:lpstr>Flow fields reveal your motion</vt:lpstr>
      <vt:lpstr>Flow fields reveal shape</vt:lpstr>
      <vt:lpstr>Flow fields reveal segmentation</vt:lpstr>
      <vt:lpstr>Why estimating flow is hard</vt:lpstr>
      <vt:lpstr>The aperture problem</vt:lpstr>
      <vt:lpstr>Flow is often discontinuous</vt:lpstr>
      <vt:lpstr>Flow is not defined everywhere</vt:lpstr>
      <vt:lpstr>Large movements and motion blur</vt:lpstr>
      <vt:lpstr>Learned flow and stereo estimates</vt:lpstr>
      <vt:lpstr>Flow and stereo are related, but different</vt:lpstr>
      <vt:lpstr>Flownet</vt:lpstr>
      <vt:lpstr>Stereo with cost volumes and residuals</vt:lpstr>
      <vt:lpstr>PowerPoint Presentation</vt:lpstr>
      <vt:lpstr>Estimating a fundamental matrix</vt:lpstr>
      <vt:lpstr>Fundamental vs essential matrix</vt:lpstr>
      <vt:lpstr>The essential matrix</vt:lpstr>
      <vt:lpstr>Estimating the essential matrix</vt:lpstr>
      <vt:lpstr>Monocular visual odometry - I</vt:lpstr>
      <vt:lpstr>Monocular visual odometry - II</vt:lpstr>
      <vt:lpstr>Core problem</vt:lpstr>
      <vt:lpstr>Cases:</vt:lpstr>
      <vt:lpstr>Applications</vt:lpstr>
      <vt:lpstr>Applications: where is my drone?</vt:lpstr>
      <vt:lpstr>Structure from motion ambiguity</vt:lpstr>
      <vt:lpstr>Structure from motion ambiguity</vt:lpstr>
      <vt:lpstr>Recall: Two calibrated cameras</vt:lpstr>
      <vt:lpstr>Three calibrated cameras</vt:lpstr>
      <vt:lpstr>Three calibrated cameras</vt:lpstr>
      <vt:lpstr>3 or more calibrated cameras</vt:lpstr>
      <vt:lpstr>Representative SFM pipeline</vt:lpstr>
      <vt:lpstr>SFM software</vt:lpstr>
      <vt:lpstr>Core idea</vt:lpstr>
      <vt:lpstr>Some more details</vt:lpstr>
      <vt:lpstr>Variants</vt:lpstr>
      <vt:lpstr>SFM is about scattered points</vt:lpstr>
      <vt:lpstr>Options</vt:lpstr>
      <vt:lpstr>Multi-view stereo: Basic idea</vt:lpstr>
      <vt:lpstr>Improved error estimates</vt:lpstr>
      <vt:lpstr>Rep’n:  Multiple depth maps</vt:lpstr>
      <vt:lpstr>Plane sweep stereo: Key idea</vt:lpstr>
      <vt:lpstr>DepthAnything V3 depth maps</vt:lpstr>
      <vt:lpstr>DUST3R – I</vt:lpstr>
      <vt:lpstr>Point maps</vt:lpstr>
      <vt:lpstr>Now train</vt:lpstr>
      <vt:lpstr>PowerPoint Presentation</vt:lpstr>
      <vt:lpstr>Downstream</vt:lpstr>
      <vt:lpstr>More than two frames</vt:lpstr>
      <vt:lpstr>PowerPoint Presentation</vt:lpstr>
      <vt:lpstr>VGGT</vt:lpstr>
      <vt:lpstr>VGGT</vt:lpstr>
      <vt:lpstr>PowerPoint Presentation</vt:lpstr>
      <vt:lpstr>Tracking</vt:lpstr>
      <vt:lpstr>MOT-20 example</vt:lpstr>
      <vt:lpstr>Tracking by detection</vt:lpstr>
      <vt:lpstr>Simplest -&gt; broken tracks</vt:lpstr>
      <vt:lpstr>Point tracks reveal public behaviour</vt:lpstr>
      <vt:lpstr>Abstract tracks</vt:lpstr>
      <vt:lpstr>Correspondence</vt:lpstr>
      <vt:lpstr>Appearance weights</vt:lpstr>
      <vt:lpstr>Reidentification</vt:lpstr>
      <vt:lpstr>TbD variants- Exploit FasterRCNN</vt:lpstr>
      <vt:lpstr>TbD variants- Exploit DetR</vt:lpstr>
      <vt:lpstr>TbD variants – open world</vt:lpstr>
      <vt:lpstr>TbD variants – tracking segments</vt:lpstr>
      <vt:lpstr>Why not points?</vt:lpstr>
      <vt:lpstr>Particle video</vt:lpstr>
      <vt:lpstr>TAPIR</vt:lpstr>
      <vt:lpstr>CoTracker3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Forsyth, David Alexander</dc:creator>
  <cp:lastModifiedBy>Forsyth, David Alexander</cp:lastModifiedBy>
  <cp:revision>17</cp:revision>
  <cp:lastPrinted>2026-07-15T16:22:22Z</cp:lastPrinted>
  <dcterms:created xsi:type="dcterms:W3CDTF">2026-07-13T20:36:58Z</dcterms:created>
  <dcterms:modified xsi:type="dcterms:W3CDTF">2026-07-16T19:47:13Z</dcterms:modified>
</cp:coreProperties>
</file>