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1247" r:id="rId3"/>
    <p:sldId id="1345" r:id="rId4"/>
    <p:sldId id="1346" r:id="rId5"/>
    <p:sldId id="1347" r:id="rId6"/>
    <p:sldId id="637" r:id="rId7"/>
    <p:sldId id="1248" r:id="rId8"/>
    <p:sldId id="1343" r:id="rId9"/>
    <p:sldId id="1344" r:id="rId10"/>
    <p:sldId id="1315" r:id="rId11"/>
    <p:sldId id="1316" r:id="rId12"/>
    <p:sldId id="1317" r:id="rId13"/>
    <p:sldId id="933" r:id="rId14"/>
    <p:sldId id="372" r:id="rId15"/>
    <p:sldId id="1280" r:id="rId16"/>
    <p:sldId id="373" r:id="rId17"/>
    <p:sldId id="1348" r:id="rId18"/>
    <p:sldId id="1349" r:id="rId19"/>
    <p:sldId id="1350" r:id="rId20"/>
    <p:sldId id="1352" r:id="rId21"/>
    <p:sldId id="1351" r:id="rId22"/>
    <p:sldId id="1353" r:id="rId23"/>
    <p:sldId id="1354" r:id="rId24"/>
    <p:sldId id="1355" r:id="rId25"/>
    <p:sldId id="1356" r:id="rId26"/>
    <p:sldId id="1357" r:id="rId27"/>
    <p:sldId id="1358" r:id="rId28"/>
    <p:sldId id="1359" r:id="rId29"/>
    <p:sldId id="1360" r:id="rId30"/>
    <p:sldId id="1361" r:id="rId31"/>
    <p:sldId id="1362" r:id="rId32"/>
    <p:sldId id="136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16:26:51.1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1238 4034 24575,'0'-9'0,"0"-7"0,-5-13 0,-5-10 0,-6-11 0,-9-14 0,12 28 0,-2 0-537,0-5 1,-2 0 536,1-2 0,-2 1 0,0 1 0,0 0 0,2 3 0,0 0 0,1 0 0,0 0 0,1-2 0,0 1 0,1-4 0,-1 0 0,-1-3 0,0-2 0,1 1 0,0-2-480,-1 1 0,1-2 480,0-1 0,1 0 0,1-1 0,0 1 0,0 2 0,0-1 0,1 1 0,1-1 0,-2 3 0,1 1-118,1 4 0,-1 2 118,2 2 0,-1 1 0,-11-28 0,3 5 0,-2 1 0,-1 8 0,4 10 0,0 3 0,2 5 750,1 0-750,0-3 1256,-1-6-1256,1 0 263,1-6-263,1 1 0,1-4 0,-1 1 0,1 0 0,-2-2 0,0 4 0,-2-2 0,0 2 0,-2 3 0,3 4 0,-3-5 0,2 4 0,0-9 0,1-5 0,4-2 0,0-2 0,3 4 0,0 2 0,2 2 0,2-2 0,0 0 0,0 4 0,0 3 0,1 6 0,2 5 0,0 6 0,0 5 0,0 1 0,0 0 0,0-2 0,0 0 0,0 2 0,0-2 0,0-1 0,0-4 0,0 0 0,0 1 0,0 3 0,0 2 0,-1 5 0,-2 2 0,-3 4 0,1 4 0,1 4 0,1 0 0,0 0 0,0 2 0,1 3 0,0 3 0,2 4 0,0 0 0,-1 0 0,1 0 0,0 0 0,0 0 0,0 0 0,0-1 0,0 1 0,0 1 0,0-1 0,0 0 0,0 0 0,0 1 0,0-1 0,-3 0 0,-1 1 0,-1 0 0,0 2 0,0 3 0,-1 2 0,-2 0 0,0 3 0,-1-2 0,-1 3 0,0 2 0,1 0 0,0 3 0,1-3 0,1 0 0,-1 0 0,1 0 0,0 2 0,-1-1 0,3-3 0,1-1 0,-1-1 0,1-2 0,0 2 0,-1 1 0,0-2 0,1-2 0,0 0 0,0-2 0,-1 1 0,1-2 0,0 1 0,-2-2 0,3 0 0,0-1 0,0-4 0,2 1 0,0-4 0,3-1 0,1-3 0,4-2 0,5-2 0,3-2 0,5 0 0,4 0 0,0 0 0,2 0 0,2 1 0,-1 2 0,-3 1 0,-1 0 0,-2 1 0,0-3 0,1 1 0,-1 1 0,-2-1 0,-2 1 0,-5-1 0,0 3 0,-3 0 0,-3 3 0,0-1 0,-3-2 0,-1-2 0,-2-1 0,-2 0 0,-2 0 0,-4-2 0,-4-3 0,-3-6 0,-1-4 0,2-3 0,-1-1 0,2-4 0,1-4 0,-3-4 0,-2-3 0,2 1 0,-2 5 0,1 3 0,3 7 0,0 4 0,2 3 0,3 4 0,2 4 0,0 3 0,3 1 0,2 1 0,0 1 0,4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16:27:06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16:27:07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16:27:10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16:27:06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16:27:07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8T16:27:10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1011-B219-9E45-A9DE-11E8D6E845E4}" type="datetimeFigureOut">
              <a:rPr lang="en-US" smtClean="0"/>
              <a:t>1/10/26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E73E7-514C-0F4A-9DA9-77506520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0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412B4-1952-4072-BD09-73A0174C97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Review slide (skip)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2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CDF-972A-EF49-B555-EB4167E6A66B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44A1-C279-3A42-9EFC-ED9DA016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9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CDF-972A-EF49-B555-EB4167E6A66B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44A1-C279-3A42-9EFC-ED9DA016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CDF-972A-EF49-B555-EB4167E6A66B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44A1-C279-3A42-9EFC-ED9DA016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1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CDF-972A-EF49-B555-EB4167E6A66B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44A1-C279-3A42-9EFC-ED9DA016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7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CDF-972A-EF49-B555-EB4167E6A66B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44A1-C279-3A42-9EFC-ED9DA016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CDF-972A-EF49-B555-EB4167E6A66B}" type="datetimeFigureOut">
              <a:rPr lang="en-US" smtClean="0"/>
              <a:t>1/10/26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44A1-C279-3A42-9EFC-ED9DA016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1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CDF-972A-EF49-B555-EB4167E6A66B}" type="datetimeFigureOut">
              <a:rPr lang="en-US" smtClean="0"/>
              <a:t>1/10/26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44A1-C279-3A42-9EFC-ED9DA016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0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CDF-972A-EF49-B555-EB4167E6A66B}" type="datetimeFigureOut">
              <a:rPr lang="en-US" smtClean="0"/>
              <a:t>1/10/26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44A1-C279-3A42-9EFC-ED9DA016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CDF-972A-EF49-B555-EB4167E6A66B}" type="datetimeFigureOut">
              <a:rPr lang="en-US" smtClean="0"/>
              <a:t>1/10/26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44A1-C279-3A42-9EFC-ED9DA016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CDF-972A-EF49-B555-EB4167E6A66B}" type="datetimeFigureOut">
              <a:rPr lang="en-US" smtClean="0"/>
              <a:t>1/10/26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44A1-C279-3A42-9EFC-ED9DA016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1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CDF-972A-EF49-B555-EB4167E6A66B}" type="datetimeFigureOut">
              <a:rPr lang="en-US" smtClean="0"/>
              <a:t>1/10/26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44A1-C279-3A42-9EFC-ED9DA016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4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197CDF-972A-EF49-B555-EB4167E6A66B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C044A1-C279-3A42-9EFC-ED9DA016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.eecs.berkeley.edu/~cs194-26/fa21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7.xml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4.xml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5635-2F8D-FFE8-9E33-ACCFEA540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Obtaining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86D79-4BA2-90FA-109B-3A30AF69F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 </a:t>
            </a:r>
          </a:p>
          <a:p>
            <a:r>
              <a:rPr lang="en-US" dirty="0"/>
              <a:t>University of Illinois at Urbana Champaign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A447C-2E26-F37B-2D84-DAA540B14AC1}"/>
              </a:ext>
            </a:extLst>
          </p:cNvPr>
          <p:cNvSpPr txBox="1"/>
          <p:nvPr/>
        </p:nvSpPr>
        <p:spPr>
          <a:xfrm>
            <a:off x="5173060" y="5608335"/>
            <a:ext cx="4223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Some slides adapted from</a:t>
            </a:r>
          </a:p>
          <a:p>
            <a:r>
              <a:rPr lang="en-US" sz="1050" dirty="0"/>
              <a:t>Svetlana </a:t>
            </a:r>
            <a:r>
              <a:rPr lang="en-US" sz="1050" dirty="0" err="1"/>
              <a:t>Lazebnik</a:t>
            </a:r>
            <a:r>
              <a:rPr lang="en-US" sz="1050" dirty="0"/>
              <a:t>, who adapted from  </a:t>
            </a:r>
            <a:r>
              <a:rPr lang="en-US" sz="1050" dirty="0">
                <a:hlinkClick r:id="rId2"/>
              </a:rPr>
              <a:t>Alyosha Efros</a:t>
            </a:r>
            <a:r>
              <a:rPr lang="en-US" sz="1050" dirty="0"/>
              <a:t>, </a:t>
            </a:r>
            <a:r>
              <a:rPr lang="en-US" sz="1050" dirty="0">
                <a:hlinkClick r:id="rId2"/>
              </a:rPr>
              <a:t>Derek Hoiem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5376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6DEB4-7FF4-5068-A621-D22561ABD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6F9D-F0F8-DDBF-BE62-6C59EB6C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64E68-E617-1A24-3FFC-E37E81D40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6EEC7-1F22-8C27-A523-A7091AFC5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36" y="1455718"/>
            <a:ext cx="6742928" cy="4545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8EA5FB-8E46-F51E-9AE5-CF2C53B9C5E5}"/>
              </a:ext>
            </a:extLst>
          </p:cNvPr>
          <p:cNvSpPr txBox="1"/>
          <p:nvPr/>
        </p:nvSpPr>
        <p:spPr>
          <a:xfrm>
            <a:off x="3475338" y="941993"/>
            <a:ext cx="56563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From </a:t>
            </a:r>
            <a:r>
              <a:rPr lang="en-US" sz="1350" dirty="0" err="1"/>
              <a:t>wikipedia</a:t>
            </a:r>
            <a:r>
              <a:rPr lang="en-US" sz="1350" dirty="0"/>
              <a:t>, https://</a:t>
            </a:r>
            <a:r>
              <a:rPr lang="en-US" sz="1350" dirty="0" err="1"/>
              <a:t>commons.wikimedia.org</a:t>
            </a:r>
            <a:r>
              <a:rPr lang="en-US" sz="1350" dirty="0"/>
              <a:t>/wiki/</a:t>
            </a:r>
            <a:r>
              <a:rPr lang="en-US" sz="1350" dirty="0" err="1"/>
              <a:t>File:Raw_vs_jpg.jpg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7732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21D3F-D578-9F12-ED69-7253F06D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58B4-01FB-5DF9-5AE0-FE0BC3C9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DB8B9-A0B0-0A20-1205-41157368A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85FFA-4DE5-E15C-F20A-DABF21902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33" y="1485900"/>
            <a:ext cx="6765496" cy="451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76054B-C597-661A-A2A7-2A87034A7C6E}"/>
              </a:ext>
            </a:extLst>
          </p:cNvPr>
          <p:cNvSpPr txBox="1"/>
          <p:nvPr/>
        </p:nvSpPr>
        <p:spPr>
          <a:xfrm>
            <a:off x="4761213" y="891391"/>
            <a:ext cx="45735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commons.wikimedia.org</a:t>
            </a:r>
            <a:r>
              <a:rPr lang="en-US" sz="1350" dirty="0"/>
              <a:t>/wiki/</a:t>
            </a:r>
            <a:r>
              <a:rPr lang="en-US" sz="1350" dirty="0" err="1"/>
              <a:t>File:Raw_vs_jpg.jpg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7528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CF4DA-E9E0-19E2-A876-63C1A2664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B6B3-9005-A997-C638-53CE262F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C3A9-37D1-B20D-44AA-FBCEAFF77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26165-BD1C-0045-3B1E-4E2857310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" y="1943101"/>
            <a:ext cx="8871043" cy="2971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011DC6-496F-7E27-9727-8F490E23C4BD}"/>
              </a:ext>
            </a:extLst>
          </p:cNvPr>
          <p:cNvSpPr txBox="1"/>
          <p:nvPr/>
        </p:nvSpPr>
        <p:spPr>
          <a:xfrm>
            <a:off x="1814127" y="5063936"/>
            <a:ext cx="45735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commons.wikimedia.org</a:t>
            </a:r>
            <a:r>
              <a:rPr lang="en-US" sz="1350" dirty="0"/>
              <a:t>/wiki/</a:t>
            </a:r>
            <a:r>
              <a:rPr lang="en-US" sz="1350" dirty="0" err="1"/>
              <a:t>File:Raw_vs_jpg.jpg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4449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sampled functions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C3028F-A4C7-154A-A7B9-F34D795CD054}"/>
              </a:ext>
            </a:extLst>
          </p:cNvPr>
          <p:cNvGrpSpPr/>
          <p:nvPr/>
        </p:nvGrpSpPr>
        <p:grpSpPr>
          <a:xfrm>
            <a:off x="857250" y="1543051"/>
            <a:ext cx="7143750" cy="4469084"/>
            <a:chOff x="1143000" y="914400"/>
            <a:chExt cx="9525000" cy="59587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61627E-C1DE-3C44-AA08-E1E2A5150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914400"/>
              <a:ext cx="7459443" cy="595877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0068B0-2D65-9B45-9CCC-B30BFDD70B7F}"/>
                </a:ext>
              </a:extLst>
            </p:cNvPr>
            <p:cNvSpPr/>
            <p:nvPr/>
          </p:nvSpPr>
          <p:spPr bwMode="auto">
            <a:xfrm>
              <a:off x="5101322" y="4953000"/>
              <a:ext cx="3276600" cy="18021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B138A6-8D6D-DB44-AFD1-7F0623B734FB}"/>
                </a:ext>
              </a:extLst>
            </p:cNvPr>
            <p:cNvSpPr/>
            <p:nvPr/>
          </p:nvSpPr>
          <p:spPr bwMode="auto">
            <a:xfrm>
              <a:off x="6396722" y="4263645"/>
              <a:ext cx="3276600" cy="18021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0374DE-8A06-2840-9A13-17D09F86E009}"/>
                </a:ext>
              </a:extLst>
            </p:cNvPr>
            <p:cNvSpPr/>
            <p:nvPr/>
          </p:nvSpPr>
          <p:spPr bwMode="auto">
            <a:xfrm>
              <a:off x="7391400" y="3734967"/>
              <a:ext cx="3276600" cy="18021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pic>
        <p:nvPicPr>
          <p:cNvPr id="9" name="Picture 7" descr="ccd_vs_cmos">
            <a:extLst>
              <a:ext uri="{FF2B5EF4-FFF2-40B4-BE49-F238E27FC236}">
                <a16:creationId xmlns:a16="http://schemas.microsoft.com/office/drawing/2014/main" id="{0352C600-31A8-9C45-BC77-E84DDBF53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12041"/>
          <a:stretch/>
        </p:blipFill>
        <p:spPr bwMode="auto">
          <a:xfrm>
            <a:off x="5606847" y="4054984"/>
            <a:ext cx="3249529" cy="18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E611-E071-1849-B183-E1D92C3FCCE9}"/>
              </a:ext>
            </a:extLst>
          </p:cNvPr>
          <p:cNvCxnSpPr>
            <a:cxnSpLocks/>
          </p:cNvCxnSpPr>
          <p:nvPr/>
        </p:nvCxnSpPr>
        <p:spPr bwMode="auto">
          <a:xfrm>
            <a:off x="3683117" y="4483463"/>
            <a:ext cx="1922695" cy="13033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046E5-141D-144F-83E6-CE68EB79D6C0}"/>
              </a:ext>
            </a:extLst>
          </p:cNvPr>
          <p:cNvCxnSpPr>
            <a:cxnSpLocks/>
          </p:cNvCxnSpPr>
          <p:nvPr/>
        </p:nvCxnSpPr>
        <p:spPr bwMode="auto">
          <a:xfrm>
            <a:off x="3683116" y="3717416"/>
            <a:ext cx="4775084" cy="3375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8355916-62B8-644B-B89A-6503D82D996A}"/>
              </a:ext>
            </a:extLst>
          </p:cNvPr>
          <p:cNvSpPr/>
          <p:nvPr/>
        </p:nvSpPr>
        <p:spPr bwMode="auto">
          <a:xfrm>
            <a:off x="857250" y="1543050"/>
            <a:ext cx="400050" cy="4000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color image</a:t>
            </a:r>
          </a:p>
        </p:txBody>
      </p:sp>
      <p:pic>
        <p:nvPicPr>
          <p:cNvPr id="27651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800350"/>
            <a:ext cx="28432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48" y="1885950"/>
            <a:ext cx="200620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98" y="3143250"/>
            <a:ext cx="200620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55" y="4343400"/>
            <a:ext cx="200620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6604398" y="1551384"/>
            <a:ext cx="309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350" dirty="0"/>
              <a:t>R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7080648" y="2800350"/>
            <a:ext cx="31931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350"/>
              <a:t>G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7690248" y="4000500"/>
            <a:ext cx="30008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350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54669" y="3657600"/>
            <a:ext cx="600075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343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/>
      <p:bldP spid="2765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4E24-68D6-E757-E9BF-43497601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0DFAB-7609-3163-17D4-4171384AA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AD9A0F-A50B-858F-D7B3-EF8D13B143E7}"/>
                  </a:ext>
                </a:extLst>
              </p14:cNvPr>
              <p14:cNvContentPartPr/>
              <p14:nvPr/>
            </p14:nvContentPartPr>
            <p14:xfrm>
              <a:off x="3150984" y="3107518"/>
              <a:ext cx="270" cy="27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AD9A0F-A50B-858F-D7B3-EF8D13B143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4234" y="3100768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AA73BE-64DE-F13A-52F9-EC1FED4E389C}"/>
                  </a:ext>
                </a:extLst>
              </p14:cNvPr>
              <p14:cNvContentPartPr/>
              <p14:nvPr/>
            </p14:nvContentPartPr>
            <p14:xfrm>
              <a:off x="2316414" y="3175558"/>
              <a:ext cx="270" cy="27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AA73BE-64DE-F13A-52F9-EC1FED4E38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9664" y="3168808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77C4EE4-8BB8-6363-D44A-5A2A7FD8534A}"/>
                  </a:ext>
                </a:extLst>
              </p14:cNvPr>
              <p14:cNvContentPartPr/>
              <p14:nvPr/>
            </p14:nvContentPartPr>
            <p14:xfrm>
              <a:off x="2522154" y="4866298"/>
              <a:ext cx="270" cy="27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77C4EE4-8BB8-6363-D44A-5A2A7FD853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5404" y="4859548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03AC90F-0096-2B8A-A7D9-8441437AB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881122"/>
            <a:ext cx="4743450" cy="50887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8CF59B-8DB4-9A36-4AD2-F6869E09B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996" y="2505968"/>
            <a:ext cx="2171700" cy="28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350" dirty="0"/>
              <a:t>Why more green?</a:t>
            </a:r>
          </a:p>
        </p:txBody>
      </p:sp>
      <p:grpSp>
        <p:nvGrpSpPr>
          <p:cNvPr id="13" name="Group 14">
            <a:extLst>
              <a:ext uri="{FF2B5EF4-FFF2-40B4-BE49-F238E27FC236}">
                <a16:creationId xmlns:a16="http://schemas.microsoft.com/office/drawing/2014/main" id="{96AF4F67-7B40-EE63-053F-E43DDC5834A2}"/>
              </a:ext>
            </a:extLst>
          </p:cNvPr>
          <p:cNvGrpSpPr>
            <a:grpSpLocks/>
          </p:cNvGrpSpPr>
          <p:nvPr/>
        </p:nvGrpSpPr>
        <p:grpSpPr bwMode="auto">
          <a:xfrm>
            <a:off x="5607646" y="2878634"/>
            <a:ext cx="2686050" cy="1747837"/>
            <a:chOff x="3264" y="2569"/>
            <a:chExt cx="2256" cy="1468"/>
          </a:xfrm>
        </p:grpSpPr>
        <p:pic>
          <p:nvPicPr>
            <p:cNvPr id="14" name="Picture 10" descr="equiluminant">
              <a:extLst>
                <a:ext uri="{FF2B5EF4-FFF2-40B4-BE49-F238E27FC236}">
                  <a16:creationId xmlns:a16="http://schemas.microsoft.com/office/drawing/2014/main" id="{B61D06EC-7D33-5FE5-EC2D-33627C71E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64" y="2569"/>
              <a:ext cx="2256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46FA6E8-F73B-A9BE-7E02-131268523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824"/>
              <a:ext cx="20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50">
                  <a:solidFill>
                    <a:schemeClr val="tx2"/>
                  </a:solidFill>
                </a:rPr>
                <a:t>Human Luminance Sensitivity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8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71500" y="801637"/>
            <a:ext cx="7886700" cy="994172"/>
          </a:xfrm>
        </p:spPr>
        <p:txBody>
          <a:bodyPr/>
          <a:lstStyle/>
          <a:p>
            <a:r>
              <a:rPr lang="en-US" dirty="0"/>
              <a:t>Images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17797"/>
            <a:ext cx="6800850" cy="1796903"/>
          </a:xfrm>
        </p:spPr>
        <p:txBody>
          <a:bodyPr>
            <a:normAutofit fontScale="92500" lnSpcReduction="20000"/>
          </a:bodyPr>
          <a:lstStyle/>
          <a:p>
            <a:pPr marL="0" indent="0" defTabSz="539354">
              <a:buNone/>
              <a:defRPr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cv2.imread(filename)   			# read image</a:t>
            </a:r>
          </a:p>
          <a:p>
            <a:pPr marL="0" indent="0" defTabSz="395288">
              <a:buNone/>
              <a:defRPr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cv2.cvtColor(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cv2.COLOR_BGR2RGB) # order channels as RGB</a:t>
            </a:r>
          </a:p>
          <a:p>
            <a:pPr marL="0" indent="0" defTabSz="628650">
              <a:buNone/>
              <a:defRPr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/ 255					# values range from 0 to 1</a:t>
            </a:r>
            <a:endParaRPr lang="en-US" sz="1200" dirty="0"/>
          </a:p>
          <a:p>
            <a:pPr>
              <a:defRPr/>
            </a:pPr>
            <a:r>
              <a:rPr lang="en-US" sz="1350" dirty="0"/>
              <a:t>RGB image 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50" dirty="0"/>
              <a:t>is a H x W x 3 matrix (</a:t>
            </a:r>
            <a:r>
              <a:rPr lang="en-US" sz="1350" dirty="0" err="1"/>
              <a:t>numpy.ndarray</a:t>
            </a:r>
            <a:r>
              <a:rPr lang="en-US" sz="1350" dirty="0"/>
              <a:t>)</a:t>
            </a:r>
          </a:p>
          <a:p>
            <a:pPr>
              <a:defRPr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[0,0,0]</a:t>
            </a:r>
            <a:r>
              <a:rPr lang="en-US" sz="1200" dirty="0"/>
              <a:t> </a:t>
            </a:r>
            <a:r>
              <a:rPr lang="en-US" sz="1350" dirty="0"/>
              <a:t>is the top-left pixel value in R-channel</a:t>
            </a:r>
          </a:p>
          <a:p>
            <a:pPr>
              <a:defRPr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[y, x, c]</a:t>
            </a:r>
            <a:r>
              <a:rPr lang="en-US" sz="1350" dirty="0"/>
              <a:t> is the value y+1 pixels down, x+1 pixels to right in the </a:t>
            </a:r>
            <a:r>
              <a:rPr lang="en-US" sz="1350" dirty="0" err="1"/>
              <a:t>c</a:t>
            </a:r>
            <a:r>
              <a:rPr lang="en-US" sz="1350" baseline="30000" dirty="0" err="1"/>
              <a:t>th</a:t>
            </a:r>
            <a:r>
              <a:rPr lang="en-US" sz="1350" dirty="0"/>
              <a:t> channel</a:t>
            </a:r>
          </a:p>
          <a:p>
            <a:pPr>
              <a:defRPr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[H-1, W-1, 2]</a:t>
            </a:r>
            <a:r>
              <a:rPr lang="en-US" sz="1350" dirty="0"/>
              <a:t> is the bottom-right pixel in B-channel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500" y="4232423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28850" y="3889523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43050" y="3546623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114" name="TextBox 6"/>
          <p:cNvSpPr txBox="1">
            <a:spLocks noChangeArrowheads="1"/>
          </p:cNvSpPr>
          <p:nvPr/>
        </p:nvSpPr>
        <p:spPr bwMode="auto">
          <a:xfrm>
            <a:off x="5257800" y="3375172"/>
            <a:ext cx="309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350" b="1"/>
              <a:t>R</a:t>
            </a:r>
          </a:p>
        </p:txBody>
      </p:sp>
      <p:sp>
        <p:nvSpPr>
          <p:cNvPr id="29115" name="TextBox 7"/>
          <p:cNvSpPr txBox="1">
            <a:spLocks noChangeArrowheads="1"/>
          </p:cNvSpPr>
          <p:nvPr/>
        </p:nvSpPr>
        <p:spPr bwMode="auto">
          <a:xfrm>
            <a:off x="5943600" y="3718072"/>
            <a:ext cx="31931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350" b="1"/>
              <a:t>G</a:t>
            </a:r>
          </a:p>
        </p:txBody>
      </p:sp>
      <p:sp>
        <p:nvSpPr>
          <p:cNvPr id="29116" name="TextBox 8"/>
          <p:cNvSpPr txBox="1">
            <a:spLocks noChangeArrowheads="1"/>
          </p:cNvSpPr>
          <p:nvPr/>
        </p:nvSpPr>
        <p:spPr bwMode="auto">
          <a:xfrm>
            <a:off x="6515100" y="4003822"/>
            <a:ext cx="309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350" b="1"/>
              <a:t>B</a:t>
            </a:r>
          </a:p>
        </p:txBody>
      </p:sp>
      <p:sp>
        <p:nvSpPr>
          <p:cNvPr id="29117" name="TextBox 9"/>
          <p:cNvSpPr txBox="1">
            <a:spLocks noChangeArrowheads="1"/>
          </p:cNvSpPr>
          <p:nvPr/>
        </p:nvSpPr>
        <p:spPr bwMode="auto">
          <a:xfrm>
            <a:off x="1085851" y="3375173"/>
            <a:ext cx="4956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"/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71501" y="4403874"/>
            <a:ext cx="1371600" cy="23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19" name="TextBox 12"/>
          <p:cNvSpPr txBox="1">
            <a:spLocks noChangeArrowheads="1"/>
          </p:cNvSpPr>
          <p:nvPr/>
        </p:nvSpPr>
        <p:spPr bwMode="auto">
          <a:xfrm>
            <a:off x="1485901" y="3260873"/>
            <a:ext cx="8066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500"/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28850" y="3432323"/>
            <a:ext cx="3028950" cy="11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7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C4071-C516-B8BF-AA18-72D01A8A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Pointwise image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8069-37EE-C0D7-45FC-04D0A83FC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the same function to each pixel value</a:t>
            </a:r>
          </a:p>
          <a:p>
            <a:pPr lvl="1"/>
            <a:r>
              <a:rPr lang="en-US" dirty="0"/>
              <a:t>perhaps different for R, G, B</a:t>
            </a:r>
          </a:p>
          <a:p>
            <a:pPr lvl="1"/>
            <a:endParaRPr lang="en-US" dirty="0"/>
          </a:p>
          <a:p>
            <a:r>
              <a:rPr lang="en-US" dirty="0"/>
              <a:t>Simple applications</a:t>
            </a:r>
          </a:p>
          <a:p>
            <a:pPr lvl="1"/>
            <a:r>
              <a:rPr lang="en-US" dirty="0"/>
              <a:t>remove camera non-linearity</a:t>
            </a:r>
          </a:p>
          <a:p>
            <a:pPr lvl="1"/>
            <a:r>
              <a:rPr lang="en-US" dirty="0"/>
              <a:t>simulate different camera</a:t>
            </a:r>
          </a:p>
          <a:p>
            <a:pPr lvl="1"/>
            <a:r>
              <a:rPr lang="en-US" dirty="0"/>
              <a:t>increase/reduce contrast</a:t>
            </a:r>
          </a:p>
        </p:txBody>
      </p:sp>
    </p:spTree>
    <p:extLst>
      <p:ext uri="{BB962C8B-B14F-4D97-AF65-F5344CB8AC3E}">
        <p14:creationId xmlns:p14="http://schemas.microsoft.com/office/powerpoint/2010/main" val="4090592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CF82-3E20-3B49-A892-E17EA4B3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4617A-206A-6B21-142A-1108EDCB6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3D107-2F6D-EC34-6233-587D70051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022" y="855175"/>
            <a:ext cx="5829300" cy="50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5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8D4E-06EB-6A8E-B4BE-B63C0A2F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sensors...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9A288-4F07-A25E-1A1D-ED0953B31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Basically, light cameras with extra tricks</a:t>
            </a:r>
          </a:p>
          <a:p>
            <a:pPr lvl="1"/>
            <a:r>
              <a:rPr lang="en-US" dirty="0"/>
              <a:t>IR cameras</a:t>
            </a:r>
          </a:p>
          <a:p>
            <a:pPr lvl="2"/>
            <a:r>
              <a:rPr lang="en-US" dirty="0"/>
              <a:t>light cameras at different wavelengths</a:t>
            </a:r>
          </a:p>
          <a:p>
            <a:pPr lvl="3"/>
            <a:r>
              <a:rPr lang="en-US" dirty="0"/>
              <a:t>but you might have to cool sensors</a:t>
            </a:r>
          </a:p>
          <a:p>
            <a:pPr lvl="1"/>
            <a:r>
              <a:rPr lang="en-US" dirty="0"/>
              <a:t>Polarization cameras</a:t>
            </a:r>
          </a:p>
          <a:p>
            <a:pPr lvl="2"/>
            <a:r>
              <a:rPr lang="en-US" dirty="0"/>
              <a:t>specialized sensors to measure intensity at particular polarizations</a:t>
            </a:r>
          </a:p>
          <a:p>
            <a:pPr lvl="1"/>
            <a:r>
              <a:rPr lang="en-US" dirty="0"/>
              <a:t>Multispectral cameras</a:t>
            </a:r>
          </a:p>
          <a:p>
            <a:pPr lvl="2"/>
            <a:r>
              <a:rPr lang="en-US" dirty="0"/>
              <a:t>various arrangements to image with more sensors than R, G, and B</a:t>
            </a:r>
          </a:p>
          <a:p>
            <a:pPr lvl="1"/>
            <a:endParaRPr lang="en-US" dirty="0"/>
          </a:p>
          <a:p>
            <a:r>
              <a:rPr lang="en-US" dirty="0"/>
              <a:t>Really different</a:t>
            </a:r>
          </a:p>
          <a:p>
            <a:pPr lvl="1"/>
            <a:r>
              <a:rPr lang="en-US" dirty="0"/>
              <a:t>Depth cameras</a:t>
            </a:r>
          </a:p>
          <a:p>
            <a:pPr marL="342900" lvl="1" indent="0">
              <a:buNone/>
            </a:pPr>
            <a:r>
              <a:rPr lang="en-US" dirty="0"/>
              <a:t>	</a:t>
            </a:r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1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BF5F0-F7B5-47D3-CBEA-50432EED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D3AAB-D99A-BD4E-680C-B29FEEEDB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DD643-5B42-AA8F-A5A8-9A1343F28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88" y="1311810"/>
            <a:ext cx="8561824" cy="42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90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53C2-3796-E9C3-B7FE-A261F21D7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cameras yield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D2805-26A3-6879-761F-147F50C1E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7CA56-0C03-1F27-616F-3FC166B90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4" y="2125267"/>
            <a:ext cx="8641927" cy="30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55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9F1F66-C9FE-D37C-DBC9-43FD6041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11" y="911023"/>
            <a:ext cx="6135130" cy="507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22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2EC-9A84-9B9E-3F53-1A517D71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If’s, and’s and but’s...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D7F1-A185-DDC5-6D77-3B39A7BA5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8FDD0-25E9-37CB-D1C9-7B0F9D0F6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72" y="3041550"/>
            <a:ext cx="8466945" cy="278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7ADAF-38CB-F6D4-8DA4-2D75E612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09B6C-319C-5BBF-B6D2-2785DD701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6B49F-4BA7-B501-C1F2-97B0DBAA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20" y="221310"/>
            <a:ext cx="6976491" cy="641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25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D1E5-E986-AE97-80F3-F8E2DC7B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– projector stereo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7635-C066-A26B-342B-BAA25C7D1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8FCCE-5BD1-B2D8-9FE0-26E98BFF2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29" y="2550052"/>
            <a:ext cx="8641927" cy="30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8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3ECFE-D24C-5B5C-D549-E57744AA3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0E9AA-5D6A-F119-959B-15D7ABD8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00EE1-4FB7-B3FC-0A43-D02E886A3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99817-C40E-857E-AAFB-0A4FD51D5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72" y="2084430"/>
            <a:ext cx="8127656" cy="39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36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3C7BC-70FB-CBDD-FE9C-4FA2D826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56650-910F-6B72-0D75-0E8BA206A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23" y="1579002"/>
            <a:ext cx="6858000" cy="4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57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62BF66-0FE8-A904-B607-1CADD2EF4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26" y="1051869"/>
            <a:ext cx="7795568" cy="48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19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4124-90BA-12FD-8F33-B7B85683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61E36-FE48-6568-38D2-A4CCB03AE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88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3008-C33F-DEB3-6698-54B360C7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B62E2-8FEF-55B6-13DF-6E00CE46E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BF5E-F70E-91A4-CE68-81D1A055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842B0-2519-6137-1459-76C50F38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8C28A-8F02-62CB-2344-B8AE4CF22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29" y="2125267"/>
            <a:ext cx="5829300" cy="37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90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F549-B879-EF3C-8C71-0455DA11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0AC21-0B70-8EB3-54C8-EF4BCDA27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85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311E-0DFD-0AF5-C591-581C9171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283A5-F6F5-CA18-166F-E18EE27CE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48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E098-CA53-D4B0-EC23-4098B4D6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66B4-7B8E-9BC8-F339-26680B403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0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0AB2-A9D1-8B14-76E1-6B23AC06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F6CB-6844-A124-D2C0-765D61163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C2C67-0A63-3B1F-F7FB-F60EB851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365" y="1885731"/>
            <a:ext cx="5299504" cy="4115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52121-BB16-3626-8E45-0D3375F2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55" y="2645891"/>
            <a:ext cx="2899292" cy="18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7956-8307-2479-C6BB-F02D1073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4599A-EF11-E323-B17F-3175B5BCA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A81DC-7230-3829-F0F6-BE78F1684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9" y="1074876"/>
            <a:ext cx="7369080" cy="1802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3602D-B8B7-0FF3-7662-317D71487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608" y="2978965"/>
            <a:ext cx="5281831" cy="261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1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formation (preview)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43050"/>
            <a:ext cx="7772400" cy="3943350"/>
          </a:xfrm>
        </p:spPr>
        <p:txBody>
          <a:bodyPr/>
          <a:lstStyle/>
          <a:p>
            <a:pPr marL="342900" indent="-342900"/>
            <a:r>
              <a:rPr lang="en-US" dirty="0"/>
              <a:t>What determines the brightness of an image pixel?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2049289"/>
            <a:ext cx="531495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6565705" y="1977966"/>
            <a:ext cx="196393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Light source(s)</a:t>
            </a:r>
          </a:p>
        </p:txBody>
      </p:sp>
      <p:sp>
        <p:nvSpPr>
          <p:cNvPr id="457736" name="Text Box 8"/>
          <p:cNvSpPr txBox="1">
            <a:spLocks noChangeArrowheads="1"/>
          </p:cNvSpPr>
          <p:nvPr/>
        </p:nvSpPr>
        <p:spPr bwMode="auto">
          <a:xfrm>
            <a:off x="7915275" y="3219940"/>
            <a:ext cx="122872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00FDFF"/>
                </a:solidFill>
              </a:rPr>
              <a:t>Scene surface</a:t>
            </a:r>
          </a:p>
        </p:txBody>
      </p:sp>
      <p:sp>
        <p:nvSpPr>
          <p:cNvPr id="457737" name="Text Box 9"/>
          <p:cNvSpPr txBox="1">
            <a:spLocks noChangeArrowheads="1"/>
          </p:cNvSpPr>
          <p:nvPr/>
        </p:nvSpPr>
        <p:spPr bwMode="auto">
          <a:xfrm>
            <a:off x="5400675" y="5140151"/>
            <a:ext cx="202619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CC00CC"/>
                </a:solidFill>
              </a:rPr>
              <a:t>Camera (lenses, shutter)</a:t>
            </a:r>
          </a:p>
        </p:txBody>
      </p:sp>
      <p:sp>
        <p:nvSpPr>
          <p:cNvPr id="457738" name="Text Box 10"/>
          <p:cNvSpPr txBox="1">
            <a:spLocks noChangeArrowheads="1"/>
          </p:cNvSpPr>
          <p:nvPr/>
        </p:nvSpPr>
        <p:spPr bwMode="auto">
          <a:xfrm>
            <a:off x="3433672" y="2995351"/>
            <a:ext cx="109869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folHlink"/>
                </a:solidFill>
              </a:rPr>
              <a:t>Image plane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97CD065-CA9D-3849-9493-0A696E32AA2D}"/>
                  </a:ext>
                </a:extLst>
              </p:cNvPr>
              <p:cNvSpPr/>
              <p:nvPr/>
            </p:nvSpPr>
            <p:spPr>
              <a:xfrm>
                <a:off x="562409" y="3371850"/>
                <a:ext cx="2626302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350" dirty="0"/>
                  <a:t>Light energy arriving at 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350" dirty="0"/>
                  <a:t> per unit time is quantified by </a:t>
                </a:r>
                <a:r>
                  <a:rPr lang="en-US" sz="1350" b="1" i="1" dirty="0"/>
                  <a:t>irradiance</a:t>
                </a:r>
                <a:r>
                  <a:rPr lang="en-US" sz="1350" dirty="0"/>
                  <a:t> (Watts per sq. meter)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97CD065-CA9D-3849-9493-0A696E32A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09" y="3371850"/>
                <a:ext cx="2626302" cy="715581"/>
              </a:xfrm>
              <a:prstGeom prst="rect">
                <a:avLst/>
              </a:prstGeom>
              <a:blipFill>
                <a:blip r:embed="rId4"/>
                <a:stretch>
                  <a:fillRect r="-1442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F3BB42F-24B0-3F43-9639-08A82CB595EB}"/>
              </a:ext>
            </a:extLst>
          </p:cNvPr>
          <p:cNvSpPr/>
          <p:nvPr/>
        </p:nvSpPr>
        <p:spPr>
          <a:xfrm>
            <a:off x="-45461" y="4743451"/>
            <a:ext cx="318871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dirty="0"/>
              <a:t>Strictly speaking, we need </a:t>
            </a:r>
            <a:r>
              <a:rPr lang="en-US" sz="1350" b="1" i="1" dirty="0"/>
              <a:t>spectral irradiance </a:t>
            </a:r>
            <a:r>
              <a:rPr lang="en-US" sz="1350" i="1" dirty="0"/>
              <a:t>to account for light across different wavelengths</a:t>
            </a:r>
          </a:p>
        </p:txBody>
      </p:sp>
    </p:spTree>
    <p:extLst>
      <p:ext uri="{BB962C8B-B14F-4D97-AF65-F5344CB8AC3E}">
        <p14:creationId xmlns:p14="http://schemas.microsoft.com/office/powerpoint/2010/main" val="3991111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D158-BF00-0E08-43E4-E2946609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4DFBC-8A0F-EDAE-A5DF-293F32FFB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CBD1A-C298-B995-7C7A-466F8EAA1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008289"/>
            <a:ext cx="4746229" cy="2506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E130C4-4D3F-C43B-9D8F-597C2F91B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548" y="3599999"/>
            <a:ext cx="3305175" cy="23797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CE793C-0E8C-5D41-662C-D97CA237C183}"/>
                  </a:ext>
                </a:extLst>
              </p14:cNvPr>
              <p14:cNvContentPartPr/>
              <p14:nvPr/>
            </p14:nvContentPartPr>
            <p14:xfrm>
              <a:off x="4573344" y="2462488"/>
              <a:ext cx="446040" cy="1452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CE793C-0E8C-5D41-662C-D97CA237C1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4344" y="2453488"/>
                <a:ext cx="463680" cy="14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999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D490A-7D88-F659-911F-96F1C6D6C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15D0-87B7-759F-4F7F-B1346F5C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3E454-640D-C054-F95D-397311421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E1FFD-D9A2-BDAE-4DF6-8F5377AFC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00287"/>
            <a:ext cx="8229600" cy="45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A6053-9A02-2E89-A1C6-7FE695B2E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AC29-A7B0-2FBF-6FE0-26D679B4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Cameras aren’t linear in input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C72E-DC9A-72A9-48E8-6E8176533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139309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This is deliberate, and usually a property of camera electronics.</a:t>
            </a:r>
          </a:p>
          <a:p>
            <a:pPr lvl="1"/>
            <a:r>
              <a:rPr lang="en-US" dirty="0"/>
              <a:t>Helps imitate film</a:t>
            </a:r>
          </a:p>
          <a:p>
            <a:pPr lvl="1"/>
            <a:r>
              <a:rPr lang="en-US" dirty="0"/>
              <a:t>Increases dynamic range</a:t>
            </a:r>
          </a:p>
          <a:p>
            <a:r>
              <a:rPr lang="en-US" dirty="0"/>
              <a:t>It’s not the sensor (which is usually linear)</a:t>
            </a:r>
          </a:p>
          <a:p>
            <a:pPr lvl="1"/>
            <a:r>
              <a:rPr lang="en-US" dirty="0"/>
              <a:t>you can usually get linear pix from cameras with enough work</a:t>
            </a:r>
          </a:p>
          <a:p>
            <a:r>
              <a:rPr lang="en-US" dirty="0"/>
              <a:t>Different cameras have different nonlinearities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A9AF406-4F21-85AF-692F-14666C34541B}"/>
                  </a:ext>
                </a:extLst>
              </p14:cNvPr>
              <p14:cNvContentPartPr/>
              <p14:nvPr/>
            </p14:nvContentPartPr>
            <p14:xfrm>
              <a:off x="3150984" y="3107518"/>
              <a:ext cx="270" cy="27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A9AF406-4F21-85AF-692F-14666C3454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4234" y="3100768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673DACA-C5C8-CF6E-0423-2FEF4E07D87B}"/>
                  </a:ext>
                </a:extLst>
              </p14:cNvPr>
              <p14:cNvContentPartPr/>
              <p14:nvPr/>
            </p14:nvContentPartPr>
            <p14:xfrm>
              <a:off x="2316414" y="3175558"/>
              <a:ext cx="270" cy="27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673DACA-C5C8-CF6E-0423-2FEF4E07D8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9664" y="3168808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64AE2F-8916-FD4D-DED9-B2960C7AD9EB}"/>
                  </a:ext>
                </a:extLst>
              </p14:cNvPr>
              <p14:cNvContentPartPr/>
              <p14:nvPr/>
            </p14:nvContentPartPr>
            <p14:xfrm>
              <a:off x="2522154" y="4866298"/>
              <a:ext cx="270" cy="27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64AE2F-8916-FD4D-DED9-B2960C7AD9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5404" y="4859548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0A866CF-0E48-4BD8-ABE6-5D9303A6C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983" y="1516674"/>
            <a:ext cx="4881563" cy="37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827</Words>
  <Application>Microsoft Macintosh PowerPoint</Application>
  <PresentationFormat>On-screen Show (4:3)</PresentationFormat>
  <Paragraphs>437</Paragraphs>
  <Slides>32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Cambria Math</vt:lpstr>
      <vt:lpstr>Courier New</vt:lpstr>
      <vt:lpstr>Office Theme</vt:lpstr>
      <vt:lpstr>Obtaining Images</vt:lpstr>
      <vt:lpstr>Model of imaging</vt:lpstr>
      <vt:lpstr>A Pinhole Camera</vt:lpstr>
      <vt:lpstr>The Pinhole Camera</vt:lpstr>
      <vt:lpstr>PowerPoint Presentation</vt:lpstr>
      <vt:lpstr>Image formation (preview)</vt:lpstr>
      <vt:lpstr>PowerPoint Presentation</vt:lpstr>
      <vt:lpstr>PowerPoint Presentation</vt:lpstr>
      <vt:lpstr>Cameras aren’t linear in input energy</vt:lpstr>
      <vt:lpstr>PowerPoint Presentation</vt:lpstr>
      <vt:lpstr>PowerPoint Presentation</vt:lpstr>
      <vt:lpstr>PowerPoint Presentation</vt:lpstr>
      <vt:lpstr>Images as sampled functions</vt:lpstr>
      <vt:lpstr>Digital color image</vt:lpstr>
      <vt:lpstr>PowerPoint Presentation</vt:lpstr>
      <vt:lpstr>Images in Python</vt:lpstr>
      <vt:lpstr>Pointwise image transformations</vt:lpstr>
      <vt:lpstr>PowerPoint Presentation</vt:lpstr>
      <vt:lpstr>Other sensors...</vt:lpstr>
      <vt:lpstr>Two cameras yield depth</vt:lpstr>
      <vt:lpstr>PowerPoint Presentation</vt:lpstr>
      <vt:lpstr>If’s, and’s and but’s...</vt:lpstr>
      <vt:lpstr>PowerPoint Presentation</vt:lpstr>
      <vt:lpstr>Camera – projector stereo</vt:lpstr>
      <vt:lpstr>Structured light</vt:lpstr>
      <vt:lpstr>LIDAR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14</cp:revision>
  <dcterms:created xsi:type="dcterms:W3CDTF">2026-01-02T16:49:59Z</dcterms:created>
  <dcterms:modified xsi:type="dcterms:W3CDTF">2026-01-10T16:39:07Z</dcterms:modified>
</cp:coreProperties>
</file>