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3" r:id="rId7"/>
    <p:sldId id="260" r:id="rId8"/>
    <p:sldId id="261" r:id="rId9"/>
    <p:sldId id="262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8475F-AF29-334A-9759-D5371A63CE80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7C595-3462-1448-B1E7-4BDC43867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1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58D6B0-91D2-4643-88A0-09A07ED318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7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6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69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97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9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6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39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5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4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0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0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0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D66B1A-C28B-E240-BB00-4E89BEB8412D}" type="datetimeFigureOut">
              <a:rPr lang="en-US" smtClean="0"/>
              <a:t>1/14/26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F8F8D6-85CA-4B41-865E-9810A151A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8293F-EF60-1C67-598D-0B00B538CE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Image segmentation as clustering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D28853-05A5-57A7-99A0-AF10E795E2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Forsyth,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4196471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18B01-9ECE-AD0A-5B39-0B635B73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B6490-26F9-1E6A-7868-5043E56DF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D71EB1-2FDA-ED8A-23B7-42B0F6CCC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62" y="1031984"/>
            <a:ext cx="8630476" cy="523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205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D1639-CD9E-A82E-6B1F-CD971F2B1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think about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1BDD48-B065-EA04-F7CA-8BFFF5EE3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34478"/>
            <a:ext cx="7772400" cy="178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55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5C5BA-BFDF-9EBA-5E1B-871AC9731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idea of segmentation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35A93-76E2-6D4C-917D-B00C0E1E6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 images/videos into large, useful pieces</a:t>
            </a:r>
          </a:p>
          <a:p>
            <a:pPr lvl="1"/>
            <a:r>
              <a:rPr lang="en-US" dirty="0"/>
              <a:t>internally coherent pieces</a:t>
            </a:r>
          </a:p>
          <a:p>
            <a:pPr lvl="2"/>
            <a:r>
              <a:rPr lang="en-US" dirty="0"/>
              <a:t>same color; same color and texture;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simplify</a:t>
            </a:r>
          </a:p>
          <a:p>
            <a:pPr lvl="1"/>
            <a:r>
              <a:rPr lang="en-US" dirty="0"/>
              <a:t>Identify key objects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583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303F-1435-1416-33C0-EE4C0C759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Segmentation – master recipe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6719E-F8D5-6699-A6A1-6C4BAC20F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582044-9CD5-EC95-181D-805A49645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99035"/>
            <a:ext cx="9116561" cy="311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201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39AAF-4F4E-C974-E7F8-2C2972C8A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Agglomerative and divisive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AA0C2-DB7A-55EB-7759-3C85B368A3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36830A-D5C7-AD52-29C6-EBCF83BCD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85" y="2396359"/>
            <a:ext cx="8929560" cy="202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82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4B723-1928-6B9E-740A-35E5C36FE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clusters and dendrograms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37CD0-CE5B-D229-92FC-484B2348F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41F1F8-40B0-2ECC-F6D6-42525EB69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14" y="2404367"/>
            <a:ext cx="7772400" cy="362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266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393AB-33F2-8020-27C2-69F10AEF9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Distances between clusters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BDDC7-FC0C-2795-F335-C3786E25C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Distances between points are easy</a:t>
            </a:r>
          </a:p>
          <a:p>
            <a:pPr lvl="1"/>
            <a:r>
              <a:rPr lang="en-US" dirty="0"/>
              <a:t>but distances between clusters?</a:t>
            </a:r>
          </a:p>
          <a:p>
            <a:r>
              <a:rPr lang="en-US" dirty="0"/>
              <a:t>Three standard solutions</a:t>
            </a:r>
          </a:p>
          <a:p>
            <a:pPr lvl="1"/>
            <a:r>
              <a:rPr lang="en-US" dirty="0"/>
              <a:t>Distance between the closest pair of points</a:t>
            </a:r>
          </a:p>
          <a:p>
            <a:pPr lvl="2"/>
            <a:r>
              <a:rPr lang="en-US" dirty="0"/>
              <a:t>single link clustering </a:t>
            </a:r>
          </a:p>
          <a:p>
            <a:pPr lvl="3"/>
            <a:r>
              <a:rPr lang="en-US" dirty="0"/>
              <a:t>can get long thin clusters in feature space</a:t>
            </a:r>
          </a:p>
          <a:p>
            <a:pPr lvl="1"/>
            <a:r>
              <a:rPr lang="en-US" dirty="0"/>
              <a:t>Distance between furthest pair of points</a:t>
            </a:r>
          </a:p>
          <a:p>
            <a:pPr lvl="2"/>
            <a:r>
              <a:rPr lang="en-US" dirty="0"/>
              <a:t>complete link clustering</a:t>
            </a:r>
          </a:p>
          <a:p>
            <a:pPr lvl="3"/>
            <a:r>
              <a:rPr lang="en-US" dirty="0"/>
              <a:t>blobby clusters in feature space</a:t>
            </a:r>
          </a:p>
          <a:p>
            <a:pPr lvl="1"/>
            <a:r>
              <a:rPr lang="en-US" dirty="0"/>
              <a:t>Average of distances in clusters</a:t>
            </a:r>
          </a:p>
          <a:p>
            <a:pPr lvl="2"/>
            <a:r>
              <a:rPr lang="en-US" dirty="0"/>
              <a:t>average link clustering</a:t>
            </a:r>
          </a:p>
          <a:p>
            <a:pPr lvl="3"/>
            <a:r>
              <a:rPr lang="en-US" dirty="0"/>
              <a:t>tends to blobby</a:t>
            </a:r>
          </a:p>
        </p:txBody>
      </p:sp>
    </p:spTree>
    <p:extLst>
      <p:ext uri="{BB962C8B-B14F-4D97-AF65-F5344CB8AC3E}">
        <p14:creationId xmlns:p14="http://schemas.microsoft.com/office/powerpoint/2010/main" val="1593370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7DF09-DC2C-8B66-ABE0-2B88F85A3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A5441-D719-CE60-A864-D176C5D15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Cluster on color – feature vector is (r, g, b)</a:t>
            </a:r>
          </a:p>
          <a:p>
            <a:pPr lvl="1"/>
            <a:r>
              <a:rPr lang="en-US" dirty="0"/>
              <a:t>but clusters might not even be connected</a:t>
            </a:r>
          </a:p>
          <a:p>
            <a:r>
              <a:rPr lang="en-US" dirty="0"/>
              <a:t>Cluster on color and position – (r, g, b, x, y)</a:t>
            </a:r>
          </a:p>
          <a:p>
            <a:pPr lvl="1"/>
            <a:r>
              <a:rPr lang="en-US" dirty="0"/>
              <a:t>“blobby” clusters</a:t>
            </a:r>
          </a:p>
          <a:p>
            <a:pPr lvl="1"/>
            <a:r>
              <a:rPr lang="en-US" dirty="0"/>
              <a:t>BUT what if r, g, b are in range 0, 1 </a:t>
            </a:r>
          </a:p>
          <a:p>
            <a:pPr lvl="2"/>
            <a:r>
              <a:rPr lang="en-US" dirty="0"/>
              <a:t>and x, y is in range 0, 1024?</a:t>
            </a:r>
          </a:p>
          <a:p>
            <a:pPr lvl="2"/>
            <a:r>
              <a:rPr lang="en-US" dirty="0"/>
              <a:t>scaling problem; fix with elementary fiddling</a:t>
            </a:r>
          </a:p>
          <a:p>
            <a:r>
              <a:rPr lang="en-US" dirty="0"/>
              <a:t>More interesting segmentation</a:t>
            </a:r>
          </a:p>
          <a:p>
            <a:pPr lvl="1"/>
            <a:r>
              <a:rPr lang="en-US" dirty="0"/>
              <a:t>more complicated feature vectors</a:t>
            </a:r>
          </a:p>
          <a:p>
            <a:pPr lvl="1"/>
            <a:r>
              <a:rPr lang="en-US" dirty="0"/>
              <a:t>more serious scaling problems</a:t>
            </a:r>
          </a:p>
        </p:txBody>
      </p:sp>
    </p:spTree>
    <p:extLst>
      <p:ext uri="{BB962C8B-B14F-4D97-AF65-F5344CB8AC3E}">
        <p14:creationId xmlns:p14="http://schemas.microsoft.com/office/powerpoint/2010/main" val="1645377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A9B8B-52C2-35F5-0FFD-77AA2FDC5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Mahalanobis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345D2-4FB7-F687-2391-AEC626613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1F2BA3-AD42-2F82-742A-A50D3F175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304277"/>
            <a:ext cx="7886700" cy="555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959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94CF-AF25-0AF0-33CE-37E499FA1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Dimension reduction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881A5-1EC4-82D3-C590-9D95DF003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If you use high dimensional features</a:t>
            </a:r>
          </a:p>
          <a:p>
            <a:pPr lvl="1"/>
            <a:r>
              <a:rPr lang="en-US" dirty="0"/>
              <a:t>many small eigenvalues in </a:t>
            </a:r>
            <a:r>
              <a:rPr lang="en-US" dirty="0" err="1"/>
              <a:t>Covmat</a:t>
            </a:r>
            <a:endParaRPr lang="en-US" dirty="0"/>
          </a:p>
          <a:p>
            <a:pPr lvl="2"/>
            <a:r>
              <a:rPr lang="en-US" dirty="0"/>
              <a:t>general experimental phenomenon</a:t>
            </a:r>
          </a:p>
          <a:p>
            <a:r>
              <a:rPr lang="en-US" dirty="0"/>
              <a:t>Issue with </a:t>
            </a:r>
            <a:r>
              <a:rPr lang="en-US" dirty="0" err="1"/>
              <a:t>Mahalanobis</a:t>
            </a:r>
            <a:r>
              <a:rPr lang="en-US" dirty="0"/>
              <a:t> distance</a:t>
            </a:r>
          </a:p>
          <a:p>
            <a:pPr lvl="1"/>
            <a:r>
              <a:rPr lang="en-US" dirty="0"/>
              <a:t>divide by small number exaggerates effect</a:t>
            </a:r>
          </a:p>
          <a:p>
            <a:pPr lvl="1"/>
            <a:r>
              <a:rPr lang="en-US" dirty="0"/>
              <a:t>generalization problems</a:t>
            </a:r>
          </a:p>
          <a:p>
            <a:r>
              <a:rPr lang="en-US" dirty="0"/>
              <a:t>Fix</a:t>
            </a:r>
          </a:p>
          <a:p>
            <a:pPr lvl="1"/>
            <a:r>
              <a:rPr lang="en-US" dirty="0"/>
              <a:t>ignore variation in these directions</a:t>
            </a:r>
          </a:p>
          <a:p>
            <a:pPr lvl="1"/>
            <a:r>
              <a:rPr lang="en-US" dirty="0"/>
              <a:t>equivalently</a:t>
            </a:r>
          </a:p>
          <a:p>
            <a:pPr lvl="2"/>
            <a:r>
              <a:rPr lang="en-US" dirty="0"/>
              <a:t>project onto lower dimension</a:t>
            </a:r>
          </a:p>
          <a:p>
            <a:pPr lvl="2"/>
            <a:r>
              <a:rPr lang="en-US" dirty="0"/>
              <a:t>compute </a:t>
            </a:r>
            <a:r>
              <a:rPr lang="en-US" dirty="0" err="1"/>
              <a:t>Mahalanobis</a:t>
            </a:r>
            <a:r>
              <a:rPr lang="en-US" dirty="0"/>
              <a:t> distance in that space</a:t>
            </a:r>
          </a:p>
        </p:txBody>
      </p:sp>
    </p:spTree>
    <p:extLst>
      <p:ext uri="{BB962C8B-B14F-4D97-AF65-F5344CB8AC3E}">
        <p14:creationId xmlns:p14="http://schemas.microsoft.com/office/powerpoint/2010/main" val="2067698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976</TotalTime>
  <Words>253</Words>
  <Application>Microsoft Macintosh PowerPoint</Application>
  <PresentationFormat>On-screen Show (4:3)</PresentationFormat>
  <Paragraphs>51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Image segmentation as clustering</vt:lpstr>
      <vt:lpstr>Key idea of segmentation </vt:lpstr>
      <vt:lpstr>Segmentation – master recipe</vt:lpstr>
      <vt:lpstr>Agglomerative and divisive</vt:lpstr>
      <vt:lpstr>Simple clusters and dendrograms</vt:lpstr>
      <vt:lpstr>Distances between clusters</vt:lpstr>
      <vt:lpstr>Distances</vt:lpstr>
      <vt:lpstr>Mahalanobis</vt:lpstr>
      <vt:lpstr>Dimension reduction</vt:lpstr>
      <vt:lpstr>PowerPoint Presentation</vt:lpstr>
      <vt:lpstr>Things to think about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9</cp:revision>
  <dcterms:created xsi:type="dcterms:W3CDTF">2026-01-11T22:23:11Z</dcterms:created>
  <dcterms:modified xsi:type="dcterms:W3CDTF">2026-01-14T16:58:15Z</dcterms:modified>
</cp:coreProperties>
</file>