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987" r:id="rId3"/>
    <p:sldId id="993" r:id="rId4"/>
    <p:sldId id="980" r:id="rId5"/>
    <p:sldId id="982" r:id="rId6"/>
    <p:sldId id="995" r:id="rId7"/>
    <p:sldId id="996" r:id="rId8"/>
    <p:sldId id="909" r:id="rId9"/>
    <p:sldId id="1008" r:id="rId10"/>
    <p:sldId id="1010" r:id="rId11"/>
    <p:sldId id="1012" r:id="rId12"/>
    <p:sldId id="1013" r:id="rId13"/>
    <p:sldId id="101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CE278-F769-9745-8D69-C41559CDDFB6}" type="datetimeFigureOut">
              <a:rPr lang="en-US" smtClean="0"/>
              <a:t>1/15/26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CEEBD-2310-214B-AB9D-3416D90FD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0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C3DCE19C-23B7-D648-8A7C-312D26D7DA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0650"/>
          </a:xfrm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445E80E8-D43E-934D-BC94-8F6B6B1DE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005" y="3371809"/>
            <a:ext cx="8188606" cy="31945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Things we can’t understand without thinking in frequency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EC8B7524-998A-B34D-8C1A-44410DF6E647}"/>
              </a:ext>
            </a:extLst>
          </p:cNvPr>
          <p:cNvSpPr txBox="1">
            <a:spLocks noGrp="1"/>
          </p:cNvSpPr>
          <p:nvPr/>
        </p:nvSpPr>
        <p:spPr bwMode="auto">
          <a:xfrm>
            <a:off x="5797022" y="6743619"/>
            <a:ext cx="4435304" cy="35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A0FC5C-968E-2440-A6F9-766384A7144D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92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13DDD-189B-5335-A8E8-B967FA29E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2B7D8ADA-F693-59E1-15E4-E56FD84E52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0650"/>
          </a:xfrm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90697852-29DA-D9C4-D0E6-623BC4FB9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005" y="3371809"/>
            <a:ext cx="8188606" cy="31945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Things we can’t understand without thinking in frequency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25711FA8-2BAC-E79A-9D3A-9F1A6FE16739}"/>
              </a:ext>
            </a:extLst>
          </p:cNvPr>
          <p:cNvSpPr txBox="1">
            <a:spLocks noGrp="1"/>
          </p:cNvSpPr>
          <p:nvPr/>
        </p:nvSpPr>
        <p:spPr bwMode="auto">
          <a:xfrm>
            <a:off x="5797022" y="6743619"/>
            <a:ext cx="4435304" cy="35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A0FC5C-968E-2440-A6F9-766384A7144D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5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CFF8-B82E-DE4B-A1AF-3FF65964681F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1416-0AC7-4945-B1AF-EC9840D83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0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CFF8-B82E-DE4B-A1AF-3FF65964681F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1416-0AC7-4945-B1AF-EC9840D83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5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CFF8-B82E-DE4B-A1AF-3FF65964681F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1416-0AC7-4945-B1AF-EC9840D83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2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CFF8-B82E-DE4B-A1AF-3FF65964681F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1416-0AC7-4945-B1AF-EC9840D83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6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CFF8-B82E-DE4B-A1AF-3FF65964681F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1416-0AC7-4945-B1AF-EC9840D83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7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CFF8-B82E-DE4B-A1AF-3FF65964681F}" type="datetimeFigureOut">
              <a:rPr lang="en-US" smtClean="0"/>
              <a:t>1/15/26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1416-0AC7-4945-B1AF-EC9840D83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2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CFF8-B82E-DE4B-A1AF-3FF65964681F}" type="datetimeFigureOut">
              <a:rPr lang="en-US" smtClean="0"/>
              <a:t>1/15/26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1416-0AC7-4945-B1AF-EC9840D83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2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CFF8-B82E-DE4B-A1AF-3FF65964681F}" type="datetimeFigureOut">
              <a:rPr lang="en-US" smtClean="0"/>
              <a:t>1/15/26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1416-0AC7-4945-B1AF-EC9840D83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CFF8-B82E-DE4B-A1AF-3FF65964681F}" type="datetimeFigureOut">
              <a:rPr lang="en-US" smtClean="0"/>
              <a:t>1/15/26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1416-0AC7-4945-B1AF-EC9840D83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5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CFF8-B82E-DE4B-A1AF-3FF65964681F}" type="datetimeFigureOut">
              <a:rPr lang="en-US" smtClean="0"/>
              <a:t>1/15/26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1416-0AC7-4945-B1AF-EC9840D83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1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CFF8-B82E-DE4B-A1AF-3FF65964681F}" type="datetimeFigureOut">
              <a:rPr lang="en-US" smtClean="0"/>
              <a:t>1/15/26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51416-0AC7-4945-B1AF-EC9840D83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3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F6CFF8-B82E-DE4B-A1AF-3FF65964681F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C51416-0AC7-4945-B1AF-EC9840D83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1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8D73-626F-B7A8-050A-D93B32113A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convolution theorem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7B33DA-EDCB-8A36-7EE7-203AFD33D5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2695064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4726-D687-85A0-6816-BCC6F20B0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filter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C4D940-1F56-2D0D-D28E-4FCCD4244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299" y="1690689"/>
            <a:ext cx="7587155" cy="3943350"/>
          </a:xfrm>
        </p:spPr>
        <p:txBody>
          <a:bodyPr/>
          <a:lstStyle/>
          <a:p>
            <a:r>
              <a:rPr lang="en-US" dirty="0"/>
              <a:t>Convolution theorem: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FT (filtered)= FT(box)*FT(image)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FT(box)=Sinc</a:t>
            </a:r>
          </a:p>
          <a:p>
            <a:endParaRPr lang="en-US" dirty="0"/>
          </a:p>
        </p:txBody>
      </p:sp>
      <p:pic>
        <p:nvPicPr>
          <p:cNvPr id="11" name="Picture 3" descr="space-freq">
            <a:extLst>
              <a:ext uri="{FF2B5EF4-FFF2-40B4-BE49-F238E27FC236}">
                <a16:creationId xmlns:a16="http://schemas.microsoft.com/office/drawing/2014/main" id="{7F7BE32F-295A-4DD2-B5C9-6303897FA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5" b="59573"/>
          <a:stretch/>
        </p:blipFill>
        <p:spPr bwMode="auto">
          <a:xfrm>
            <a:off x="2550075" y="5154827"/>
            <a:ext cx="4457700" cy="95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25A6ED6-7DD7-AE1C-643C-D4D2D4B303D2}"/>
                  </a:ext>
                </a:extLst>
              </p:cNvPr>
              <p:cNvSpPr/>
              <p:nvPr/>
            </p:nvSpPr>
            <p:spPr bwMode="auto">
              <a:xfrm>
                <a:off x="3521625" y="5084551"/>
                <a:ext cx="914400" cy="31432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5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box</m:t>
                      </m:r>
                      <m:r>
                        <a:rPr lang="en-US" sz="135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en-US" sz="135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𝑡</m:t>
                      </m:r>
                      <m:r>
                        <a:rPr lang="en-US" sz="135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)</m:t>
                      </m:r>
                    </m:oMath>
                  </m:oMathPara>
                </a14:m>
                <a:endParaRPr lang="en-US" sz="1350" dirty="0">
                  <a:solidFill>
                    <a:srgbClr val="7030A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25A6ED6-7DD7-AE1C-643C-D4D2D4B30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1625" y="5084551"/>
                <a:ext cx="914400" cy="314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9798F033-C1D3-BAF5-0F32-FBF275CF3BCE}"/>
              </a:ext>
            </a:extLst>
          </p:cNvPr>
          <p:cNvSpPr/>
          <p:nvPr/>
        </p:nvSpPr>
        <p:spPr bwMode="auto">
          <a:xfrm>
            <a:off x="7017572" y="5227426"/>
            <a:ext cx="457200" cy="1714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BD08DEF-88FC-1994-C1B4-7FF8F931865D}"/>
                  </a:ext>
                </a:extLst>
              </p:cNvPr>
              <p:cNvSpPr/>
              <p:nvPr/>
            </p:nvSpPr>
            <p:spPr bwMode="auto">
              <a:xfrm>
                <a:off x="6727004" y="4547607"/>
                <a:ext cx="1495697" cy="44291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5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sinc</m:t>
                      </m:r>
                      <m:d>
                        <m:dPr>
                          <m:ctrlPr>
                            <a:rPr lang="en-US" sz="135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135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𝑢</m:t>
                          </m:r>
                        </m:e>
                      </m:d>
                      <m:r>
                        <a:rPr lang="en-US" sz="135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135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35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35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35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35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𝜋</m:t>
                                  </m:r>
                                  <m:r>
                                    <a:rPr lang="en-US" sz="1350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135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𝜋</m:t>
                          </m:r>
                          <m:r>
                            <a:rPr lang="en-US" sz="135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en-US" sz="1350" dirty="0">
                  <a:solidFill>
                    <a:srgbClr val="7030A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BD08DEF-88FC-1994-C1B4-7FF8F93186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7004" y="4547607"/>
                <a:ext cx="1495697" cy="442913"/>
              </a:xfrm>
              <a:prstGeom prst="rect">
                <a:avLst/>
              </a:prstGeom>
              <a:blipFill>
                <a:blip r:embed="rId4"/>
                <a:stretch>
                  <a:fillRect b="-5405"/>
                </a:stretch>
              </a:blip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B1F373EA-6026-1DE7-3B5E-987257A2FB26}"/>
              </a:ext>
            </a:extLst>
          </p:cNvPr>
          <p:cNvSpPr/>
          <p:nvPr/>
        </p:nvSpPr>
        <p:spPr bwMode="auto">
          <a:xfrm>
            <a:off x="4438311" y="5533750"/>
            <a:ext cx="171450" cy="1714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C1571C-A5EF-A209-3374-0B53CC235AE1}"/>
              </a:ext>
            </a:extLst>
          </p:cNvPr>
          <p:cNvSpPr/>
          <p:nvPr/>
        </p:nvSpPr>
        <p:spPr bwMode="auto">
          <a:xfrm>
            <a:off x="6922050" y="5556038"/>
            <a:ext cx="171450" cy="1714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8D83CC-1995-FE18-20EA-59E6D1DE5F54}"/>
              </a:ext>
            </a:extLst>
          </p:cNvPr>
          <p:cNvSpPr/>
          <p:nvPr/>
        </p:nvSpPr>
        <p:spPr bwMode="auto">
          <a:xfrm>
            <a:off x="4461289" y="6631030"/>
            <a:ext cx="171450" cy="1714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48B50A-DEEB-F335-3E11-FCFABD82EF98}"/>
              </a:ext>
            </a:extLst>
          </p:cNvPr>
          <p:cNvSpPr/>
          <p:nvPr/>
        </p:nvSpPr>
        <p:spPr bwMode="auto">
          <a:xfrm>
            <a:off x="6931847" y="6631030"/>
            <a:ext cx="171450" cy="1714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C1C67EB-3A66-9C60-D942-E05DCF544023}"/>
                  </a:ext>
                </a:extLst>
              </p:cNvPr>
              <p:cNvSpPr txBox="1"/>
              <p:nvPr/>
            </p:nvSpPr>
            <p:spPr>
              <a:xfrm>
                <a:off x="3521625" y="5782910"/>
                <a:ext cx="262892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135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C1C67EB-3A66-9C60-D942-E05DCF544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625" y="5782910"/>
                <a:ext cx="262892" cy="207749"/>
              </a:xfrm>
              <a:prstGeom prst="rect">
                <a:avLst/>
              </a:prstGeom>
              <a:blipFill>
                <a:blip r:embed="rId5"/>
                <a:stretch>
                  <a:fillRect l="-13636" r="-13636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50853B8-686B-93FF-EA96-C4658B478C96}"/>
                  </a:ext>
                </a:extLst>
              </p:cNvPr>
              <p:cNvSpPr txBox="1"/>
              <p:nvPr/>
            </p:nvSpPr>
            <p:spPr>
              <a:xfrm>
                <a:off x="3058114" y="5785177"/>
                <a:ext cx="392736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−0.5</m:t>
                      </m:r>
                    </m:oMath>
                  </m:oMathPara>
                </a14:m>
                <a:endParaRPr lang="en-US" sz="135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50853B8-686B-93FF-EA96-C4658B478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114" y="5785177"/>
                <a:ext cx="392736" cy="207749"/>
              </a:xfrm>
              <a:prstGeom prst="rect">
                <a:avLst/>
              </a:prstGeom>
              <a:blipFill>
                <a:blip r:embed="rId6"/>
                <a:stretch>
                  <a:fillRect r="-1250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84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13050-CAB2-5114-91A9-2E2D75470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Magnitudes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9A987D-BD1D-260F-B442-970CD2FF4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1" y="1825625"/>
            <a:ext cx="7772400" cy="48314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9759FF-BE43-255D-2340-E85495F6E735}"/>
              </a:ext>
            </a:extLst>
          </p:cNvPr>
          <p:cNvSpPr txBox="1"/>
          <p:nvPr/>
        </p:nvSpPr>
        <p:spPr>
          <a:xfrm>
            <a:off x="7853262" y="2584632"/>
            <a:ext cx="79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E4C6D3-0CCE-9F7F-14E4-4930146E60B3}"/>
              </a:ext>
            </a:extLst>
          </p:cNvPr>
          <p:cNvSpPr txBox="1"/>
          <p:nvPr/>
        </p:nvSpPr>
        <p:spPr>
          <a:xfrm>
            <a:off x="7853262" y="4130566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box filtered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945AC9-66D0-0875-BA54-CCB383A99588}"/>
              </a:ext>
            </a:extLst>
          </p:cNvPr>
          <p:cNvSpPr txBox="1"/>
          <p:nvPr/>
        </p:nvSpPr>
        <p:spPr>
          <a:xfrm>
            <a:off x="7853262" y="5353334"/>
            <a:ext cx="1075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gaussian</a:t>
            </a:r>
          </a:p>
          <a:p>
            <a:r>
              <a:rPr lang="en-US" dirty="0"/>
              <a:t>filtered</a:t>
            </a:r>
          </a:p>
        </p:txBody>
      </p:sp>
    </p:spTree>
    <p:extLst>
      <p:ext uri="{BB962C8B-B14F-4D97-AF65-F5344CB8AC3E}">
        <p14:creationId xmlns:p14="http://schemas.microsoft.com/office/powerpoint/2010/main" val="3948145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5C006-F9BF-8568-609F-4A401F186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5">
            <a:extLst>
              <a:ext uri="{FF2B5EF4-FFF2-40B4-BE49-F238E27FC236}">
                <a16:creationId xmlns:a16="http://schemas.microsoft.com/office/drawing/2014/main" id="{88872DB0-C289-2736-0306-808D3944F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245598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C60F7C-9E39-4728-B982-2C1A6DFDD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Mystery 1, Solved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A78CEA-37B6-4D61-DF62-746006BDB9E3}"/>
              </a:ext>
            </a:extLst>
          </p:cNvPr>
          <p:cNvSpPr txBox="1"/>
          <p:nvPr/>
        </p:nvSpPr>
        <p:spPr>
          <a:xfrm>
            <a:off x="527050" y="1550879"/>
            <a:ext cx="6231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does filtering with a Gaussian give a nice smooth image, </a:t>
            </a:r>
          </a:p>
          <a:p>
            <a:r>
              <a:rPr lang="en-US" dirty="0"/>
              <a:t>but filtering with a box filter gives artifacts?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B07189-2699-5DBF-ABF7-54870F9D5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1" y="2716214"/>
            <a:ext cx="5641428" cy="377666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5E17464-4F3B-9FCF-0821-863685147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814" y="2457238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699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F2722-0B33-3FE7-80FB-C64A5B745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think about...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92B9A-83F5-E757-1E7A-96C6C2942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8C71F-B7EE-32B5-3C70-60EC6525E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3" y="2023241"/>
            <a:ext cx="8865713" cy="300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8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38B89-C4B7-3986-C5E7-C40B12B8C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table in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E06BC-977E-57A2-6BB1-E2C840CE9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B0256-8BBD-900F-15F9-BD857DCA2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442" y="1355143"/>
            <a:ext cx="4521266" cy="550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47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C3608-BF13-67EB-0D6D-9C34DDE77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98C9E-6E57-1D10-377F-AFE387D5A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convolution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D23749-55F8-F13D-AE34-3C59A1EBA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342900" indent="-342900">
                  <a:defRPr/>
                </a:pPr>
                <a:r>
                  <a:rPr lang="en-US" b="1" dirty="0"/>
                  <a:t>Convolution</a:t>
                </a:r>
                <a:r>
                  <a:rPr lang="en-US" dirty="0"/>
                  <a:t> in the spatial domain is </a:t>
                </a:r>
                <a:r>
                  <a:rPr lang="en-US" b="1" dirty="0"/>
                  <a:t>multiplication</a:t>
                </a:r>
                <a:r>
                  <a:rPr lang="en-US" dirty="0"/>
                  <a:t> in the frequency domain (and vice versa)</a:t>
                </a:r>
                <a:br>
                  <a:rPr lang="en-US" dirty="0"/>
                </a:br>
                <a:endParaRPr lang="en-US" dirty="0"/>
              </a:p>
              <a:p>
                <a:pPr marL="342900" indent="-342900">
                  <a:defRPr/>
                </a:pPr>
                <a:r>
                  <a:rPr lang="en-US" dirty="0"/>
                  <a:t>The Fourier transform of the convolution of two functions is the product of their Fourier transforms:</a:t>
                </a:r>
                <a:br>
                  <a:rPr lang="en-US" dirty="0"/>
                </a:br>
                <a:endParaRPr lang="en-US" sz="600" dirty="0"/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}=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}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defRPr/>
                </a:pPr>
                <a:endParaRPr lang="en-US" sz="1050" dirty="0"/>
              </a:p>
              <a:p>
                <a:pPr marL="342900" indent="-342900">
                  <a:defRPr/>
                </a:pPr>
                <a:r>
                  <a:rPr lang="en-US" dirty="0"/>
                  <a:t>The inverse Fourier transform of the product of two Fourier transforms is the convolution of the two inverse Fourier transforms: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𝐹𝐺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}∗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defRPr/>
                </a:pPr>
                <a:endParaRPr lang="en-US" dirty="0"/>
              </a:p>
              <a:p>
                <a:pPr marL="342900" indent="-34290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D23749-55F8-F13D-AE34-3C59A1EBA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8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652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E8254-4FBB-3164-3A8A-B6E119C60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 by 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00643-B27A-5CD2-7032-1C823E04A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F4E5D-FF7C-2E0D-B6AB-64EE8970B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1563130"/>
            <a:ext cx="7486650" cy="428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2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5ACC-5B2D-7520-C125-D9D3259B8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 with 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E5DAC-93AE-08AA-DA07-0383D9FAC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A43DB4-417B-AEE5-1442-26412836C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84" y="1436446"/>
            <a:ext cx="7943850" cy="451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95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6F8F5-E193-F076-97A1-46D712440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23AE6-3AE5-AD79-F368-B02CD7A91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to prove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9E43B-061F-AAB2-1EC9-9D9D12FF4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0FEF89-C090-B27B-AFFC-1A1F0F5D2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731081"/>
            <a:ext cx="7600950" cy="42696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CAEC77-96E0-8E53-5CD5-93BF301CCD85}"/>
              </a:ext>
            </a:extLst>
          </p:cNvPr>
          <p:cNvSpPr txBox="1"/>
          <p:nvPr/>
        </p:nvSpPr>
        <p:spPr>
          <a:xfrm>
            <a:off x="6493682" y="2301262"/>
            <a:ext cx="20349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Swap integration bounds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E10C81-AEB9-1AD5-D56F-CCF67C9756E2}"/>
              </a:ext>
            </a:extLst>
          </p:cNvPr>
          <p:cNvSpPr txBox="1"/>
          <p:nvPr/>
        </p:nvSpPr>
        <p:spPr>
          <a:xfrm>
            <a:off x="6795655" y="2921794"/>
            <a:ext cx="17623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Move g out of integral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B5D58D-8EF0-25C4-4E61-F2EB7FB063DD}"/>
              </a:ext>
            </a:extLst>
          </p:cNvPr>
          <p:cNvSpPr txBox="1"/>
          <p:nvPr/>
        </p:nvSpPr>
        <p:spPr>
          <a:xfrm>
            <a:off x="6099227" y="3857848"/>
            <a:ext cx="18980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Shift result from before</a:t>
            </a:r>
          </a:p>
        </p:txBody>
      </p:sp>
    </p:spTree>
    <p:extLst>
      <p:ext uri="{BB962C8B-B14F-4D97-AF65-F5344CB8AC3E}">
        <p14:creationId xmlns:p14="http://schemas.microsoft.com/office/powerpoint/2010/main" val="100864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A0604-6D83-E890-8C5C-9B6433A3B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2DB09-C7FE-4DE9-E014-FD09EB9D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1C4E57-97B1-BFCD-D553-CC7487A10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indent="-342900"/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both consist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pixels</a:t>
                </a:r>
              </a:p>
              <a:p>
                <a:pPr marL="342900" indent="-342900"/>
                <a:r>
                  <a:rPr lang="en-US" dirty="0"/>
                  <a:t>What is the complexity of computing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in the spatial domain?</a:t>
                </a:r>
              </a:p>
              <a:p>
                <a:pPr marL="642938" lvl="1" indent="-342900"/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1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100" dirty="0">
                  <a:solidFill>
                    <a:srgbClr val="7030A0"/>
                  </a:solidFill>
                </a:endParaRPr>
              </a:p>
              <a:p>
                <a:pPr marL="342900" indent="-342900"/>
                <a:r>
                  <a:rPr lang="en-US" dirty="0"/>
                  <a:t>And what is the complexity of 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642938" lvl="1" indent="-342900"/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1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func>
                      <m:funcPr>
                        <m:ctrlPr>
                          <a:rPr lang="en-US" sz="2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1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sz="21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>
                    <a:solidFill>
                      <a:srgbClr val="7030A0"/>
                    </a:solidFill>
                  </a:rPr>
                  <a:t> </a:t>
                </a:r>
                <a:r>
                  <a:rPr lang="en-US" sz="2100" dirty="0"/>
                  <a:t>using FFT</a:t>
                </a:r>
              </a:p>
              <a:p>
                <a:pPr marL="342900" indent="-342900"/>
                <a:r>
                  <a:rPr lang="en-US" dirty="0"/>
                  <a:t>Thus, convolution of an image with a large filter can be more efficiently done in the frequency domain</a:t>
                </a:r>
              </a:p>
              <a:p>
                <a:pPr marL="342900" indent="-342900"/>
                <a:endParaRPr lang="en-US" dirty="0">
                  <a:solidFill>
                    <a:srgbClr val="7030A0"/>
                  </a:solidFill>
                </a:endParaRPr>
              </a:p>
              <a:p>
                <a:pPr marL="342900" indent="-34290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73885-B9BA-1742-8FD1-40921E812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 r="-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34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5">
            <a:extLst>
              <a:ext uri="{FF2B5EF4-FFF2-40B4-BE49-F238E27FC236}">
                <a16:creationId xmlns:a16="http://schemas.microsoft.com/office/drawing/2014/main" id="{10F7B96F-2651-C04D-9353-68EA6B943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245598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A2B8AF-8FEA-E141-AFB2-C34EB1A38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Mystery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958706-D5F3-F381-F679-F5D15360B69A}"/>
              </a:ext>
            </a:extLst>
          </p:cNvPr>
          <p:cNvSpPr txBox="1"/>
          <p:nvPr/>
        </p:nvSpPr>
        <p:spPr>
          <a:xfrm>
            <a:off x="527050" y="1550879"/>
            <a:ext cx="6231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does filtering with a Gaussian give a nice smooth image, </a:t>
            </a:r>
          </a:p>
          <a:p>
            <a:r>
              <a:rPr lang="en-US" dirty="0"/>
              <a:t>but filtering with a box filter gives artifacts?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429DED-8467-1176-1D0A-42812B95B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1" y="2716214"/>
            <a:ext cx="5641428" cy="377666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559CE2E-21B9-5DBD-D1E3-73290FA29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814" y="2457238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20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A33FB-DA28-8058-CB72-7E25D6D6F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382DF-4EA2-2B25-1B7F-85E0C0E54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509" y="2110608"/>
            <a:ext cx="7585841" cy="3943350"/>
          </a:xfrm>
        </p:spPr>
        <p:txBody>
          <a:bodyPr>
            <a:normAutofit/>
          </a:bodyPr>
          <a:lstStyle/>
          <a:p>
            <a:r>
              <a:rPr lang="en-US" dirty="0"/>
              <a:t>Convolution theorem: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FT (filtered) = FT(gaussian)FT(image)</a:t>
            </a:r>
          </a:p>
          <a:p>
            <a:endParaRPr lang="en-US" dirty="0"/>
          </a:p>
          <a:p>
            <a:r>
              <a:rPr lang="en-US" dirty="0"/>
              <a:t>FT(gaussian)=another gaussian</a:t>
            </a:r>
          </a:p>
          <a:p>
            <a:endParaRPr lang="en-US" dirty="0"/>
          </a:p>
          <a:p>
            <a:r>
              <a:rPr lang="en-US" dirty="0"/>
              <a:t>Weight falls off smoothly at higher frequencies</a:t>
            </a:r>
          </a:p>
        </p:txBody>
      </p:sp>
    </p:spTree>
    <p:extLst>
      <p:ext uri="{BB962C8B-B14F-4D97-AF65-F5344CB8AC3E}">
        <p14:creationId xmlns:p14="http://schemas.microsoft.com/office/powerpoint/2010/main" val="1602738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334</Words>
  <Application>Microsoft Macintosh PowerPoint</Application>
  <PresentationFormat>On-screen Show (4:3)</PresentationFormat>
  <Paragraphs>58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Cambria Math</vt:lpstr>
      <vt:lpstr>Office Theme</vt:lpstr>
      <vt:lpstr>The convolution theorem</vt:lpstr>
      <vt:lpstr>Reference table in notes</vt:lpstr>
      <vt:lpstr>The convolution theorem</vt:lpstr>
      <vt:lpstr>Smoothing by FT</vt:lpstr>
      <vt:lpstr>Smoothing with FT</vt:lpstr>
      <vt:lpstr>Easy to prove</vt:lpstr>
      <vt:lpstr>Convolution theorem</vt:lpstr>
      <vt:lpstr>Mystery 1</vt:lpstr>
      <vt:lpstr>Gaussian case</vt:lpstr>
      <vt:lpstr>Box filter</vt:lpstr>
      <vt:lpstr>Magnitudes</vt:lpstr>
      <vt:lpstr>Mystery 1, Solved</vt:lpstr>
      <vt:lpstr>Things to think about...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6</cp:revision>
  <dcterms:created xsi:type="dcterms:W3CDTF">2026-01-13T16:26:46Z</dcterms:created>
  <dcterms:modified xsi:type="dcterms:W3CDTF">2026-01-15T19:59:36Z</dcterms:modified>
</cp:coreProperties>
</file>