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942" r:id="rId3"/>
    <p:sldId id="647" r:id="rId4"/>
    <p:sldId id="958" r:id="rId5"/>
    <p:sldId id="720" r:id="rId6"/>
    <p:sldId id="950" r:id="rId7"/>
    <p:sldId id="951" r:id="rId8"/>
    <p:sldId id="630" r:id="rId9"/>
    <p:sldId id="945" r:id="rId10"/>
    <p:sldId id="944" r:id="rId11"/>
    <p:sldId id="946" r:id="rId12"/>
    <p:sldId id="948" r:id="rId13"/>
    <p:sldId id="947" r:id="rId14"/>
    <p:sldId id="953" r:id="rId15"/>
    <p:sldId id="949" r:id="rId16"/>
    <p:sldId id="954" r:id="rId17"/>
    <p:sldId id="955" r:id="rId18"/>
    <p:sldId id="960" r:id="rId19"/>
    <p:sldId id="961" r:id="rId20"/>
    <p:sldId id="962" r:id="rId21"/>
    <p:sldId id="963" r:id="rId22"/>
    <p:sldId id="9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53E3-6029-5742-A7DC-1667F5761625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D426F-E36F-A84C-B8A5-B81FBE6E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6CB7C-0655-4890-806A-F545FE0230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0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A904C-4C98-4DB3-A348-610B09698E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9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C4DD8-8E2E-4C3D-864E-9AE164B8A4B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1355-BFE9-5D87-25DC-6957AFCFD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6ADC9-3380-4D0B-722E-B9B74BA32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79A6B-44AB-D37F-90B1-14256AFE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9949-9457-4C0C-6C61-5D7B35E6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34F05-E38C-B6D0-3CF2-E9E01051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3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AC86-22B4-C239-068C-9CFBB2B8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E0084-948F-2682-F060-7FD037AE1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BA06-016D-ED96-6968-9D746E72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C003-B80D-2FF1-5862-169DA43A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D29E9-AD74-1DC1-EAEE-F2B64C4F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5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119EE-B333-864C-609A-ECD16D076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97CCF-66E0-EF17-632E-0065BF772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5D9A3-A1A4-9141-285E-AD8CB1E7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C9EC4-4CC9-6BCA-B245-E5BFC5AC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EBF2E-26B6-96D5-C5F4-D7EC655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C628-7E65-0D9D-9485-AE33E52B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4C02-9B1E-94EC-F4C7-47ED8DCC1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A6D6A-616B-6D82-1E10-0B1EA600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FD554-4A1C-169B-F51E-2D2C27A8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2E280-C5C9-6C0E-D532-ECA0FD19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E808-BF6E-9444-E9D6-F70D7235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78BD-5A08-B82E-AAC3-437D90D31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F19FE-839C-A6C6-D661-E01179F6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3CAC1-45E6-524E-46EF-4C0CC68D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665F-2B20-2A6A-B154-D82951CD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7CDE-9FFC-60BD-312B-198F073E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5FFDB-8E58-C3CF-460C-6FF55AB6E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0800C-37AE-82EC-7FBB-B48C72C1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66724-8D30-DCF5-0748-8E3ACBA8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47971-90D8-B60F-42D9-718446C4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75EE9-C86F-1214-7C6F-3C6EF1B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E870-3A56-C0F4-DF19-D093DEB8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2478-6A7C-66BC-4796-771951E18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79188-60DA-6AAE-C8E4-6A6B01A5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A9EFB-D29E-F581-DBDB-473622E9C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AD99-3C87-A50C-F5FB-BF4ECE20F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D2948-82E3-E076-C841-A77AD9FD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8253B-094C-0C0D-4F94-95A86807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ED647-9015-E485-9195-DC832E4A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8F8F-3873-E6DE-CC4F-D9E6EC0E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AC668-F4DF-7829-BB37-96AE492F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C2A07-C6AD-4A83-B100-85A64D84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5615-F131-EA8C-93D7-0D19347A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99FCB-BA5F-4A92-2210-40F9523A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34E87-CF36-9182-146D-0EA171C3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94AF-9039-0AA6-F7A6-F99F97E1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9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7FA9-BCDD-1EA3-104F-768C7185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4EDE-8B9E-328D-C286-9274B183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E973B-CCDC-0AD6-0135-D589B636E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67B14-EB76-91B7-B614-6BB4619C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08F7F-2ACA-AC88-FC1C-A650B1F1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4058D-EECB-93CF-5F66-AD0E76D9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0EA3-A31E-1174-79CD-105CBC61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0B582-C18C-448E-0F84-E6036D62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A3295-C923-919B-F68B-601BDB113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8B85E-0FDF-9F42-7B31-34912521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D14A9-C205-7591-8062-0C12633C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505E3-84CE-7F1D-535F-1DF9E976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3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63CFA-AC6E-15B7-06A4-597B1F86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A773C-38F7-CA01-3C32-CD736100A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B226C-40B1-16A7-9F8B-27990D3B7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7499C-25A7-6C49-9F2F-1112A4B12666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3FA30-D4E4-76AB-E63A-CE3C4065A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5188-E509-D497-2A8A-CA62A472F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2EBC17-8298-AA46-AD27-9775432A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.eecs.berkeley.edu/~cs194-26/fa2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0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1.png"/><Relationship Id="rId11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320.png"/><Relationship Id="rId10" Type="http://schemas.openxmlformats.org/officeDocument/2006/relationships/image" Target="../media/image149.png"/><Relationship Id="rId4" Type="http://schemas.openxmlformats.org/officeDocument/2006/relationships/image" Target="../media/image131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7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1FD9-5781-4585-328B-1F81BDF5D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Denoising with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8003C-A225-A943-D4E2-09F98D2A9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2FFA5-57DF-4636-13D0-785B1B43F53A}"/>
              </a:ext>
            </a:extLst>
          </p:cNvPr>
          <p:cNvSpPr txBox="1"/>
          <p:nvPr/>
        </p:nvSpPr>
        <p:spPr>
          <a:xfrm>
            <a:off x="6329855" y="6334780"/>
            <a:ext cx="563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adapted from</a:t>
            </a:r>
          </a:p>
          <a:p>
            <a:r>
              <a:rPr lang="en-US" sz="1400" dirty="0"/>
              <a:t>Svetlana </a:t>
            </a:r>
            <a:r>
              <a:rPr lang="en-US" sz="1400" dirty="0" err="1"/>
              <a:t>Lazebnik</a:t>
            </a:r>
            <a:r>
              <a:rPr lang="en-US" sz="1400" dirty="0"/>
              <a:t>, who adapted from  </a:t>
            </a:r>
            <a:r>
              <a:rPr lang="en-US" sz="1400" dirty="0">
                <a:hlinkClick r:id="rId2"/>
              </a:rPr>
              <a:t>Alyosha Efros</a:t>
            </a:r>
            <a:r>
              <a:rPr lang="en-US" sz="1400" dirty="0"/>
              <a:t>, </a:t>
            </a:r>
            <a:r>
              <a:rPr lang="en-US" sz="1400" dirty="0">
                <a:hlinkClick r:id="rId2"/>
              </a:rPr>
              <a:t>Derek 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889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1DD1-19DA-D03D-6B83-9DD6E3C6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Gaussian smoothing of Gaussian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56C3-24D2-FF84-56F0-3A17C74C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49D81-A83A-AD2D-87B4-47108BB4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" y="837901"/>
            <a:ext cx="11353800" cy="62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6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EFAA-DFBD-F35F-D039-B1301797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by how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B9367-5571-59FE-71BF-A04E0523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31AE1-F911-6E13-F1FE-097EC39E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9" y="1585526"/>
            <a:ext cx="11599762" cy="48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7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B8DB8-C08E-8C8E-EA7E-FA776D60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32AE-7D5F-02BC-2CD9-AB60DF58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2DE7-48A2-58BD-E565-1C009D15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pixel location, flip a biased coin</a:t>
            </a:r>
          </a:p>
          <a:p>
            <a:pPr lvl="1"/>
            <a:r>
              <a:rPr lang="en-US" dirty="0"/>
              <a:t>if it comes up heads, move on</a:t>
            </a:r>
          </a:p>
          <a:p>
            <a:pPr lvl="1"/>
            <a:r>
              <a:rPr lang="en-US" dirty="0"/>
              <a:t>if it comes up tails, flip a fair coin</a:t>
            </a:r>
          </a:p>
          <a:p>
            <a:pPr lvl="2"/>
            <a:r>
              <a:rPr lang="en-US" dirty="0"/>
              <a:t>if that is heads, pixel -&gt; full bright</a:t>
            </a:r>
          </a:p>
          <a:p>
            <a:pPr lvl="2"/>
            <a:r>
              <a:rPr lang="en-US" dirty="0"/>
              <a:t> tails,  pixel -&gt; full dark</a:t>
            </a:r>
          </a:p>
          <a:p>
            <a:endParaRPr lang="en-US" dirty="0"/>
          </a:p>
          <a:p>
            <a:r>
              <a:rPr lang="en-US" dirty="0"/>
              <a:t>Variants are possible</a:t>
            </a:r>
          </a:p>
          <a:p>
            <a:r>
              <a:rPr lang="en-US" dirty="0"/>
              <a:t>Models device damage, manufacturing failures, some kinds of transmission error, etc.</a:t>
            </a:r>
          </a:p>
        </p:txBody>
      </p:sp>
    </p:spTree>
    <p:extLst>
      <p:ext uri="{BB962C8B-B14F-4D97-AF65-F5344CB8AC3E}">
        <p14:creationId xmlns:p14="http://schemas.microsoft.com/office/powerpoint/2010/main" val="335150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C05C-0944-6DF1-6871-7DFB0DAA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Smoothing Poisson noise with a gaussian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AB82E-84FE-B4CD-615E-0ED2B826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47EF3-B10E-4E8D-CAD1-7F11AC0D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8" y="1215838"/>
            <a:ext cx="11582400" cy="56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2B73-E16F-C3DC-34FC-35CE2594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median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BC43D-3182-58C3-F498-99149F35D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N_{</a:t>
            </a:r>
            <a:r>
              <a:rPr lang="en-US" dirty="0" err="1"/>
              <a:t>ij</a:t>
            </a:r>
            <a:r>
              <a:rPr lang="en-US" dirty="0"/>
              <a:t>} = median(Neighborhood(O_{</a:t>
            </a:r>
            <a:r>
              <a:rPr lang="en-US" dirty="0" err="1"/>
              <a:t>ij</a:t>
            </a:r>
            <a:r>
              <a:rPr lang="en-US" dirty="0"/>
              <a:t>}))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ISN’T LINEAR!</a:t>
            </a:r>
          </a:p>
          <a:p>
            <a:pPr lvl="1"/>
            <a:r>
              <a:rPr lang="en-US" dirty="0"/>
              <a:t>(check you’re sure of this)</a:t>
            </a:r>
          </a:p>
        </p:txBody>
      </p:sp>
    </p:spTree>
    <p:extLst>
      <p:ext uri="{BB962C8B-B14F-4D97-AF65-F5344CB8AC3E}">
        <p14:creationId xmlns:p14="http://schemas.microsoft.com/office/powerpoint/2010/main" val="8583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705C-8AF7-9341-6152-F0CC9370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Smoothing Poisson noise with a median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6DF7-3430-48A4-C1C2-728393CCC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29B60-64D2-225B-2EB7-CC8811B8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92" y="944880"/>
            <a:ext cx="11235207" cy="57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0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FB81-3285-C301-B78B-9ED6ECD5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filters vs Gaussian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A57F5-6603-BF00-6FDB-CCB991FA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C5D0E-5433-3ABB-E7E4-4A19B310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232"/>
            <a:ext cx="11963400" cy="6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28F7D-501E-2B68-5CFC-D0C718CB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731B-4B84-A790-E9B7-B68CF40C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49"/>
            <a:ext cx="10515600" cy="1325563"/>
          </a:xfrm>
        </p:spPr>
        <p:txBody>
          <a:bodyPr/>
          <a:lstStyle/>
          <a:p>
            <a:r>
              <a:rPr lang="en-US" dirty="0"/>
              <a:t>Gaussian smoothing of Gaussian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03C3-7D5E-58AE-09E2-4D0897238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5BBE2-3098-D3CF-CEC6-55A3734C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1353800" cy="62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3661-8475-A3E8-1939-B250DF83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derivative of Gaussian 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A7306-35BB-1B55-917B-E953C537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90" y="1393345"/>
            <a:ext cx="7493876" cy="5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3B0EF-6C74-9F91-E601-A99547642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39438-54CE-5326-0086-E544D199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6" y="1181299"/>
            <a:ext cx="11887910" cy="4483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11971-EDAA-6C85-A2ED-56901DC03819}"/>
              </a:ext>
            </a:extLst>
          </p:cNvPr>
          <p:cNvSpPr txBox="1"/>
          <p:nvPr/>
        </p:nvSpPr>
        <p:spPr>
          <a:xfrm>
            <a:off x="6768662" y="365125"/>
            <a:ext cx="2006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SPOT THE TYPO!</a:t>
            </a:r>
          </a:p>
        </p:txBody>
      </p:sp>
    </p:spTree>
    <p:extLst>
      <p:ext uri="{BB962C8B-B14F-4D97-AF65-F5344CB8AC3E}">
        <p14:creationId xmlns:p14="http://schemas.microsoft.com/office/powerpoint/2010/main" val="91203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FE50-E365-D98D-0A45-7283FA4E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crucial property of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E33D3-55E0-A9CA-9F51-87287DC0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400" dirty="0">
                <a:solidFill>
                  <a:srgbClr val="FF0000"/>
                </a:solidFill>
              </a:rPr>
              <a:t>Pixels are like their neighbors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(mostly, for most pixels)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r>
              <a:rPr lang="en-US" dirty="0"/>
              <a:t>Imagine you wish to denoise an image.  You could do so by averaging neighbors (a filter!).</a:t>
            </a:r>
          </a:p>
        </p:txBody>
      </p:sp>
    </p:spTree>
    <p:extLst>
      <p:ext uri="{BB962C8B-B14F-4D97-AF65-F5344CB8AC3E}">
        <p14:creationId xmlns:p14="http://schemas.microsoft.com/office/powerpoint/2010/main" val="392644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B31A-8FA0-AA0A-FDCF-4DFE2F6A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7F9C-7CF3-1DD2-8D09-8B5E48AA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415A-09CB-C840-037B-2FE4A3C4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AB110-1ACD-ECC5-4A28-9A25C817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" y="2597149"/>
            <a:ext cx="11859720" cy="37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B624-B417-C8EE-89E1-43674271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3E00-1A7A-00B7-BF43-C413631C4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A019B-0920-3118-A794-4373880E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9" y="2083156"/>
            <a:ext cx="11980981" cy="38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7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1E89-8E2D-9545-BDEC-5BA173EE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5F45D-4F39-9C96-0E6A-49B79598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2A964-CC09-B91F-C314-17D84556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36" y="1592670"/>
            <a:ext cx="9658460" cy="48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9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3B6EA-A401-AA95-D377-C17CDC83E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5" y="1266331"/>
            <a:ext cx="8204887" cy="5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1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C757A-5680-A138-C7AE-3F6811DA5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DFE5-6372-F5AA-3603-92EFA325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crucial property of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19F9-3FA3-CCDC-BCCF-CE691F997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400" dirty="0">
                <a:solidFill>
                  <a:srgbClr val="FF0000"/>
                </a:solidFill>
              </a:rPr>
              <a:t>Pixels are like their neighbors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(mostly, for most pixels)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r>
              <a:rPr lang="en-US" dirty="0"/>
              <a:t>Imagine you wish to denoise an image.  You could do so by averaging neighbors (a filter!). Weighting the neighbors so nearby neighbors get heavier weights is a good move.</a:t>
            </a:r>
          </a:p>
        </p:txBody>
      </p:sp>
    </p:spTree>
    <p:extLst>
      <p:ext uri="{BB962C8B-B14F-4D97-AF65-F5344CB8AC3E}">
        <p14:creationId xmlns:p14="http://schemas.microsoft.com/office/powerpoint/2010/main" val="408417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eliminate edge effects, weight contribution of neighborhood pixels according to their closeness to the center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45AAC-2FCD-AF4A-A859-5DB753E3292D}"/>
              </a:ext>
            </a:extLst>
          </p:cNvPr>
          <p:cNvGrpSpPr/>
          <p:nvPr/>
        </p:nvGrpSpPr>
        <p:grpSpPr>
          <a:xfrm>
            <a:off x="2599214" y="3751421"/>
            <a:ext cx="7106587" cy="1828800"/>
            <a:chOff x="1075213" y="3048000"/>
            <a:chExt cx="7106587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/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)∝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blipFill>
                  <a:blip r:embed="rId3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5E86C6-7314-8C45-AF06-2D04AE9C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3048000"/>
              <a:ext cx="1828800" cy="18288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CDF8F1-626C-D241-A5C5-903553F9853B}"/>
              </a:ext>
            </a:extLst>
          </p:cNvPr>
          <p:cNvSpPr txBox="1"/>
          <p:nvPr/>
        </p:nvSpPr>
        <p:spPr>
          <a:xfrm>
            <a:off x="1066800" y="28442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“proportional to”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(renormalize values to sum to 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C0E54-A8CD-5549-98CD-4988D4A5E58C}"/>
              </a:ext>
            </a:extLst>
          </p:cNvPr>
          <p:cNvCxnSpPr>
            <a:cxnSpLocks/>
          </p:cNvCxnSpPr>
          <p:nvPr/>
        </p:nvCxnSpPr>
        <p:spPr>
          <a:xfrm>
            <a:off x="4191000" y="3751421"/>
            <a:ext cx="0" cy="66465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5B14DB-224B-1F42-B98B-AEFE6CE439AD}"/>
              </a:ext>
            </a:extLst>
          </p:cNvPr>
          <p:cNvSpPr txBox="1"/>
          <p:nvPr/>
        </p:nvSpPr>
        <p:spPr>
          <a:xfrm>
            <a:off x="3276600" y="5950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standard deviation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(determines size of “blob”)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0E2728-B52C-7D4D-9FFD-C58E5880B17B}"/>
              </a:ext>
            </a:extLst>
          </p:cNvPr>
          <p:cNvCxnSpPr>
            <a:cxnSpLocks/>
          </p:cNvCxnSpPr>
          <p:nvPr/>
        </p:nvCxnSpPr>
        <p:spPr>
          <a:xfrm flipV="1">
            <a:off x="6400800" y="5224051"/>
            <a:ext cx="0" cy="73913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7C5087-CD43-9147-AEDE-CC7C3CA7BA85}"/>
              </a:ext>
            </a:extLst>
          </p:cNvPr>
          <p:cNvSpPr txBox="1"/>
          <p:nvPr/>
        </p:nvSpPr>
        <p:spPr>
          <a:xfrm>
            <a:off x="7752846" y="3195935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filter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75B61-9C52-F844-A2DA-8A424E5B7BDA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787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60295-4E69-021D-44CE-D8BD8AB6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8AAD-D660-0094-D29A-483C67B5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D3A62-497B-8399-9E14-08E1CA4E5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1" y="2599284"/>
            <a:ext cx="2078181" cy="207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D068C-57F5-0902-5021-CFB109135B3A}"/>
                  </a:ext>
                </a:extLst>
              </p:cNvPr>
              <p:cNvSpPr txBox="1"/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2B61EB-69FA-393D-13B7-2E089C6A86AF}"/>
                  </a:ext>
                </a:extLst>
              </p:cNvPr>
              <p:cNvSpPr txBox="1"/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9E6EB7-61AD-DCEF-B8A7-9951173A61AC}"/>
                  </a:ext>
                </a:extLst>
              </p:cNvPr>
              <p:cNvSpPr txBox="1"/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E76FA6-5C24-8141-DB97-4EA54EE0C529}"/>
                  </a:ext>
                </a:extLst>
              </p:cNvPr>
              <p:cNvSpPr txBox="1"/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224D377C-6470-507B-37F7-7ED2AE711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77" y="2599281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D32996-2DCB-3D20-5007-646E9C067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7" y="2599282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2214EC-89B1-CE5E-A083-1FD415864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88" y="2599283"/>
            <a:ext cx="2078182" cy="207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9BB253-F9A7-A711-0EFD-872740B8222B}"/>
                  </a:ext>
                </a:extLst>
              </p:cNvPr>
              <p:cNvSpPr txBox="1"/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size: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blipFill>
                <a:blip r:embed="rId10"/>
                <a:stretch>
                  <a:fillRect l="-3271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DDBE4EC-5F5B-068C-41EC-738E85C3E33A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1"/>
              </a:rPr>
              <a:t>D. </a:t>
            </a:r>
            <a:r>
              <a:rPr lang="en-US" sz="1200" dirty="0" err="1">
                <a:hlinkClick r:id="rId11"/>
              </a:rPr>
              <a:t>Fouhey</a:t>
            </a:r>
            <a:r>
              <a:rPr lang="en-US" sz="1200" dirty="0">
                <a:hlinkClick r:id="rId11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624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D8170-F21E-01B5-27C0-9803939E5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F848-F7BD-A433-6C12-1B5319E4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filter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3E78A6A-7600-802D-9741-E6BD57861D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Rule of thumb: set filter width to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(captures 99.7% of the energy)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59B408-34BA-65FF-3497-D3B6B66C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2" y="3752693"/>
            <a:ext cx="1511405" cy="1511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8D478-AE39-5EC5-4EBF-4FC3C0C2C382}"/>
                  </a:ext>
                </a:extLst>
              </p:cNvPr>
              <p:cNvSpPr txBox="1"/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DFD6538-1489-4A48-1F97-7B05A6555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3" y="2996990"/>
            <a:ext cx="3022810" cy="3022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A2ADC-1F3F-0ECA-A35D-082850CDA808}"/>
                  </a:ext>
                </a:extLst>
              </p:cNvPr>
              <p:cNvSpPr txBox="1"/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450085-CC88-05F4-F962-89F66A02E684}"/>
              </a:ext>
            </a:extLst>
          </p:cNvPr>
          <p:cNvSpPr txBox="1"/>
          <p:nvPr/>
        </p:nvSpPr>
        <p:spPr>
          <a:xfrm>
            <a:off x="2990926" y="6027578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Too small!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E2F17-EA3F-D31E-DFF2-E719C2A82D27}"/>
              </a:ext>
            </a:extLst>
          </p:cNvPr>
          <p:cNvSpPr txBox="1"/>
          <p:nvPr/>
        </p:nvSpPr>
        <p:spPr>
          <a:xfrm>
            <a:off x="5822663" y="6027578"/>
            <a:ext cx="415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bit small (might be OK)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B35F9-8F0D-2A9B-B38A-799F6106DE8A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51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vs. box filtering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3AAA4-BC11-BE8C-BADA-F0835AD4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17" y="1289907"/>
            <a:ext cx="8204887" cy="5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9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97C7-2070-A9D7-00AB-A8ADEF9F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F4A73-E50B-DE9B-650A-A63B8B187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A3C44-9AD9-7A8B-FCBF-BB1B87B8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11824516" cy="2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426</Words>
  <Application>Microsoft Macintosh PowerPoint</Application>
  <PresentationFormat>Widescreen</PresentationFormat>
  <Paragraphs>80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Office Theme</vt:lpstr>
      <vt:lpstr>Denoising with filters</vt:lpstr>
      <vt:lpstr>A crucial property of images</vt:lpstr>
      <vt:lpstr>Smoothing with box filter revisited</vt:lpstr>
      <vt:lpstr>A crucial property of images</vt:lpstr>
      <vt:lpstr>Smoothing</vt:lpstr>
      <vt:lpstr>Gaussian filters</vt:lpstr>
      <vt:lpstr>Choosing filter size</vt:lpstr>
      <vt:lpstr>Gaussian vs. box filtering</vt:lpstr>
      <vt:lpstr>Gaussian noise</vt:lpstr>
      <vt:lpstr>Gaussian smoothing of Gaussian noise</vt:lpstr>
      <vt:lpstr>Smoothing by how much?</vt:lpstr>
      <vt:lpstr>Poisson noise</vt:lpstr>
      <vt:lpstr>Smoothing Poisson noise with a gaussian filter</vt:lpstr>
      <vt:lpstr>The median filter</vt:lpstr>
      <vt:lpstr>Smoothing Poisson noise with a median filter</vt:lpstr>
      <vt:lpstr>Median filters vs Gaussian noise</vt:lpstr>
      <vt:lpstr>Gaussian smoothing of Gaussian noise</vt:lpstr>
      <vt:lpstr>Application: derivative of Gaussian filters</vt:lpstr>
      <vt:lpstr>PowerPoint Presentation</vt:lpstr>
      <vt:lpstr>PowerPoint Presentation</vt:lpstr>
      <vt:lpstr>PowerPoint Presentation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7</cp:revision>
  <cp:lastPrinted>2026-01-02T21:38:45Z</cp:lastPrinted>
  <dcterms:created xsi:type="dcterms:W3CDTF">2026-01-02T20:04:27Z</dcterms:created>
  <dcterms:modified xsi:type="dcterms:W3CDTF">2026-01-04T18:06:44Z</dcterms:modified>
</cp:coreProperties>
</file>